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jpeg" ContentType="image/jpeg"/>
  <Default Extension="xml" ContentType="application/xml"/>
  <Default Extension="vml" ContentType="application/vnd.openxmlformats-officedocument.vmlDrawing"/>
  <Default Extension="gif" ContentType="image/gif"/>
  <Override PartName="/ppt/diagrams/data1.xml" ContentType="application/vnd.openxmlformats-officedocument.drawingml.diagramData+xml"/>
  <Override PartName="/ppt/presentation.xml" ContentType="application/vnd.openxmlformats-officedocument.presentationml.presentation.main+xml"/>
  <Override PartName="/ppt/slides/slide1.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95.xml" ContentType="application/vnd.openxmlformats-officedocument.presentationml.slide+xml"/>
  <Override PartName="/ppt/slides/slide94.xml" ContentType="application/vnd.openxmlformats-officedocument.presentationml.slide+xml"/>
  <Override PartName="/ppt/slides/slide93.xml" ContentType="application/vnd.openxmlformats-officedocument.presentationml.slide+xml"/>
  <Override PartName="/ppt/slides/slide162.xml" ContentType="application/vnd.openxmlformats-officedocument.presentationml.slide+xml"/>
  <Override PartName="/ppt/slides/slide92.xml" ContentType="application/vnd.openxmlformats-officedocument.presentationml.slide+xml"/>
  <Override PartName="/ppt/slides/slide163.xml" ContentType="application/vnd.openxmlformats-officedocument.presentationml.slide+xml"/>
  <Override PartName="/ppt/slides/slide100.xml" ContentType="application/vnd.openxmlformats-officedocument.presentationml.slide+xml"/>
  <Override PartName="/ppt/slides/slide161.xml" ContentType="application/vnd.openxmlformats-officedocument.presentationml.slide+xml"/>
  <Override PartName="/ppt/slides/slide101.xml" ContentType="application/vnd.openxmlformats-officedocument.presentationml.slide+xml"/>
  <Override PartName="/ppt/slides/slide157.xml" ContentType="application/vnd.openxmlformats-officedocument.presentationml.slide+xml"/>
  <Override PartName="/ppt/slides/slide106.xml" ContentType="application/vnd.openxmlformats-officedocument.presentationml.slide+xml"/>
  <Override PartName="/ppt/slides/slide158.xml" ContentType="application/vnd.openxmlformats-officedocument.presentationml.slide+xml"/>
  <Override PartName="/ppt/slides/slide105.xml" ContentType="application/vnd.openxmlformats-officedocument.presentationml.slide+xml"/>
  <Override PartName="/ppt/slides/slide104.xml" ContentType="application/vnd.openxmlformats-officedocument.presentationml.slide+xml"/>
  <Override PartName="/ppt/slides/slide103.xml" ContentType="application/vnd.openxmlformats-officedocument.presentationml.slide+xml"/>
  <Override PartName="/ppt/slides/slide159.xml" ContentType="application/vnd.openxmlformats-officedocument.presentationml.slide+xml"/>
  <Override PartName="/ppt/slides/slide102.xml" ContentType="application/vnd.openxmlformats-officedocument.presentationml.slide+xml"/>
  <Override PartName="/ppt/slides/slide160.xml" ContentType="application/vnd.openxmlformats-officedocument.presentationml.slide+xml"/>
  <Override PartName="/ppt/slides/slide91.xml" ContentType="application/vnd.openxmlformats-officedocument.presentationml.slide+xml"/>
  <Override PartName="/ppt/slides/slide90.xml" ContentType="application/vnd.openxmlformats-officedocument.presentationml.slide+xml"/>
  <Override PartName="/ppt/slides/slide89.xml" ContentType="application/vnd.openxmlformats-officedocument.presentationml.slide+xml"/>
  <Override PartName="/ppt/slides/slide76.xml" ContentType="application/vnd.openxmlformats-officedocument.presentationml.slide+xml"/>
  <Override PartName="/ppt/slides/slide75.xml" ContentType="application/vnd.openxmlformats-officedocument.presentationml.slide+xml"/>
  <Override PartName="/ppt/slides/slide164.xml" ContentType="application/vnd.openxmlformats-officedocument.presentationml.slide+xml"/>
  <Override PartName="/ppt/slides/slide74.xml" ContentType="application/vnd.openxmlformats-officedocument.presentationml.slide+xml"/>
  <Override PartName="/ppt/slides/slide165.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8.xml" ContentType="application/vnd.openxmlformats-officedocument.presentationml.slide+xml"/>
  <Override PartName="/ppt/slides/slide87.xml" ContentType="application/vnd.openxmlformats-officedocument.presentationml.slide+xml"/>
  <Override PartName="/ppt/slides/slide86.xml" ContentType="application/vnd.openxmlformats-officedocument.presentationml.slide+xml"/>
  <Override PartName="/ppt/slides/slide85.xml" ContentType="application/vnd.openxmlformats-officedocument.presentationml.slide+xml"/>
  <Override PartName="/ppt/slides/slide84.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80.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4.xml" ContentType="application/vnd.openxmlformats-officedocument.presentationml.slide+xml"/>
  <Override PartName="/ppt/slides/slide133.xml" ContentType="application/vnd.openxmlformats-officedocument.presentationml.slide+xml"/>
  <Override PartName="/ppt/slides/slide132.xml" ContentType="application/vnd.openxmlformats-officedocument.presentationml.slide+xml"/>
  <Override PartName="/ppt/slides/slide152.xml" ContentType="application/vnd.openxmlformats-officedocument.presentationml.slide+xml"/>
  <Override PartName="/ppt/slides/slide131.xml" ContentType="application/vnd.openxmlformats-officedocument.presentationml.slide+xml"/>
  <Override PartName="/ppt/slides/slide153.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6.xml" ContentType="application/vnd.openxmlformats-officedocument.presentationml.slide+xml"/>
  <Override PartName="/ppt/slides/slide148.xml" ContentType="application/vnd.openxmlformats-officedocument.presentationml.slide+xml"/>
  <Override PartName="/ppt/slides/slide145.xml" ContentType="application/vnd.openxmlformats-officedocument.presentationml.slide+xml"/>
  <Override PartName="/ppt/slides/slide149.xml" ContentType="application/vnd.openxmlformats-officedocument.presentationml.slide+xml"/>
  <Override PartName="/ppt/slides/slide144.xml" ContentType="application/vnd.openxmlformats-officedocument.presentationml.slide+xml"/>
  <Override PartName="/ppt/slides/slide150.xml" ContentType="application/vnd.openxmlformats-officedocument.presentationml.slide+xml"/>
  <Override PartName="/ppt/slides/slide143.xml" ContentType="application/vnd.openxmlformats-officedocument.presentationml.slide+xml"/>
  <Override PartName="/ppt/slides/slide151.xml" ContentType="application/vnd.openxmlformats-officedocument.presentationml.slide+xml"/>
  <Override PartName="/ppt/slides/slide142.xml" ContentType="application/vnd.openxmlformats-officedocument.presentationml.slide+xml"/>
  <Override PartName="/ppt/slides/slide130.xml" ContentType="application/vnd.openxmlformats-officedocument.presentationml.slide+xml"/>
  <Override PartName="/ppt/slides/slide129.xml" ContentType="application/vnd.openxmlformats-officedocument.presentationml.slide+xml"/>
  <Override PartName="/ppt/slides/slide128.xml" ContentType="application/vnd.openxmlformats-officedocument.presentationml.slide+xml"/>
  <Override PartName="/ppt/slides/slide118.xml" ContentType="application/vnd.openxmlformats-officedocument.presentationml.slide+xml"/>
  <Override PartName="/ppt/slides/slide117.xml" ContentType="application/vnd.openxmlformats-officedocument.presentationml.slide+xml"/>
  <Override PartName="/ppt/slides/slide116.xml" ContentType="application/vnd.openxmlformats-officedocument.presentationml.slide+xml"/>
  <Override PartName="/ppt/slides/slide115.xml" ContentType="application/vnd.openxmlformats-officedocument.presentationml.slide+xml"/>
  <Override PartName="/ppt/slides/slide114.xml" ContentType="application/vnd.openxmlformats-officedocument.presentationml.slide+xml"/>
  <Override PartName="/ppt/slides/slide113.xml" ContentType="application/vnd.openxmlformats-officedocument.presentationml.slide+xml"/>
  <Override PartName="/ppt/slides/slide112.xml" ContentType="application/vnd.openxmlformats-officedocument.presentationml.slide+xml"/>
  <Override PartName="/ppt/slides/slide111.xml" ContentType="application/vnd.openxmlformats-officedocument.presentationml.slide+xml"/>
  <Override PartName="/ppt/slides/slide110.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7.xml" ContentType="application/vnd.openxmlformats-officedocument.presentationml.slide+xml"/>
  <Override PartName="/ppt/slides/slide126.xml" ContentType="application/vnd.openxmlformats-officedocument.presentationml.slide+xml"/>
  <Override PartName="/ppt/slides/slide154.xml" ContentType="application/vnd.openxmlformats-officedocument.presentationml.slide+xml"/>
  <Override PartName="/ppt/slides/slide125.xml" ContentType="application/vnd.openxmlformats-officedocument.presentationml.slide+xml"/>
  <Override PartName="/ppt/slides/slide124.xml" ContentType="application/vnd.openxmlformats-officedocument.presentationml.slide+xml"/>
  <Override PartName="/ppt/slides/slide123.xml" ContentType="application/vnd.openxmlformats-officedocument.presentationml.slide+xml"/>
  <Override PartName="/ppt/slides/slide155.xml" ContentType="application/vnd.openxmlformats-officedocument.presentationml.slide+xml"/>
  <Override PartName="/ppt/slides/slide122.xml" ContentType="application/vnd.openxmlformats-officedocument.presentationml.slide+xml"/>
  <Override PartName="/ppt/slides/slide156.xml" ContentType="application/vnd.openxmlformats-officedocument.presentationml.slide+xml"/>
  <Override PartName="/ppt/slides/slide69.xml" ContentType="application/vnd.openxmlformats-officedocument.presentationml.slide+xml"/>
  <Override PartName="/ppt/slides/slide68.xml" ContentType="application/vnd.openxmlformats-officedocument.presentationml.slide+xml"/>
  <Override PartName="/ppt/slides/slide67.xml" ContentType="application/vnd.openxmlformats-officedocument.presentationml.slide+xml"/>
  <Override PartName="/ppt/slides/slide27.xml" ContentType="application/vnd.openxmlformats-officedocument.presentationml.slide+xml"/>
  <Override PartName="/ppt/slides/slide17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178.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76.xml" ContentType="application/vnd.openxmlformats-officedocument.presentationml.slide+xml"/>
  <Override PartName="/ppt/slides/slide28.xml" ContentType="application/vnd.openxmlformats-officedocument.presentationml.slide+xml"/>
  <Override PartName="/ppt/slides/slide175.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173.xml" ContentType="application/vnd.openxmlformats-officedocument.presentationml.slide+xml"/>
  <Override PartName="/ppt/slides/slide30.xml" ContentType="application/vnd.openxmlformats-officedocument.presentationml.slide+xml"/>
  <Override PartName="/ppt/slides/slide147.xml" ContentType="application/vnd.openxmlformats-officedocument.presentationml.slide+xml"/>
  <Override PartName="/ppt/slides/slide29.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7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34.xml" ContentType="application/vnd.openxmlformats-officedocument.presentationml.slide+xml"/>
  <Override PartName="/ppt/slides/slide174.xml" ContentType="application/vnd.openxmlformats-officedocument.presentationml.slide+xml"/>
  <Override PartName="/ppt/slides/slide36.xml" ContentType="application/vnd.openxmlformats-officedocument.presentationml.slide+xml"/>
  <Override PartName="/ppt/slides/slide57.xml" ContentType="application/vnd.openxmlformats-officedocument.presentationml.slide+xml"/>
  <Override PartName="/ppt/slides/slide167.xml" ContentType="application/vnd.openxmlformats-officedocument.presentationml.slide+xml"/>
  <Override PartName="/ppt/slides/slide56.xml" ContentType="application/vnd.openxmlformats-officedocument.presentationml.slide+xml"/>
  <Override PartName="/ppt/slides/slide3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166.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0.xml" ContentType="application/vnd.openxmlformats-officedocument.presentationml.slide+xml"/>
  <Override PartName="/ppt/slides/slide55.xml" ContentType="application/vnd.openxmlformats-officedocument.presentationml.slide+xml"/>
  <Override PartName="/ppt/slides/slide168.xml" ContentType="application/vnd.openxmlformats-officedocument.presentationml.slide+xml"/>
  <Override PartName="/ppt/slides/slide171.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172.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43.xml" ContentType="application/vnd.openxmlformats-officedocument.presentationml.slide+xml"/>
  <Override PartName="/ppt/slides/slide49.xml" ContentType="application/vnd.openxmlformats-officedocument.presentationml.slide+xml"/>
  <Override PartName="/ppt/slides/slide44.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45.xml" ContentType="application/vnd.openxmlformats-officedocument.presentationml.slide+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notesSlides/notesSlide3.xml" ContentType="application/vnd.openxmlformats-officedocument.presentationml.notesSlide+xml"/>
  <Override PartName="/ppt/slideLayouts/slideLayout10.xml" ContentType="application/vnd.openxmlformats-officedocument.presentationml.slideLayout+xml"/>
  <Override PartName="/ppt/notesSlides/notesSlide2.xml" ContentType="application/vnd.openxmlformats-officedocument.presentationml.notesSlide+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diagrams/quickStyle1.xml" ContentType="application/vnd.openxmlformats-officedocument.drawingml.diagramStyle+xml"/>
  <Override PartName="/ppt/diagrams/colors1.xml" ContentType="application/vnd.openxmlformats-officedocument.drawingml.diagramColors+xml"/>
  <Override PartName="/ppt/diagrams/layout1.xml" ContentType="application/vnd.openxmlformats-officedocument.drawingml.diagramLayout+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ppt/diagrams/drawing1.xml" ContentType="application/vnd.ms-office.drawingml.diagramDrawing+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1"/>
  </p:notesMasterIdLst>
  <p:handoutMasterIdLst>
    <p:handoutMasterId r:id="rId182"/>
  </p:handoutMasterIdLst>
  <p:sldIdLst>
    <p:sldId id="256" r:id="rId2"/>
    <p:sldId id="257" r:id="rId3"/>
    <p:sldId id="471" r:id="rId4"/>
    <p:sldId id="258" r:id="rId5"/>
    <p:sldId id="259" r:id="rId6"/>
    <p:sldId id="295" r:id="rId7"/>
    <p:sldId id="297" r:id="rId8"/>
    <p:sldId id="296" r:id="rId9"/>
    <p:sldId id="268" r:id="rId10"/>
    <p:sldId id="269" r:id="rId11"/>
    <p:sldId id="333" r:id="rId12"/>
    <p:sldId id="334" r:id="rId13"/>
    <p:sldId id="336" r:id="rId14"/>
    <p:sldId id="337" r:id="rId15"/>
    <p:sldId id="338" r:id="rId16"/>
    <p:sldId id="335" r:id="rId17"/>
    <p:sldId id="339" r:id="rId18"/>
    <p:sldId id="340" r:id="rId19"/>
    <p:sldId id="341" r:id="rId20"/>
    <p:sldId id="342" r:id="rId21"/>
    <p:sldId id="272" r:id="rId22"/>
    <p:sldId id="271" r:id="rId23"/>
    <p:sldId id="282" r:id="rId24"/>
    <p:sldId id="281" r:id="rId25"/>
    <p:sldId id="292" r:id="rId26"/>
    <p:sldId id="291" r:id="rId27"/>
    <p:sldId id="290" r:id="rId28"/>
    <p:sldId id="289" r:id="rId29"/>
    <p:sldId id="294" r:id="rId30"/>
    <p:sldId id="302" r:id="rId31"/>
    <p:sldId id="288" r:id="rId32"/>
    <p:sldId id="287" r:id="rId33"/>
    <p:sldId id="286" r:id="rId34"/>
    <p:sldId id="451" r:id="rId35"/>
    <p:sldId id="300" r:id="rId36"/>
    <p:sldId id="299" r:id="rId37"/>
    <p:sldId id="298" r:id="rId38"/>
    <p:sldId id="301" r:id="rId39"/>
    <p:sldId id="456" r:id="rId40"/>
    <p:sldId id="464" r:id="rId41"/>
    <p:sldId id="285" r:id="rId42"/>
    <p:sldId id="452" r:id="rId43"/>
    <p:sldId id="307" r:id="rId44"/>
    <p:sldId id="306" r:id="rId45"/>
    <p:sldId id="305" r:id="rId46"/>
    <p:sldId id="304" r:id="rId47"/>
    <p:sldId id="303" r:id="rId48"/>
    <p:sldId id="328" r:id="rId49"/>
    <p:sldId id="284" r:id="rId50"/>
    <p:sldId id="311" r:id="rId51"/>
    <p:sldId id="276" r:id="rId52"/>
    <p:sldId id="310" r:id="rId53"/>
    <p:sldId id="309" r:id="rId54"/>
    <p:sldId id="308" r:id="rId55"/>
    <p:sldId id="280" r:id="rId56"/>
    <p:sldId id="329" r:id="rId57"/>
    <p:sldId id="330" r:id="rId58"/>
    <p:sldId id="331" r:id="rId59"/>
    <p:sldId id="467" r:id="rId60"/>
    <p:sldId id="466" r:id="rId61"/>
    <p:sldId id="332" r:id="rId62"/>
    <p:sldId id="327" r:id="rId63"/>
    <p:sldId id="326" r:id="rId64"/>
    <p:sldId id="325" r:id="rId65"/>
    <p:sldId id="324" r:id="rId66"/>
    <p:sldId id="453" r:id="rId67"/>
    <p:sldId id="323" r:id="rId68"/>
    <p:sldId id="322" r:id="rId69"/>
    <p:sldId id="321" r:id="rId70"/>
    <p:sldId id="320" r:id="rId71"/>
    <p:sldId id="319" r:id="rId72"/>
    <p:sldId id="318" r:id="rId73"/>
    <p:sldId id="317" r:id="rId74"/>
    <p:sldId id="316" r:id="rId75"/>
    <p:sldId id="343" r:id="rId76"/>
    <p:sldId id="345" r:id="rId77"/>
    <p:sldId id="346" r:id="rId78"/>
    <p:sldId id="344" r:id="rId79"/>
    <p:sldId id="347" r:id="rId80"/>
    <p:sldId id="348" r:id="rId81"/>
    <p:sldId id="458" r:id="rId82"/>
    <p:sldId id="468" r:id="rId83"/>
    <p:sldId id="349" r:id="rId84"/>
    <p:sldId id="315" r:id="rId85"/>
    <p:sldId id="314" r:id="rId86"/>
    <p:sldId id="313" r:id="rId87"/>
    <p:sldId id="312" r:id="rId88"/>
    <p:sldId id="350" r:id="rId89"/>
    <p:sldId id="351" r:id="rId90"/>
    <p:sldId id="352" r:id="rId91"/>
    <p:sldId id="353" r:id="rId92"/>
    <p:sldId id="354" r:id="rId93"/>
    <p:sldId id="355" r:id="rId94"/>
    <p:sldId id="374" r:id="rId95"/>
    <p:sldId id="375" r:id="rId96"/>
    <p:sldId id="454" r:id="rId97"/>
    <p:sldId id="376" r:id="rId98"/>
    <p:sldId id="377" r:id="rId99"/>
    <p:sldId id="378" r:id="rId100"/>
    <p:sldId id="379" r:id="rId101"/>
    <p:sldId id="380" r:id="rId102"/>
    <p:sldId id="381" r:id="rId103"/>
    <p:sldId id="382" r:id="rId104"/>
    <p:sldId id="383" r:id="rId105"/>
    <p:sldId id="384" r:id="rId106"/>
    <p:sldId id="389" r:id="rId107"/>
    <p:sldId id="460" r:id="rId108"/>
    <p:sldId id="470" r:id="rId109"/>
    <p:sldId id="388" r:id="rId110"/>
    <p:sldId id="385" r:id="rId111"/>
    <p:sldId id="386" r:id="rId112"/>
    <p:sldId id="387" r:id="rId113"/>
    <p:sldId id="392" r:id="rId114"/>
    <p:sldId id="393" r:id="rId115"/>
    <p:sldId id="390" r:id="rId116"/>
    <p:sldId id="391" r:id="rId117"/>
    <p:sldId id="394" r:id="rId118"/>
    <p:sldId id="399" r:id="rId119"/>
    <p:sldId id="400" r:id="rId120"/>
    <p:sldId id="397" r:id="rId121"/>
    <p:sldId id="418" r:id="rId122"/>
    <p:sldId id="398" r:id="rId123"/>
    <p:sldId id="395" r:id="rId124"/>
    <p:sldId id="401" r:id="rId125"/>
    <p:sldId id="455" r:id="rId126"/>
    <p:sldId id="402" r:id="rId127"/>
    <p:sldId id="404" r:id="rId128"/>
    <p:sldId id="405" r:id="rId129"/>
    <p:sldId id="406" r:id="rId130"/>
    <p:sldId id="403" r:id="rId131"/>
    <p:sldId id="407" r:id="rId132"/>
    <p:sldId id="410" r:id="rId133"/>
    <p:sldId id="419" r:id="rId134"/>
    <p:sldId id="409" r:id="rId135"/>
    <p:sldId id="411" r:id="rId136"/>
    <p:sldId id="412" r:id="rId137"/>
    <p:sldId id="413" r:id="rId138"/>
    <p:sldId id="414" r:id="rId139"/>
    <p:sldId id="415" r:id="rId140"/>
    <p:sldId id="416" r:id="rId141"/>
    <p:sldId id="469" r:id="rId142"/>
    <p:sldId id="463" r:id="rId143"/>
    <p:sldId id="417" r:id="rId144"/>
    <p:sldId id="372" r:id="rId145"/>
    <p:sldId id="421" r:id="rId146"/>
    <p:sldId id="420" r:id="rId147"/>
    <p:sldId id="422" r:id="rId148"/>
    <p:sldId id="423" r:id="rId149"/>
    <p:sldId id="264" r:id="rId150"/>
    <p:sldId id="424" r:id="rId151"/>
    <p:sldId id="425" r:id="rId152"/>
    <p:sldId id="426" r:id="rId153"/>
    <p:sldId id="427" r:id="rId154"/>
    <p:sldId id="429" r:id="rId155"/>
    <p:sldId id="428" r:id="rId156"/>
    <p:sldId id="274" r:id="rId157"/>
    <p:sldId id="438" r:id="rId158"/>
    <p:sldId id="441" r:id="rId159"/>
    <p:sldId id="440" r:id="rId160"/>
    <p:sldId id="442" r:id="rId161"/>
    <p:sldId id="443" r:id="rId162"/>
    <p:sldId id="447" r:id="rId163"/>
    <p:sldId id="439" r:id="rId164"/>
    <p:sldId id="444" r:id="rId165"/>
    <p:sldId id="448" r:id="rId166"/>
    <p:sldId id="445" r:id="rId167"/>
    <p:sldId id="446" r:id="rId168"/>
    <p:sldId id="437" r:id="rId169"/>
    <p:sldId id="267" r:id="rId170"/>
    <p:sldId id="435" r:id="rId171"/>
    <p:sldId id="434" r:id="rId172"/>
    <p:sldId id="449" r:id="rId173"/>
    <p:sldId id="450" r:id="rId174"/>
    <p:sldId id="265" r:id="rId175"/>
    <p:sldId id="430" r:id="rId176"/>
    <p:sldId id="283" r:id="rId177"/>
    <p:sldId id="431" r:id="rId178"/>
    <p:sldId id="432" r:id="rId179"/>
    <p:sldId id="433" r:id="rId18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10" autoAdjust="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notesViewPr>
    <p:cSldViewPr>
      <p:cViewPr varScale="1">
        <p:scale>
          <a:sx n="55" d="100"/>
          <a:sy n="55" d="100"/>
        </p:scale>
        <p:origin x="-2904" y="-102"/>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notesMaster" Target="notesMasters/notes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handoutMaster" Target="handoutMasters/handoutMaster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customXml" Target="../customXml/item2.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viewProps" Target="viewProps.xml"/><Relationship Id="rId189" Type="http://schemas.openxmlformats.org/officeDocument/2006/relationships/customXml" Target="../customXml/item3.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customXml" Target="../customXml/item1.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05EF01-5046-46A9-B9F3-BA29F4483639}"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739BC6A5-A4E4-428E-8C61-A84E6943144E}">
      <dgm:prSet custT="1"/>
      <dgm:spPr/>
      <dgm:t>
        <a:bodyPr/>
        <a:lstStyle/>
        <a:p>
          <a:pPr rtl="0"/>
          <a:r>
            <a:rPr lang="en-US" sz="2200" dirty="0" smtClean="0"/>
            <a:t>Introduction of </a:t>
          </a:r>
          <a:r>
            <a:rPr kumimoji="0" lang="en-US" sz="2200" b="0" i="0" u="none" strike="noStrike" cap="none" spc="0" normalizeH="0" baseline="0" noProof="0" dirty="0" smtClean="0">
              <a:ln/>
              <a:effectLst/>
              <a:uLnTx/>
              <a:uFillTx/>
              <a:latin typeface="+mn-lt"/>
              <a:ea typeface="+mn-ea"/>
              <a:cs typeface="+mn-cs"/>
            </a:rPr>
            <a:t>Matrix</a:t>
          </a:r>
          <a:endParaRPr lang="en-US" sz="2200" dirty="0"/>
        </a:p>
      </dgm:t>
    </dgm:pt>
    <dgm:pt modelId="{A7FE59A0-6AE9-4F5B-BBED-AEC6A8B831BD}" type="parTrans" cxnId="{DE3A982F-3F02-4393-B198-7F260891300A}">
      <dgm:prSet/>
      <dgm:spPr/>
      <dgm:t>
        <a:bodyPr/>
        <a:lstStyle/>
        <a:p>
          <a:endParaRPr lang="en-US"/>
        </a:p>
      </dgm:t>
    </dgm:pt>
    <dgm:pt modelId="{3D3971F5-DAC1-4F7C-A275-F200A94D9A81}" type="sibTrans" cxnId="{DE3A982F-3F02-4393-B198-7F260891300A}">
      <dgm:prSet/>
      <dgm:spPr/>
      <dgm:t>
        <a:bodyPr/>
        <a:lstStyle/>
        <a:p>
          <a:endParaRPr lang="en-US"/>
        </a:p>
      </dgm:t>
    </dgm:pt>
    <dgm:pt modelId="{368993F7-19C0-4245-A0DA-057EFBC593D4}">
      <dgm:prSet custT="1"/>
      <dgm:spPr/>
      <dgm:t>
        <a:bodyPr/>
        <a:lstStyle/>
        <a:p>
          <a:pPr rtl="0"/>
          <a:r>
            <a:rPr lang="en-US" sz="2200" dirty="0" smtClean="0"/>
            <a:t>Types of </a:t>
          </a:r>
          <a:r>
            <a:rPr kumimoji="0" lang="en-US" sz="2200" b="0" i="0" u="none" strike="noStrike" cap="none" spc="0" normalizeH="0" baseline="0" noProof="0" dirty="0" smtClean="0">
              <a:ln/>
              <a:effectLst/>
              <a:uLnTx/>
              <a:uFillTx/>
              <a:latin typeface="+mn-lt"/>
              <a:ea typeface="+mn-ea"/>
              <a:cs typeface="+mn-cs"/>
            </a:rPr>
            <a:t>Matrices</a:t>
          </a:r>
          <a:endParaRPr lang="en-US" sz="2200" dirty="0"/>
        </a:p>
      </dgm:t>
    </dgm:pt>
    <dgm:pt modelId="{1C933939-DF1E-4F18-8C17-8955F3DF6A5D}" type="parTrans" cxnId="{B4E35743-8C8F-4888-9233-181BF6F6B749}">
      <dgm:prSet/>
      <dgm:spPr/>
      <dgm:t>
        <a:bodyPr/>
        <a:lstStyle/>
        <a:p>
          <a:endParaRPr lang="en-US"/>
        </a:p>
      </dgm:t>
    </dgm:pt>
    <dgm:pt modelId="{20644072-E84E-4EB7-844C-47A002D7C2D9}" type="sibTrans" cxnId="{B4E35743-8C8F-4888-9233-181BF6F6B749}">
      <dgm:prSet/>
      <dgm:spPr/>
      <dgm:t>
        <a:bodyPr/>
        <a:lstStyle/>
        <a:p>
          <a:endParaRPr lang="en-US"/>
        </a:p>
      </dgm:t>
    </dgm:pt>
    <dgm:pt modelId="{FDCEC057-2759-4FEE-A82C-F14F0917A22A}">
      <dgm:prSet custT="1"/>
      <dgm:spPr/>
      <dgm:t>
        <a:bodyPr/>
        <a:lstStyle/>
        <a:p>
          <a:pPr rtl="0"/>
          <a:r>
            <a:rPr lang="en-US" sz="2200" dirty="0" smtClean="0"/>
            <a:t>Inverse of </a:t>
          </a:r>
          <a:r>
            <a:rPr kumimoji="0" lang="en-US" sz="2200" b="0" i="0" u="none" strike="noStrike" cap="none" spc="0" normalizeH="0" baseline="0" noProof="0" dirty="0" smtClean="0">
              <a:ln/>
              <a:effectLst/>
              <a:uLnTx/>
              <a:uFillTx/>
              <a:latin typeface="+mn-lt"/>
              <a:ea typeface="+mn-ea"/>
              <a:cs typeface="+mn-cs"/>
            </a:rPr>
            <a:t>Matrix</a:t>
          </a:r>
          <a:endParaRPr lang="en-US" sz="2200" dirty="0"/>
        </a:p>
      </dgm:t>
    </dgm:pt>
    <dgm:pt modelId="{D7257761-C07D-45B2-97FD-9BECA4B2922D}" type="parTrans" cxnId="{24334134-C3D8-4217-8F8B-DE93CEBB751A}">
      <dgm:prSet/>
      <dgm:spPr/>
      <dgm:t>
        <a:bodyPr/>
        <a:lstStyle/>
        <a:p>
          <a:endParaRPr lang="en-US"/>
        </a:p>
      </dgm:t>
    </dgm:pt>
    <dgm:pt modelId="{937C072E-29B0-4893-AEC7-61AA7D54F8BE}" type="sibTrans" cxnId="{24334134-C3D8-4217-8F8B-DE93CEBB751A}">
      <dgm:prSet/>
      <dgm:spPr/>
      <dgm:t>
        <a:bodyPr/>
        <a:lstStyle/>
        <a:p>
          <a:endParaRPr lang="en-US"/>
        </a:p>
      </dgm:t>
    </dgm:pt>
    <dgm:pt modelId="{48A97A02-0804-4B6E-8B86-717F15391BC5}">
      <dgm:prSet custT="1"/>
      <dgm:spPr/>
      <dgm:t>
        <a:bodyPr/>
        <a:lstStyle/>
        <a:p>
          <a:pPr rtl="0"/>
          <a:r>
            <a:rPr lang="en-US" sz="2200" smtClean="0"/>
            <a:t>Rank of </a:t>
          </a:r>
          <a:r>
            <a:rPr kumimoji="0" lang="en-US" sz="2200" b="0" i="0" u="none" strike="noStrike" cap="none" spc="0" normalizeH="0" baseline="0" noProof="0" smtClean="0">
              <a:ln/>
              <a:effectLst/>
              <a:uLnTx/>
              <a:uFillTx/>
              <a:latin typeface="+mn-lt"/>
              <a:ea typeface="+mn-ea"/>
              <a:cs typeface="+mn-cs"/>
            </a:rPr>
            <a:t>Matrix</a:t>
          </a:r>
          <a:endParaRPr lang="en-US" sz="2200" dirty="0"/>
        </a:p>
      </dgm:t>
    </dgm:pt>
    <dgm:pt modelId="{3722218A-AA9A-4ECC-B6C3-BD449AA14FCC}" type="parTrans" cxnId="{4B2813BF-29F6-495B-B8CA-4C564BB17662}">
      <dgm:prSet/>
      <dgm:spPr/>
      <dgm:t>
        <a:bodyPr/>
        <a:lstStyle/>
        <a:p>
          <a:endParaRPr lang="en-US"/>
        </a:p>
      </dgm:t>
    </dgm:pt>
    <dgm:pt modelId="{2D2AC6ED-675A-4EB0-84DC-3F0A9C4D3BE0}" type="sibTrans" cxnId="{4B2813BF-29F6-495B-B8CA-4C564BB17662}">
      <dgm:prSet/>
      <dgm:spPr/>
      <dgm:t>
        <a:bodyPr/>
        <a:lstStyle/>
        <a:p>
          <a:endParaRPr lang="en-US"/>
        </a:p>
      </dgm:t>
    </dgm:pt>
    <dgm:pt modelId="{A6B5D842-046E-4631-B4C3-78149414D89E}">
      <dgm:prSet custT="1"/>
      <dgm:spPr/>
      <dgm:t>
        <a:bodyPr/>
        <a:lstStyle/>
        <a:p>
          <a:pPr rtl="0"/>
          <a:r>
            <a:rPr lang="en-US" sz="2200" dirty="0" smtClean="0"/>
            <a:t>System of Linear Equations</a:t>
          </a:r>
          <a:endParaRPr lang="en-US" sz="2200" dirty="0"/>
        </a:p>
      </dgm:t>
    </dgm:pt>
    <dgm:pt modelId="{89F2B9B7-528C-4136-ADFA-E05E725FC417}" type="parTrans" cxnId="{277F7565-EB65-401E-A097-A15C70C86B39}">
      <dgm:prSet/>
      <dgm:spPr/>
      <dgm:t>
        <a:bodyPr/>
        <a:lstStyle/>
        <a:p>
          <a:endParaRPr lang="en-US"/>
        </a:p>
      </dgm:t>
    </dgm:pt>
    <dgm:pt modelId="{E902C8B8-E420-4752-8700-F56E1AA939F1}" type="sibTrans" cxnId="{277F7565-EB65-401E-A097-A15C70C86B39}">
      <dgm:prSet/>
      <dgm:spPr/>
      <dgm:t>
        <a:bodyPr/>
        <a:lstStyle/>
        <a:p>
          <a:endParaRPr lang="en-US"/>
        </a:p>
      </dgm:t>
    </dgm:pt>
    <dgm:pt modelId="{25A13CA3-EBC6-4201-984F-DD045330D59A}">
      <dgm:prSet custT="1"/>
      <dgm:spPr/>
      <dgm:t>
        <a:bodyPr/>
        <a:lstStyle/>
        <a:p>
          <a:pPr rtl="0"/>
          <a:r>
            <a:rPr lang="en-US" sz="2200" dirty="0" smtClean="0"/>
            <a:t>Vectors Dependence and Independence</a:t>
          </a:r>
          <a:endParaRPr lang="en-US" sz="2200" dirty="0"/>
        </a:p>
      </dgm:t>
    </dgm:pt>
    <dgm:pt modelId="{C94F97DB-BEA3-4B6D-A460-37CF5E6349E5}" type="parTrans" cxnId="{0CCA38E4-F6D8-455E-A45B-ABA58BA6B768}">
      <dgm:prSet/>
      <dgm:spPr/>
      <dgm:t>
        <a:bodyPr/>
        <a:lstStyle/>
        <a:p>
          <a:endParaRPr lang="en-US"/>
        </a:p>
      </dgm:t>
    </dgm:pt>
    <dgm:pt modelId="{610E2072-FB41-4D5A-82C7-3EFB212B80E2}" type="sibTrans" cxnId="{0CCA38E4-F6D8-455E-A45B-ABA58BA6B768}">
      <dgm:prSet/>
      <dgm:spPr/>
      <dgm:t>
        <a:bodyPr/>
        <a:lstStyle/>
        <a:p>
          <a:endParaRPr lang="en-US"/>
        </a:p>
      </dgm:t>
    </dgm:pt>
    <dgm:pt modelId="{20EBC584-2B3B-470A-BFE5-FDFB01467B3F}">
      <dgm:prSet custT="1"/>
      <dgm:spPr/>
      <dgm:t>
        <a:bodyPr/>
        <a:lstStyle/>
        <a:p>
          <a:pPr rtl="0"/>
          <a:r>
            <a:rPr lang="en-US" sz="2200" dirty="0" smtClean="0"/>
            <a:t>Eigen values and Eigen vectors</a:t>
          </a:r>
          <a:endParaRPr lang="en-US" sz="2200" dirty="0"/>
        </a:p>
      </dgm:t>
    </dgm:pt>
    <dgm:pt modelId="{803FECF5-52A2-4CFD-A8EC-707D054E6F23}" type="parTrans" cxnId="{53DE935F-3276-4B77-A9D0-223CF4879BE5}">
      <dgm:prSet/>
      <dgm:spPr/>
      <dgm:t>
        <a:bodyPr/>
        <a:lstStyle/>
        <a:p>
          <a:endParaRPr lang="en-US"/>
        </a:p>
      </dgm:t>
    </dgm:pt>
    <dgm:pt modelId="{B0AF9088-58C5-4524-B126-D11546CB2A2B}" type="sibTrans" cxnId="{53DE935F-3276-4B77-A9D0-223CF4879BE5}">
      <dgm:prSet/>
      <dgm:spPr/>
      <dgm:t>
        <a:bodyPr/>
        <a:lstStyle/>
        <a:p>
          <a:endParaRPr lang="en-US"/>
        </a:p>
      </dgm:t>
    </dgm:pt>
    <dgm:pt modelId="{FA6041A0-CE22-48DF-ABFD-018D6C20A078}">
      <dgm:prSet custT="1"/>
      <dgm:spPr/>
      <dgm:t>
        <a:bodyPr/>
        <a:lstStyle/>
        <a:p>
          <a:pPr rtl="0"/>
          <a:r>
            <a:rPr lang="en-US" sz="2200" dirty="0" err="1" smtClean="0"/>
            <a:t>Diagonalisation</a:t>
          </a:r>
          <a:r>
            <a:rPr lang="en-US" sz="2200" dirty="0" smtClean="0"/>
            <a:t> of a Matrix</a:t>
          </a:r>
          <a:endParaRPr lang="en-US" sz="2200" dirty="0"/>
        </a:p>
      </dgm:t>
    </dgm:pt>
    <dgm:pt modelId="{73580E4C-4268-42B4-A155-8FDBE85CFB49}" type="parTrans" cxnId="{6F758A58-D149-4669-BB6A-13D005D7B88D}">
      <dgm:prSet/>
      <dgm:spPr/>
      <dgm:t>
        <a:bodyPr/>
        <a:lstStyle/>
        <a:p>
          <a:endParaRPr lang="en-US"/>
        </a:p>
      </dgm:t>
    </dgm:pt>
    <dgm:pt modelId="{13AC8BF6-9C4D-402F-97D2-1C42963AFF21}" type="sibTrans" cxnId="{6F758A58-D149-4669-BB6A-13D005D7B88D}">
      <dgm:prSet/>
      <dgm:spPr/>
      <dgm:t>
        <a:bodyPr/>
        <a:lstStyle/>
        <a:p>
          <a:endParaRPr lang="en-US"/>
        </a:p>
      </dgm:t>
    </dgm:pt>
    <dgm:pt modelId="{B3BBE3B4-B6B8-4AED-839E-7B118A28EC48}">
      <dgm:prSet custT="1"/>
      <dgm:spPr/>
      <dgm:t>
        <a:bodyPr/>
        <a:lstStyle/>
        <a:p>
          <a:pPr rtl="0"/>
          <a:r>
            <a:rPr lang="en-US" sz="2200" smtClean="0"/>
            <a:t>Complex  of  </a:t>
          </a:r>
          <a:r>
            <a:rPr kumimoji="0" lang="en-US" sz="2200" b="0" i="0" u="none" strike="noStrike" cap="none" spc="0" normalizeH="0" baseline="0" noProof="0" smtClean="0">
              <a:ln/>
              <a:effectLst/>
              <a:uLnTx/>
              <a:uFillTx/>
              <a:latin typeface="+mn-lt"/>
              <a:ea typeface="+mn-ea"/>
              <a:cs typeface="+mn-cs"/>
            </a:rPr>
            <a:t>Matrix</a:t>
          </a:r>
          <a:endParaRPr lang="en-US" sz="2200" dirty="0"/>
        </a:p>
      </dgm:t>
    </dgm:pt>
    <dgm:pt modelId="{1390F0EE-7830-42CA-8476-6F9EC99695E1}" type="parTrans" cxnId="{5710DDB3-1A54-4469-8ECF-467D380BC213}">
      <dgm:prSet/>
      <dgm:spPr/>
      <dgm:t>
        <a:bodyPr/>
        <a:lstStyle/>
        <a:p>
          <a:endParaRPr lang="en-US"/>
        </a:p>
      </dgm:t>
    </dgm:pt>
    <dgm:pt modelId="{36FB5595-CA2B-4374-A3F9-85C4CB9F1E8E}" type="sibTrans" cxnId="{5710DDB3-1A54-4469-8ECF-467D380BC213}">
      <dgm:prSet/>
      <dgm:spPr/>
      <dgm:t>
        <a:bodyPr/>
        <a:lstStyle/>
        <a:p>
          <a:endParaRPr lang="en-US"/>
        </a:p>
      </dgm:t>
    </dgm:pt>
    <dgm:pt modelId="{4BF6CA34-DCE7-42FD-B871-6AAFD324BD13}">
      <dgm:prSet custT="1"/>
      <dgm:spPr/>
      <dgm:t>
        <a:bodyPr/>
        <a:lstStyle/>
        <a:p>
          <a:pPr rtl="0"/>
          <a:r>
            <a:rPr lang="en-US" sz="2200" b="0" i="0" u="none" strike="noStrike" dirty="0" smtClean="0">
              <a:solidFill>
                <a:srgbClr val="000000"/>
              </a:solidFill>
              <a:latin typeface="Calibri"/>
            </a:rPr>
            <a:t>Elementary Transformations</a:t>
          </a:r>
          <a:endParaRPr lang="en-US" sz="2200" dirty="0"/>
        </a:p>
      </dgm:t>
    </dgm:pt>
    <dgm:pt modelId="{2471B85E-8A4E-4E81-893F-E6BF6D09924A}" type="parTrans" cxnId="{0D3FA920-0210-4338-A66E-1D9C6B3A7A75}">
      <dgm:prSet/>
      <dgm:spPr/>
    </dgm:pt>
    <dgm:pt modelId="{534F746F-B06C-49AE-8328-928740C56BE3}" type="sibTrans" cxnId="{0D3FA920-0210-4338-A66E-1D9C6B3A7A75}">
      <dgm:prSet/>
      <dgm:spPr/>
    </dgm:pt>
    <dgm:pt modelId="{479F8C55-B23C-4802-8092-AF892E01E458}" type="pres">
      <dgm:prSet presAssocID="{A005EF01-5046-46A9-B9F3-BA29F4483639}" presName="linear" presStyleCnt="0">
        <dgm:presLayoutVars>
          <dgm:animLvl val="lvl"/>
          <dgm:resizeHandles val="exact"/>
        </dgm:presLayoutVars>
      </dgm:prSet>
      <dgm:spPr/>
      <dgm:t>
        <a:bodyPr/>
        <a:lstStyle/>
        <a:p>
          <a:endParaRPr lang="en-US"/>
        </a:p>
      </dgm:t>
    </dgm:pt>
    <dgm:pt modelId="{1D0047F9-5CD7-40E9-BA60-C87C72534D5C}" type="pres">
      <dgm:prSet presAssocID="{739BC6A5-A4E4-428E-8C61-A84E6943144E}" presName="parentText" presStyleLbl="node1" presStyleIdx="0" presStyleCnt="10" custLinFactNeighborX="-1220">
        <dgm:presLayoutVars>
          <dgm:chMax val="0"/>
          <dgm:bulletEnabled val="1"/>
        </dgm:presLayoutVars>
      </dgm:prSet>
      <dgm:spPr/>
      <dgm:t>
        <a:bodyPr/>
        <a:lstStyle/>
        <a:p>
          <a:endParaRPr lang="en-US"/>
        </a:p>
      </dgm:t>
    </dgm:pt>
    <dgm:pt modelId="{A2EF5566-BE34-46B7-BEED-A4F4763F9F87}" type="pres">
      <dgm:prSet presAssocID="{3D3971F5-DAC1-4F7C-A275-F200A94D9A81}" presName="spacer" presStyleCnt="0"/>
      <dgm:spPr/>
      <dgm:t>
        <a:bodyPr/>
        <a:lstStyle/>
        <a:p>
          <a:endParaRPr lang="en-US"/>
        </a:p>
      </dgm:t>
    </dgm:pt>
    <dgm:pt modelId="{327D5619-640B-4B4B-9C42-34EEF7C315C4}" type="pres">
      <dgm:prSet presAssocID="{368993F7-19C0-4245-A0DA-057EFBC593D4}" presName="parentText" presStyleLbl="node1" presStyleIdx="1" presStyleCnt="10" custLinFactNeighborX="-1220">
        <dgm:presLayoutVars>
          <dgm:chMax val="0"/>
          <dgm:bulletEnabled val="1"/>
        </dgm:presLayoutVars>
      </dgm:prSet>
      <dgm:spPr/>
      <dgm:t>
        <a:bodyPr/>
        <a:lstStyle/>
        <a:p>
          <a:endParaRPr lang="en-US"/>
        </a:p>
      </dgm:t>
    </dgm:pt>
    <dgm:pt modelId="{62B3E3A1-78ED-483B-8A67-5A4642ED03A1}" type="pres">
      <dgm:prSet presAssocID="{20644072-E84E-4EB7-844C-47A002D7C2D9}" presName="spacer" presStyleCnt="0"/>
      <dgm:spPr/>
      <dgm:t>
        <a:bodyPr/>
        <a:lstStyle/>
        <a:p>
          <a:endParaRPr lang="en-US"/>
        </a:p>
      </dgm:t>
    </dgm:pt>
    <dgm:pt modelId="{94C255FC-E081-48DA-B053-3B5413657F90}" type="pres">
      <dgm:prSet presAssocID="{4BF6CA34-DCE7-42FD-B871-6AAFD324BD13}" presName="parentText" presStyleLbl="node1" presStyleIdx="2" presStyleCnt="10">
        <dgm:presLayoutVars>
          <dgm:chMax val="0"/>
          <dgm:bulletEnabled val="1"/>
        </dgm:presLayoutVars>
      </dgm:prSet>
      <dgm:spPr/>
      <dgm:t>
        <a:bodyPr/>
        <a:lstStyle/>
        <a:p>
          <a:endParaRPr lang="en-US"/>
        </a:p>
      </dgm:t>
    </dgm:pt>
    <dgm:pt modelId="{BEC82463-D0EB-4CCA-B19B-FC0C1C9CBC6E}" type="pres">
      <dgm:prSet presAssocID="{534F746F-B06C-49AE-8328-928740C56BE3}" presName="spacer" presStyleCnt="0"/>
      <dgm:spPr/>
    </dgm:pt>
    <dgm:pt modelId="{EDB258D8-BC25-4F75-844D-E47D6957276A}" type="pres">
      <dgm:prSet presAssocID="{FDCEC057-2759-4FEE-A82C-F14F0917A22A}" presName="parentText" presStyleLbl="node1" presStyleIdx="3" presStyleCnt="10">
        <dgm:presLayoutVars>
          <dgm:chMax val="0"/>
          <dgm:bulletEnabled val="1"/>
        </dgm:presLayoutVars>
      </dgm:prSet>
      <dgm:spPr/>
      <dgm:t>
        <a:bodyPr/>
        <a:lstStyle/>
        <a:p>
          <a:endParaRPr lang="en-US"/>
        </a:p>
      </dgm:t>
    </dgm:pt>
    <dgm:pt modelId="{B9E6DE97-BFE8-4D42-AE87-B3BAF5A52E2F}" type="pres">
      <dgm:prSet presAssocID="{937C072E-29B0-4893-AEC7-61AA7D54F8BE}" presName="spacer" presStyleCnt="0"/>
      <dgm:spPr/>
      <dgm:t>
        <a:bodyPr/>
        <a:lstStyle/>
        <a:p>
          <a:endParaRPr lang="en-US"/>
        </a:p>
      </dgm:t>
    </dgm:pt>
    <dgm:pt modelId="{2BF7FD4B-E023-44AF-B15E-D811666E2991}" type="pres">
      <dgm:prSet presAssocID="{48A97A02-0804-4B6E-8B86-717F15391BC5}" presName="parentText" presStyleLbl="node1" presStyleIdx="4" presStyleCnt="10">
        <dgm:presLayoutVars>
          <dgm:chMax val="0"/>
          <dgm:bulletEnabled val="1"/>
        </dgm:presLayoutVars>
      </dgm:prSet>
      <dgm:spPr/>
      <dgm:t>
        <a:bodyPr/>
        <a:lstStyle/>
        <a:p>
          <a:endParaRPr lang="en-US"/>
        </a:p>
      </dgm:t>
    </dgm:pt>
    <dgm:pt modelId="{7E570721-CFC0-46C6-B8E7-EE4D590D72DD}" type="pres">
      <dgm:prSet presAssocID="{2D2AC6ED-675A-4EB0-84DC-3F0A9C4D3BE0}" presName="spacer" presStyleCnt="0"/>
      <dgm:spPr/>
      <dgm:t>
        <a:bodyPr/>
        <a:lstStyle/>
        <a:p>
          <a:endParaRPr lang="en-US"/>
        </a:p>
      </dgm:t>
    </dgm:pt>
    <dgm:pt modelId="{0C27720F-EB5F-420E-AE91-D06CF988ACDA}" type="pres">
      <dgm:prSet presAssocID="{A6B5D842-046E-4631-B4C3-78149414D89E}" presName="parentText" presStyleLbl="node1" presStyleIdx="5" presStyleCnt="10">
        <dgm:presLayoutVars>
          <dgm:chMax val="0"/>
          <dgm:bulletEnabled val="1"/>
        </dgm:presLayoutVars>
      </dgm:prSet>
      <dgm:spPr/>
      <dgm:t>
        <a:bodyPr/>
        <a:lstStyle/>
        <a:p>
          <a:endParaRPr lang="en-US"/>
        </a:p>
      </dgm:t>
    </dgm:pt>
    <dgm:pt modelId="{6E31F28E-E87A-476F-8DCD-21B09F782898}" type="pres">
      <dgm:prSet presAssocID="{E902C8B8-E420-4752-8700-F56E1AA939F1}" presName="spacer" presStyleCnt="0"/>
      <dgm:spPr/>
      <dgm:t>
        <a:bodyPr/>
        <a:lstStyle/>
        <a:p>
          <a:endParaRPr lang="en-US"/>
        </a:p>
      </dgm:t>
    </dgm:pt>
    <dgm:pt modelId="{22CBCDC8-891F-4AD2-A07A-59A90B4ADF79}" type="pres">
      <dgm:prSet presAssocID="{25A13CA3-EBC6-4201-984F-DD045330D59A}" presName="parentText" presStyleLbl="node1" presStyleIdx="6" presStyleCnt="10">
        <dgm:presLayoutVars>
          <dgm:chMax val="0"/>
          <dgm:bulletEnabled val="1"/>
        </dgm:presLayoutVars>
      </dgm:prSet>
      <dgm:spPr/>
      <dgm:t>
        <a:bodyPr/>
        <a:lstStyle/>
        <a:p>
          <a:endParaRPr lang="en-US"/>
        </a:p>
      </dgm:t>
    </dgm:pt>
    <dgm:pt modelId="{67612840-872E-4DEC-8CA1-49511A409697}" type="pres">
      <dgm:prSet presAssocID="{610E2072-FB41-4D5A-82C7-3EFB212B80E2}" presName="spacer" presStyleCnt="0"/>
      <dgm:spPr/>
      <dgm:t>
        <a:bodyPr/>
        <a:lstStyle/>
        <a:p>
          <a:endParaRPr lang="en-US"/>
        </a:p>
      </dgm:t>
    </dgm:pt>
    <dgm:pt modelId="{0C8CDD6F-C7B5-4BC4-A1D2-0AD186C125CF}" type="pres">
      <dgm:prSet presAssocID="{20EBC584-2B3B-470A-BFE5-FDFB01467B3F}" presName="parentText" presStyleLbl="node1" presStyleIdx="7" presStyleCnt="10">
        <dgm:presLayoutVars>
          <dgm:chMax val="0"/>
          <dgm:bulletEnabled val="1"/>
        </dgm:presLayoutVars>
      </dgm:prSet>
      <dgm:spPr/>
      <dgm:t>
        <a:bodyPr/>
        <a:lstStyle/>
        <a:p>
          <a:endParaRPr lang="en-US"/>
        </a:p>
      </dgm:t>
    </dgm:pt>
    <dgm:pt modelId="{C0C2D8BD-C608-4C13-AB5B-E517E1E50062}" type="pres">
      <dgm:prSet presAssocID="{B0AF9088-58C5-4524-B126-D11546CB2A2B}" presName="spacer" presStyleCnt="0"/>
      <dgm:spPr/>
      <dgm:t>
        <a:bodyPr/>
        <a:lstStyle/>
        <a:p>
          <a:endParaRPr lang="en-US"/>
        </a:p>
      </dgm:t>
    </dgm:pt>
    <dgm:pt modelId="{CFAFE3DA-5553-4F24-9987-C3CFEB8F6325}" type="pres">
      <dgm:prSet presAssocID="{FA6041A0-CE22-48DF-ABFD-018D6C20A078}" presName="parentText" presStyleLbl="node1" presStyleIdx="8" presStyleCnt="10">
        <dgm:presLayoutVars>
          <dgm:chMax val="0"/>
          <dgm:bulletEnabled val="1"/>
        </dgm:presLayoutVars>
      </dgm:prSet>
      <dgm:spPr/>
      <dgm:t>
        <a:bodyPr/>
        <a:lstStyle/>
        <a:p>
          <a:endParaRPr lang="en-US"/>
        </a:p>
      </dgm:t>
    </dgm:pt>
    <dgm:pt modelId="{AFDB3870-9428-4016-8918-64774BCD8ECB}" type="pres">
      <dgm:prSet presAssocID="{13AC8BF6-9C4D-402F-97D2-1C42963AFF21}" presName="spacer" presStyleCnt="0"/>
      <dgm:spPr/>
      <dgm:t>
        <a:bodyPr/>
        <a:lstStyle/>
        <a:p>
          <a:endParaRPr lang="en-US"/>
        </a:p>
      </dgm:t>
    </dgm:pt>
    <dgm:pt modelId="{77BB1CB9-4AF6-48D5-B582-08074E298898}" type="pres">
      <dgm:prSet presAssocID="{B3BBE3B4-B6B8-4AED-839E-7B118A28EC48}" presName="parentText" presStyleLbl="node1" presStyleIdx="9" presStyleCnt="10">
        <dgm:presLayoutVars>
          <dgm:chMax val="0"/>
          <dgm:bulletEnabled val="1"/>
        </dgm:presLayoutVars>
      </dgm:prSet>
      <dgm:spPr/>
      <dgm:t>
        <a:bodyPr/>
        <a:lstStyle/>
        <a:p>
          <a:endParaRPr lang="en-US"/>
        </a:p>
      </dgm:t>
    </dgm:pt>
  </dgm:ptLst>
  <dgm:cxnLst>
    <dgm:cxn modelId="{53DE935F-3276-4B77-A9D0-223CF4879BE5}" srcId="{A005EF01-5046-46A9-B9F3-BA29F4483639}" destId="{20EBC584-2B3B-470A-BFE5-FDFB01467B3F}" srcOrd="7" destOrd="0" parTransId="{803FECF5-52A2-4CFD-A8EC-707D054E6F23}" sibTransId="{B0AF9088-58C5-4524-B126-D11546CB2A2B}"/>
    <dgm:cxn modelId="{4B2813BF-29F6-495B-B8CA-4C564BB17662}" srcId="{A005EF01-5046-46A9-B9F3-BA29F4483639}" destId="{48A97A02-0804-4B6E-8B86-717F15391BC5}" srcOrd="4" destOrd="0" parTransId="{3722218A-AA9A-4ECC-B6C3-BD449AA14FCC}" sibTransId="{2D2AC6ED-675A-4EB0-84DC-3F0A9C4D3BE0}"/>
    <dgm:cxn modelId="{5710DDB3-1A54-4469-8ECF-467D380BC213}" srcId="{A005EF01-5046-46A9-B9F3-BA29F4483639}" destId="{B3BBE3B4-B6B8-4AED-839E-7B118A28EC48}" srcOrd="9" destOrd="0" parTransId="{1390F0EE-7830-42CA-8476-6F9EC99695E1}" sibTransId="{36FB5595-CA2B-4374-A3F9-85C4CB9F1E8E}"/>
    <dgm:cxn modelId="{1A1C6107-7498-43EA-B203-ED19536B2A49}" type="presOf" srcId="{A6B5D842-046E-4631-B4C3-78149414D89E}" destId="{0C27720F-EB5F-420E-AE91-D06CF988ACDA}" srcOrd="0" destOrd="0" presId="urn:microsoft.com/office/officeart/2005/8/layout/vList2"/>
    <dgm:cxn modelId="{C295343C-A2BF-4C44-8DB1-66AD28410282}" type="presOf" srcId="{20EBC584-2B3B-470A-BFE5-FDFB01467B3F}" destId="{0C8CDD6F-C7B5-4BC4-A1D2-0AD186C125CF}" srcOrd="0" destOrd="0" presId="urn:microsoft.com/office/officeart/2005/8/layout/vList2"/>
    <dgm:cxn modelId="{DE3A982F-3F02-4393-B198-7F260891300A}" srcId="{A005EF01-5046-46A9-B9F3-BA29F4483639}" destId="{739BC6A5-A4E4-428E-8C61-A84E6943144E}" srcOrd="0" destOrd="0" parTransId="{A7FE59A0-6AE9-4F5B-BBED-AEC6A8B831BD}" sibTransId="{3D3971F5-DAC1-4F7C-A275-F200A94D9A81}"/>
    <dgm:cxn modelId="{C1A717AA-4814-4B84-A3C2-16E3DAECF47E}" type="presOf" srcId="{A005EF01-5046-46A9-B9F3-BA29F4483639}" destId="{479F8C55-B23C-4802-8092-AF892E01E458}" srcOrd="0" destOrd="0" presId="urn:microsoft.com/office/officeart/2005/8/layout/vList2"/>
    <dgm:cxn modelId="{269AAEE6-5105-4C9D-9AAB-34C98D4DECFA}" type="presOf" srcId="{48A97A02-0804-4B6E-8B86-717F15391BC5}" destId="{2BF7FD4B-E023-44AF-B15E-D811666E2991}" srcOrd="0" destOrd="0" presId="urn:microsoft.com/office/officeart/2005/8/layout/vList2"/>
    <dgm:cxn modelId="{6F758A58-D149-4669-BB6A-13D005D7B88D}" srcId="{A005EF01-5046-46A9-B9F3-BA29F4483639}" destId="{FA6041A0-CE22-48DF-ABFD-018D6C20A078}" srcOrd="8" destOrd="0" parTransId="{73580E4C-4268-42B4-A155-8FDBE85CFB49}" sibTransId="{13AC8BF6-9C4D-402F-97D2-1C42963AFF21}"/>
    <dgm:cxn modelId="{24334134-C3D8-4217-8F8B-DE93CEBB751A}" srcId="{A005EF01-5046-46A9-B9F3-BA29F4483639}" destId="{FDCEC057-2759-4FEE-A82C-F14F0917A22A}" srcOrd="3" destOrd="0" parTransId="{D7257761-C07D-45B2-97FD-9BECA4B2922D}" sibTransId="{937C072E-29B0-4893-AEC7-61AA7D54F8BE}"/>
    <dgm:cxn modelId="{0CCA38E4-F6D8-455E-A45B-ABA58BA6B768}" srcId="{A005EF01-5046-46A9-B9F3-BA29F4483639}" destId="{25A13CA3-EBC6-4201-984F-DD045330D59A}" srcOrd="6" destOrd="0" parTransId="{C94F97DB-BEA3-4B6D-A460-37CF5E6349E5}" sibTransId="{610E2072-FB41-4D5A-82C7-3EFB212B80E2}"/>
    <dgm:cxn modelId="{9248EAF8-5F1D-4568-A0EB-3B7D695C4497}" type="presOf" srcId="{4BF6CA34-DCE7-42FD-B871-6AAFD324BD13}" destId="{94C255FC-E081-48DA-B053-3B5413657F90}" srcOrd="0" destOrd="0" presId="urn:microsoft.com/office/officeart/2005/8/layout/vList2"/>
    <dgm:cxn modelId="{0D3FA920-0210-4338-A66E-1D9C6B3A7A75}" srcId="{A005EF01-5046-46A9-B9F3-BA29F4483639}" destId="{4BF6CA34-DCE7-42FD-B871-6AAFD324BD13}" srcOrd="2" destOrd="0" parTransId="{2471B85E-8A4E-4E81-893F-E6BF6D09924A}" sibTransId="{534F746F-B06C-49AE-8328-928740C56BE3}"/>
    <dgm:cxn modelId="{51B68CD0-A0DD-4B51-B615-2615DF696118}" type="presOf" srcId="{739BC6A5-A4E4-428E-8C61-A84E6943144E}" destId="{1D0047F9-5CD7-40E9-BA60-C87C72534D5C}" srcOrd="0" destOrd="0" presId="urn:microsoft.com/office/officeart/2005/8/layout/vList2"/>
    <dgm:cxn modelId="{B4E35743-8C8F-4888-9233-181BF6F6B749}" srcId="{A005EF01-5046-46A9-B9F3-BA29F4483639}" destId="{368993F7-19C0-4245-A0DA-057EFBC593D4}" srcOrd="1" destOrd="0" parTransId="{1C933939-DF1E-4F18-8C17-8955F3DF6A5D}" sibTransId="{20644072-E84E-4EB7-844C-47A002D7C2D9}"/>
    <dgm:cxn modelId="{43A97362-4A2E-4E85-8347-EA309D7C82D7}" type="presOf" srcId="{368993F7-19C0-4245-A0DA-057EFBC593D4}" destId="{327D5619-640B-4B4B-9C42-34EEF7C315C4}" srcOrd="0" destOrd="0" presId="urn:microsoft.com/office/officeart/2005/8/layout/vList2"/>
    <dgm:cxn modelId="{76B7A225-F9BE-4490-9C4E-575AA6AEAA6B}" type="presOf" srcId="{B3BBE3B4-B6B8-4AED-839E-7B118A28EC48}" destId="{77BB1CB9-4AF6-48D5-B582-08074E298898}" srcOrd="0" destOrd="0" presId="urn:microsoft.com/office/officeart/2005/8/layout/vList2"/>
    <dgm:cxn modelId="{E3B45F54-F344-4086-AD72-18D8DA0ABFA3}" type="presOf" srcId="{FA6041A0-CE22-48DF-ABFD-018D6C20A078}" destId="{CFAFE3DA-5553-4F24-9987-C3CFEB8F6325}" srcOrd="0" destOrd="0" presId="urn:microsoft.com/office/officeart/2005/8/layout/vList2"/>
    <dgm:cxn modelId="{510B122A-04E1-425C-AC07-920F02AEB3A1}" type="presOf" srcId="{FDCEC057-2759-4FEE-A82C-F14F0917A22A}" destId="{EDB258D8-BC25-4F75-844D-E47D6957276A}" srcOrd="0" destOrd="0" presId="urn:microsoft.com/office/officeart/2005/8/layout/vList2"/>
    <dgm:cxn modelId="{E9DE9278-CF6E-458B-8C45-8D72938C3F15}" type="presOf" srcId="{25A13CA3-EBC6-4201-984F-DD045330D59A}" destId="{22CBCDC8-891F-4AD2-A07A-59A90B4ADF79}" srcOrd="0" destOrd="0" presId="urn:microsoft.com/office/officeart/2005/8/layout/vList2"/>
    <dgm:cxn modelId="{277F7565-EB65-401E-A097-A15C70C86B39}" srcId="{A005EF01-5046-46A9-B9F3-BA29F4483639}" destId="{A6B5D842-046E-4631-B4C3-78149414D89E}" srcOrd="5" destOrd="0" parTransId="{89F2B9B7-528C-4136-ADFA-E05E725FC417}" sibTransId="{E902C8B8-E420-4752-8700-F56E1AA939F1}"/>
    <dgm:cxn modelId="{AA1DFC8B-6798-4DF8-8C37-73F367501B72}" type="presParOf" srcId="{479F8C55-B23C-4802-8092-AF892E01E458}" destId="{1D0047F9-5CD7-40E9-BA60-C87C72534D5C}" srcOrd="0" destOrd="0" presId="urn:microsoft.com/office/officeart/2005/8/layout/vList2"/>
    <dgm:cxn modelId="{F401A51E-052B-4C3B-A94D-2A04BDE8FFEF}" type="presParOf" srcId="{479F8C55-B23C-4802-8092-AF892E01E458}" destId="{A2EF5566-BE34-46B7-BEED-A4F4763F9F87}" srcOrd="1" destOrd="0" presId="urn:microsoft.com/office/officeart/2005/8/layout/vList2"/>
    <dgm:cxn modelId="{B8820EB2-758E-45C8-AD91-8E61D58EC243}" type="presParOf" srcId="{479F8C55-B23C-4802-8092-AF892E01E458}" destId="{327D5619-640B-4B4B-9C42-34EEF7C315C4}" srcOrd="2" destOrd="0" presId="urn:microsoft.com/office/officeart/2005/8/layout/vList2"/>
    <dgm:cxn modelId="{B1F9FA8C-80C8-4130-BAB6-CF92415CD1EF}" type="presParOf" srcId="{479F8C55-B23C-4802-8092-AF892E01E458}" destId="{62B3E3A1-78ED-483B-8A67-5A4642ED03A1}" srcOrd="3" destOrd="0" presId="urn:microsoft.com/office/officeart/2005/8/layout/vList2"/>
    <dgm:cxn modelId="{8FEFE027-4AFD-40C9-B723-12238C1095EE}" type="presParOf" srcId="{479F8C55-B23C-4802-8092-AF892E01E458}" destId="{94C255FC-E081-48DA-B053-3B5413657F90}" srcOrd="4" destOrd="0" presId="urn:microsoft.com/office/officeart/2005/8/layout/vList2"/>
    <dgm:cxn modelId="{2235A11F-8562-42E1-A8E1-4103028073A1}" type="presParOf" srcId="{479F8C55-B23C-4802-8092-AF892E01E458}" destId="{BEC82463-D0EB-4CCA-B19B-FC0C1C9CBC6E}" srcOrd="5" destOrd="0" presId="urn:microsoft.com/office/officeart/2005/8/layout/vList2"/>
    <dgm:cxn modelId="{E0B658ED-F328-46D0-9B3C-934A4929679F}" type="presParOf" srcId="{479F8C55-B23C-4802-8092-AF892E01E458}" destId="{EDB258D8-BC25-4F75-844D-E47D6957276A}" srcOrd="6" destOrd="0" presId="urn:microsoft.com/office/officeart/2005/8/layout/vList2"/>
    <dgm:cxn modelId="{98D1C5E7-4F4C-4F85-B1A3-FA470A380661}" type="presParOf" srcId="{479F8C55-B23C-4802-8092-AF892E01E458}" destId="{B9E6DE97-BFE8-4D42-AE87-B3BAF5A52E2F}" srcOrd="7" destOrd="0" presId="urn:microsoft.com/office/officeart/2005/8/layout/vList2"/>
    <dgm:cxn modelId="{D3AAA737-81F9-473F-9033-AA6F0F0396D8}" type="presParOf" srcId="{479F8C55-B23C-4802-8092-AF892E01E458}" destId="{2BF7FD4B-E023-44AF-B15E-D811666E2991}" srcOrd="8" destOrd="0" presId="urn:microsoft.com/office/officeart/2005/8/layout/vList2"/>
    <dgm:cxn modelId="{1D28BD29-DC3C-4936-AEC2-A0C11B9D1938}" type="presParOf" srcId="{479F8C55-B23C-4802-8092-AF892E01E458}" destId="{7E570721-CFC0-46C6-B8E7-EE4D590D72DD}" srcOrd="9" destOrd="0" presId="urn:microsoft.com/office/officeart/2005/8/layout/vList2"/>
    <dgm:cxn modelId="{3FF29A21-7FC9-43FF-A56F-68CC248E7617}" type="presParOf" srcId="{479F8C55-B23C-4802-8092-AF892E01E458}" destId="{0C27720F-EB5F-420E-AE91-D06CF988ACDA}" srcOrd="10" destOrd="0" presId="urn:microsoft.com/office/officeart/2005/8/layout/vList2"/>
    <dgm:cxn modelId="{618C811D-CC71-4193-9E3B-713BB8145E39}" type="presParOf" srcId="{479F8C55-B23C-4802-8092-AF892E01E458}" destId="{6E31F28E-E87A-476F-8DCD-21B09F782898}" srcOrd="11" destOrd="0" presId="urn:microsoft.com/office/officeart/2005/8/layout/vList2"/>
    <dgm:cxn modelId="{D4DCCB48-816F-422A-BECC-35119D402A34}" type="presParOf" srcId="{479F8C55-B23C-4802-8092-AF892E01E458}" destId="{22CBCDC8-891F-4AD2-A07A-59A90B4ADF79}" srcOrd="12" destOrd="0" presId="urn:microsoft.com/office/officeart/2005/8/layout/vList2"/>
    <dgm:cxn modelId="{B1B4CA76-B84A-4CCC-AEAE-658215CF790C}" type="presParOf" srcId="{479F8C55-B23C-4802-8092-AF892E01E458}" destId="{67612840-872E-4DEC-8CA1-49511A409697}" srcOrd="13" destOrd="0" presId="urn:microsoft.com/office/officeart/2005/8/layout/vList2"/>
    <dgm:cxn modelId="{A8C131A5-2D17-4911-A0CD-4D0191EEA643}" type="presParOf" srcId="{479F8C55-B23C-4802-8092-AF892E01E458}" destId="{0C8CDD6F-C7B5-4BC4-A1D2-0AD186C125CF}" srcOrd="14" destOrd="0" presId="urn:microsoft.com/office/officeart/2005/8/layout/vList2"/>
    <dgm:cxn modelId="{1155B2E3-EED9-4CFC-B3E0-4AA6B33A3E79}" type="presParOf" srcId="{479F8C55-B23C-4802-8092-AF892E01E458}" destId="{C0C2D8BD-C608-4C13-AB5B-E517E1E50062}" srcOrd="15" destOrd="0" presId="urn:microsoft.com/office/officeart/2005/8/layout/vList2"/>
    <dgm:cxn modelId="{31162463-1A65-4F77-B598-EE6C93A1D3E0}" type="presParOf" srcId="{479F8C55-B23C-4802-8092-AF892E01E458}" destId="{CFAFE3DA-5553-4F24-9987-C3CFEB8F6325}" srcOrd="16" destOrd="0" presId="urn:microsoft.com/office/officeart/2005/8/layout/vList2"/>
    <dgm:cxn modelId="{A42DC918-EABB-419D-876C-27D9B74BBA3C}" type="presParOf" srcId="{479F8C55-B23C-4802-8092-AF892E01E458}" destId="{AFDB3870-9428-4016-8918-64774BCD8ECB}" srcOrd="17" destOrd="0" presId="urn:microsoft.com/office/officeart/2005/8/layout/vList2"/>
    <dgm:cxn modelId="{DD9FBD90-B676-4A0F-84E0-207CD27C720C}" type="presParOf" srcId="{479F8C55-B23C-4802-8092-AF892E01E458}" destId="{77BB1CB9-4AF6-48D5-B582-08074E298898}" srcOrd="18" destOrd="0" presId="urn:microsoft.com/office/officeart/2005/8/layout/vList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D0047F9-5CD7-40E9-BA60-C87C72534D5C}">
      <dsp:nvSpPr>
        <dsp:cNvPr id="0" name=""/>
        <dsp:cNvSpPr/>
      </dsp:nvSpPr>
      <dsp:spPr>
        <a:xfrm>
          <a:off x="0" y="305"/>
          <a:ext cx="6858000" cy="441663"/>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en-US" sz="2200" kern="1200" dirty="0" smtClean="0"/>
            <a:t>Introduction of </a:t>
          </a:r>
          <a:r>
            <a:rPr kumimoji="0" lang="en-US" sz="2200" b="0" i="0" u="none" strike="noStrike" kern="1200" cap="none" spc="0" normalizeH="0" baseline="0" noProof="0" dirty="0" smtClean="0">
              <a:ln/>
              <a:effectLst/>
              <a:uLnTx/>
              <a:uFillTx/>
              <a:latin typeface="+mn-lt"/>
              <a:ea typeface="+mn-ea"/>
              <a:cs typeface="+mn-cs"/>
            </a:rPr>
            <a:t>Matrix</a:t>
          </a:r>
          <a:endParaRPr lang="en-US" sz="2200" kern="1200" dirty="0"/>
        </a:p>
      </dsp:txBody>
      <dsp:txXfrm>
        <a:off x="0" y="305"/>
        <a:ext cx="6858000" cy="441663"/>
      </dsp:txXfrm>
    </dsp:sp>
    <dsp:sp modelId="{327D5619-640B-4B4B-9C42-34EEF7C315C4}">
      <dsp:nvSpPr>
        <dsp:cNvPr id="0" name=""/>
        <dsp:cNvSpPr/>
      </dsp:nvSpPr>
      <dsp:spPr>
        <a:xfrm>
          <a:off x="0" y="454048"/>
          <a:ext cx="6858000" cy="441663"/>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en-US" sz="2200" kern="1200" dirty="0" smtClean="0"/>
            <a:t>Types of </a:t>
          </a:r>
          <a:r>
            <a:rPr kumimoji="0" lang="en-US" sz="2200" b="0" i="0" u="none" strike="noStrike" kern="1200" cap="none" spc="0" normalizeH="0" baseline="0" noProof="0" dirty="0" smtClean="0">
              <a:ln/>
              <a:effectLst/>
              <a:uLnTx/>
              <a:uFillTx/>
              <a:latin typeface="+mn-lt"/>
              <a:ea typeface="+mn-ea"/>
              <a:cs typeface="+mn-cs"/>
            </a:rPr>
            <a:t>Matrices</a:t>
          </a:r>
          <a:endParaRPr lang="en-US" sz="2200" kern="1200" dirty="0"/>
        </a:p>
      </dsp:txBody>
      <dsp:txXfrm>
        <a:off x="0" y="454048"/>
        <a:ext cx="6858000" cy="441663"/>
      </dsp:txXfrm>
    </dsp:sp>
    <dsp:sp modelId="{94C255FC-E081-48DA-B053-3B5413657F90}">
      <dsp:nvSpPr>
        <dsp:cNvPr id="0" name=""/>
        <dsp:cNvSpPr/>
      </dsp:nvSpPr>
      <dsp:spPr>
        <a:xfrm>
          <a:off x="0" y="907791"/>
          <a:ext cx="6858000" cy="441663"/>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en-US" sz="2200" b="0" i="0" u="none" strike="noStrike" kern="1200" dirty="0" smtClean="0">
              <a:solidFill>
                <a:srgbClr val="000000"/>
              </a:solidFill>
              <a:latin typeface="Calibri"/>
            </a:rPr>
            <a:t>Elementary Transformations</a:t>
          </a:r>
          <a:endParaRPr lang="en-US" sz="2200" kern="1200" dirty="0"/>
        </a:p>
      </dsp:txBody>
      <dsp:txXfrm>
        <a:off x="0" y="907791"/>
        <a:ext cx="6858000" cy="441663"/>
      </dsp:txXfrm>
    </dsp:sp>
    <dsp:sp modelId="{EDB258D8-BC25-4F75-844D-E47D6957276A}">
      <dsp:nvSpPr>
        <dsp:cNvPr id="0" name=""/>
        <dsp:cNvSpPr/>
      </dsp:nvSpPr>
      <dsp:spPr>
        <a:xfrm>
          <a:off x="0" y="1361534"/>
          <a:ext cx="6858000" cy="441663"/>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en-US" sz="2200" kern="1200" dirty="0" smtClean="0"/>
            <a:t>Inverse of </a:t>
          </a:r>
          <a:r>
            <a:rPr kumimoji="0" lang="en-US" sz="2200" b="0" i="0" u="none" strike="noStrike" kern="1200" cap="none" spc="0" normalizeH="0" baseline="0" noProof="0" dirty="0" smtClean="0">
              <a:ln/>
              <a:effectLst/>
              <a:uLnTx/>
              <a:uFillTx/>
              <a:latin typeface="+mn-lt"/>
              <a:ea typeface="+mn-ea"/>
              <a:cs typeface="+mn-cs"/>
            </a:rPr>
            <a:t>Matrix</a:t>
          </a:r>
          <a:endParaRPr lang="en-US" sz="2200" kern="1200" dirty="0"/>
        </a:p>
      </dsp:txBody>
      <dsp:txXfrm>
        <a:off x="0" y="1361534"/>
        <a:ext cx="6858000" cy="441663"/>
      </dsp:txXfrm>
    </dsp:sp>
    <dsp:sp modelId="{2BF7FD4B-E023-44AF-B15E-D811666E2991}">
      <dsp:nvSpPr>
        <dsp:cNvPr id="0" name=""/>
        <dsp:cNvSpPr/>
      </dsp:nvSpPr>
      <dsp:spPr>
        <a:xfrm>
          <a:off x="0" y="1815278"/>
          <a:ext cx="6858000" cy="441663"/>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en-US" sz="2200" kern="1200" smtClean="0"/>
            <a:t>Rank of </a:t>
          </a:r>
          <a:r>
            <a:rPr kumimoji="0" lang="en-US" sz="2200" b="0" i="0" u="none" strike="noStrike" kern="1200" cap="none" spc="0" normalizeH="0" baseline="0" noProof="0" smtClean="0">
              <a:ln/>
              <a:effectLst/>
              <a:uLnTx/>
              <a:uFillTx/>
              <a:latin typeface="+mn-lt"/>
              <a:ea typeface="+mn-ea"/>
              <a:cs typeface="+mn-cs"/>
            </a:rPr>
            <a:t>Matrix</a:t>
          </a:r>
          <a:endParaRPr lang="en-US" sz="2200" kern="1200" dirty="0"/>
        </a:p>
      </dsp:txBody>
      <dsp:txXfrm>
        <a:off x="0" y="1815278"/>
        <a:ext cx="6858000" cy="441663"/>
      </dsp:txXfrm>
    </dsp:sp>
    <dsp:sp modelId="{0C27720F-EB5F-420E-AE91-D06CF988ACDA}">
      <dsp:nvSpPr>
        <dsp:cNvPr id="0" name=""/>
        <dsp:cNvSpPr/>
      </dsp:nvSpPr>
      <dsp:spPr>
        <a:xfrm>
          <a:off x="0" y="2269021"/>
          <a:ext cx="6858000" cy="441663"/>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en-US" sz="2200" kern="1200" dirty="0" smtClean="0"/>
            <a:t>System of Linear Equations</a:t>
          </a:r>
          <a:endParaRPr lang="en-US" sz="2200" kern="1200" dirty="0"/>
        </a:p>
      </dsp:txBody>
      <dsp:txXfrm>
        <a:off x="0" y="2269021"/>
        <a:ext cx="6858000" cy="441663"/>
      </dsp:txXfrm>
    </dsp:sp>
    <dsp:sp modelId="{22CBCDC8-891F-4AD2-A07A-59A90B4ADF79}">
      <dsp:nvSpPr>
        <dsp:cNvPr id="0" name=""/>
        <dsp:cNvSpPr/>
      </dsp:nvSpPr>
      <dsp:spPr>
        <a:xfrm>
          <a:off x="0" y="2722764"/>
          <a:ext cx="6858000" cy="441663"/>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en-US" sz="2200" kern="1200" dirty="0" smtClean="0"/>
            <a:t>Vectors Dependence and Independence</a:t>
          </a:r>
          <a:endParaRPr lang="en-US" sz="2200" kern="1200" dirty="0"/>
        </a:p>
      </dsp:txBody>
      <dsp:txXfrm>
        <a:off x="0" y="2722764"/>
        <a:ext cx="6858000" cy="441663"/>
      </dsp:txXfrm>
    </dsp:sp>
    <dsp:sp modelId="{0C8CDD6F-C7B5-4BC4-A1D2-0AD186C125CF}">
      <dsp:nvSpPr>
        <dsp:cNvPr id="0" name=""/>
        <dsp:cNvSpPr/>
      </dsp:nvSpPr>
      <dsp:spPr>
        <a:xfrm>
          <a:off x="0" y="3176507"/>
          <a:ext cx="6858000" cy="441663"/>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en-US" sz="2200" kern="1200" dirty="0" smtClean="0"/>
            <a:t>Eigen values and Eigen vectors</a:t>
          </a:r>
          <a:endParaRPr lang="en-US" sz="2200" kern="1200" dirty="0"/>
        </a:p>
      </dsp:txBody>
      <dsp:txXfrm>
        <a:off x="0" y="3176507"/>
        <a:ext cx="6858000" cy="441663"/>
      </dsp:txXfrm>
    </dsp:sp>
    <dsp:sp modelId="{CFAFE3DA-5553-4F24-9987-C3CFEB8F6325}">
      <dsp:nvSpPr>
        <dsp:cNvPr id="0" name=""/>
        <dsp:cNvSpPr/>
      </dsp:nvSpPr>
      <dsp:spPr>
        <a:xfrm>
          <a:off x="0" y="3630251"/>
          <a:ext cx="6858000" cy="441663"/>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en-US" sz="2200" kern="1200" dirty="0" err="1" smtClean="0"/>
            <a:t>Diagonalisation</a:t>
          </a:r>
          <a:r>
            <a:rPr lang="en-US" sz="2200" kern="1200" dirty="0" smtClean="0"/>
            <a:t> of a Matrix</a:t>
          </a:r>
          <a:endParaRPr lang="en-US" sz="2200" kern="1200" dirty="0"/>
        </a:p>
      </dsp:txBody>
      <dsp:txXfrm>
        <a:off x="0" y="3630251"/>
        <a:ext cx="6858000" cy="441663"/>
      </dsp:txXfrm>
    </dsp:sp>
    <dsp:sp modelId="{77BB1CB9-4AF6-48D5-B582-08074E298898}">
      <dsp:nvSpPr>
        <dsp:cNvPr id="0" name=""/>
        <dsp:cNvSpPr/>
      </dsp:nvSpPr>
      <dsp:spPr>
        <a:xfrm>
          <a:off x="0" y="4083994"/>
          <a:ext cx="6858000" cy="441663"/>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en-US" sz="2200" kern="1200" smtClean="0"/>
            <a:t>Complex  of  </a:t>
          </a:r>
          <a:r>
            <a:rPr kumimoji="0" lang="en-US" sz="2200" b="0" i="0" u="none" strike="noStrike" kern="1200" cap="none" spc="0" normalizeH="0" baseline="0" noProof="0" smtClean="0">
              <a:ln/>
              <a:effectLst/>
              <a:uLnTx/>
              <a:uFillTx/>
              <a:latin typeface="+mn-lt"/>
              <a:ea typeface="+mn-ea"/>
              <a:cs typeface="+mn-cs"/>
            </a:rPr>
            <a:t>Matrix</a:t>
          </a:r>
          <a:endParaRPr lang="en-US" sz="2200" kern="1200" dirty="0"/>
        </a:p>
      </dsp:txBody>
      <dsp:txXfrm>
        <a:off x="0" y="4083994"/>
        <a:ext cx="6858000" cy="44166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 Id="rId6" Type="http://schemas.openxmlformats.org/officeDocument/2006/relationships/image" Target="../media/image54.wmf"/><Relationship Id="rId5" Type="http://schemas.openxmlformats.org/officeDocument/2006/relationships/image" Target="../media/image53.wmf"/><Relationship Id="rId4" Type="http://schemas.openxmlformats.org/officeDocument/2006/relationships/image" Target="../media/image52.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78.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image" Target="../media/image128.wmf"/><Relationship Id="rId1" Type="http://schemas.openxmlformats.org/officeDocument/2006/relationships/image" Target="../media/image127.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33.wmf"/><Relationship Id="rId2" Type="http://schemas.openxmlformats.org/officeDocument/2006/relationships/image" Target="../media/image132.wmf"/><Relationship Id="rId1" Type="http://schemas.openxmlformats.org/officeDocument/2006/relationships/image" Target="../media/image131.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87.wmf"/><Relationship Id="rId2" Type="http://schemas.openxmlformats.org/officeDocument/2006/relationships/image" Target="../media/image186.wmf"/><Relationship Id="rId1" Type="http://schemas.openxmlformats.org/officeDocument/2006/relationships/image" Target="../media/image185.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90.wmf"/><Relationship Id="rId2" Type="http://schemas.openxmlformats.org/officeDocument/2006/relationships/image" Target="../media/image189.wmf"/><Relationship Id="rId1" Type="http://schemas.openxmlformats.org/officeDocument/2006/relationships/image" Target="../media/image188.wmf"/><Relationship Id="rId5" Type="http://schemas.openxmlformats.org/officeDocument/2006/relationships/image" Target="../media/image192.wmf"/><Relationship Id="rId4" Type="http://schemas.openxmlformats.org/officeDocument/2006/relationships/image" Target="../media/image19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205.wmf"/><Relationship Id="rId2" Type="http://schemas.openxmlformats.org/officeDocument/2006/relationships/image" Target="../media/image204.wmf"/><Relationship Id="rId1" Type="http://schemas.openxmlformats.org/officeDocument/2006/relationships/image" Target="../media/image203.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207.wmf"/><Relationship Id="rId1" Type="http://schemas.openxmlformats.org/officeDocument/2006/relationships/image" Target="../media/image206.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211.wmf"/><Relationship Id="rId2" Type="http://schemas.openxmlformats.org/officeDocument/2006/relationships/image" Target="../media/image210.wmf"/><Relationship Id="rId1" Type="http://schemas.openxmlformats.org/officeDocument/2006/relationships/image" Target="../media/image209.wmf"/><Relationship Id="rId4" Type="http://schemas.openxmlformats.org/officeDocument/2006/relationships/image" Target="../media/image212.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243.wmf"/><Relationship Id="rId2" Type="http://schemas.openxmlformats.org/officeDocument/2006/relationships/image" Target="../media/image242.wmf"/><Relationship Id="rId1" Type="http://schemas.openxmlformats.org/officeDocument/2006/relationships/image" Target="../media/image241.wmf"/><Relationship Id="rId4" Type="http://schemas.openxmlformats.org/officeDocument/2006/relationships/image" Target="../media/image244.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247.wmf"/><Relationship Id="rId2" Type="http://schemas.openxmlformats.org/officeDocument/2006/relationships/image" Target="../media/image246.wmf"/><Relationship Id="rId1" Type="http://schemas.openxmlformats.org/officeDocument/2006/relationships/image" Target="../media/image245.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333.wmf"/><Relationship Id="rId1" Type="http://schemas.openxmlformats.org/officeDocument/2006/relationships/image" Target="../media/image332.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336.wmf"/><Relationship Id="rId2" Type="http://schemas.openxmlformats.org/officeDocument/2006/relationships/image" Target="../media/image335.wmf"/><Relationship Id="rId1" Type="http://schemas.openxmlformats.org/officeDocument/2006/relationships/image" Target="../media/image334.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403.wmf"/><Relationship Id="rId2" Type="http://schemas.openxmlformats.org/officeDocument/2006/relationships/image" Target="../media/image402.wmf"/><Relationship Id="rId1" Type="http://schemas.openxmlformats.org/officeDocument/2006/relationships/image" Target="../media/image401.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406.wmf"/><Relationship Id="rId1" Type="http://schemas.openxmlformats.org/officeDocument/2006/relationships/image" Target="../media/image405.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449.wmf"/><Relationship Id="rId1" Type="http://schemas.openxmlformats.org/officeDocument/2006/relationships/image" Target="../media/image44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455.wmf"/><Relationship Id="rId2" Type="http://schemas.openxmlformats.org/officeDocument/2006/relationships/image" Target="../media/image454.wmf"/><Relationship Id="rId1" Type="http://schemas.openxmlformats.org/officeDocument/2006/relationships/image" Target="../media/image453.wmf"/><Relationship Id="rId4" Type="http://schemas.openxmlformats.org/officeDocument/2006/relationships/image" Target="../media/image456.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458.wmf"/><Relationship Id="rId2" Type="http://schemas.openxmlformats.org/officeDocument/2006/relationships/image" Target="../media/image457.wmf"/><Relationship Id="rId1" Type="http://schemas.openxmlformats.org/officeDocument/2006/relationships/image" Target="../media/image453.wmf"/><Relationship Id="rId5" Type="http://schemas.openxmlformats.org/officeDocument/2006/relationships/image" Target="../media/image460.wmf"/><Relationship Id="rId4" Type="http://schemas.openxmlformats.org/officeDocument/2006/relationships/image" Target="../media/image459.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463.wmf"/><Relationship Id="rId2" Type="http://schemas.openxmlformats.org/officeDocument/2006/relationships/image" Target="../media/image462.wmf"/><Relationship Id="rId1" Type="http://schemas.openxmlformats.org/officeDocument/2006/relationships/image" Target="../media/image461.wmf"/><Relationship Id="rId4" Type="http://schemas.openxmlformats.org/officeDocument/2006/relationships/image" Target="../media/image464.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467.wmf"/><Relationship Id="rId2" Type="http://schemas.openxmlformats.org/officeDocument/2006/relationships/image" Target="../media/image466.wmf"/><Relationship Id="rId1" Type="http://schemas.openxmlformats.org/officeDocument/2006/relationships/image" Target="../media/image465.wmf"/><Relationship Id="rId4" Type="http://schemas.openxmlformats.org/officeDocument/2006/relationships/image" Target="../media/image468.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471.wmf"/><Relationship Id="rId2" Type="http://schemas.openxmlformats.org/officeDocument/2006/relationships/image" Target="../media/image470.wmf"/><Relationship Id="rId1" Type="http://schemas.openxmlformats.org/officeDocument/2006/relationships/image" Target="../media/image469.wmf"/></Relationships>
</file>

<file path=ppt/drawings/_rels/vmlDrawing35.vml.rels><?xml version="1.0" encoding="UTF-8" standalone="yes"?>
<Relationships xmlns="http://schemas.openxmlformats.org/package/2006/relationships"><Relationship Id="rId8" Type="http://schemas.openxmlformats.org/officeDocument/2006/relationships/image" Target="../media/image483.wmf"/><Relationship Id="rId3" Type="http://schemas.openxmlformats.org/officeDocument/2006/relationships/image" Target="../media/image478.wmf"/><Relationship Id="rId7" Type="http://schemas.openxmlformats.org/officeDocument/2006/relationships/image" Target="../media/image482.wmf"/><Relationship Id="rId2" Type="http://schemas.openxmlformats.org/officeDocument/2006/relationships/image" Target="../media/image477.wmf"/><Relationship Id="rId1" Type="http://schemas.openxmlformats.org/officeDocument/2006/relationships/image" Target="../media/image476.wmf"/><Relationship Id="rId6" Type="http://schemas.openxmlformats.org/officeDocument/2006/relationships/image" Target="../media/image481.wmf"/><Relationship Id="rId5" Type="http://schemas.openxmlformats.org/officeDocument/2006/relationships/image" Target="../media/image480.wmf"/><Relationship Id="rId10" Type="http://schemas.openxmlformats.org/officeDocument/2006/relationships/image" Target="../media/image485.wmf"/><Relationship Id="rId4" Type="http://schemas.openxmlformats.org/officeDocument/2006/relationships/image" Target="../media/image479.wmf"/><Relationship Id="rId9" Type="http://schemas.openxmlformats.org/officeDocument/2006/relationships/image" Target="../media/image484.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488.wmf"/><Relationship Id="rId2" Type="http://schemas.openxmlformats.org/officeDocument/2006/relationships/image" Target="../media/image487.wmf"/><Relationship Id="rId1" Type="http://schemas.openxmlformats.org/officeDocument/2006/relationships/image" Target="../media/image486.wmf"/><Relationship Id="rId6" Type="http://schemas.openxmlformats.org/officeDocument/2006/relationships/image" Target="../media/image491.wmf"/><Relationship Id="rId5" Type="http://schemas.openxmlformats.org/officeDocument/2006/relationships/image" Target="../media/image490.wmf"/><Relationship Id="rId4" Type="http://schemas.openxmlformats.org/officeDocument/2006/relationships/image" Target="../media/image489.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494.wmf"/><Relationship Id="rId2" Type="http://schemas.openxmlformats.org/officeDocument/2006/relationships/image" Target="../media/image493.wmf"/><Relationship Id="rId1" Type="http://schemas.openxmlformats.org/officeDocument/2006/relationships/image" Target="../media/image492.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497.wmf"/><Relationship Id="rId2" Type="http://schemas.openxmlformats.org/officeDocument/2006/relationships/image" Target="../media/image496.wmf"/><Relationship Id="rId1" Type="http://schemas.openxmlformats.org/officeDocument/2006/relationships/image" Target="../media/image495.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49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501.wmf"/><Relationship Id="rId2" Type="http://schemas.openxmlformats.org/officeDocument/2006/relationships/image" Target="../media/image500.wmf"/><Relationship Id="rId1" Type="http://schemas.openxmlformats.org/officeDocument/2006/relationships/image" Target="../media/image499.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50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 Id="rId4" Type="http://schemas.openxmlformats.org/officeDocument/2006/relationships/image" Target="../media/image37.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8E894EF-B93C-4B6D-8FB8-8960BCB5A269}" type="datetimeFigureOut">
              <a:rPr lang="en-US" smtClean="0"/>
              <a:pPr/>
              <a:t>7/1/2020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14A4A95-7A0B-4549-9352-6E6525D64E4D}"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407A98-9A18-4E47-AF94-789022A0201E}" type="datetimeFigureOut">
              <a:rPr lang="en-US" smtClean="0"/>
              <a:pPr/>
              <a:t>7/1/2020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5F52E-BA8C-4FAB-BCFA-C67A14D9CE22}"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EFA662F-74F5-484A-9E4C-6E8747723C60}" type="datetime1">
              <a:rPr lang="en-US" smtClean="0"/>
              <a:pPr/>
              <a:t>7/1/2020</a:t>
            </a:fld>
            <a:endParaRPr lang="en-US"/>
          </a:p>
        </p:txBody>
      </p:sp>
      <p:sp>
        <p:nvSpPr>
          <p:cNvPr id="5" name="Footer Placeholder 4"/>
          <p:cNvSpPr>
            <a:spLocks noGrp="1"/>
          </p:cNvSpPr>
          <p:nvPr>
            <p:ph type="ftr" sz="quarter" idx="11"/>
          </p:nvPr>
        </p:nvSpPr>
        <p:spPr/>
        <p:txBody>
          <a:bodyPr/>
          <a:lstStyle/>
          <a:p>
            <a:r>
              <a:rPr lang="en-US" smtClean="0"/>
              <a:t>Rajnish Kumar Pandey             mathematics – 1 (KAS – 103)                Unit  - 1</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ll dir="d"/>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5AA91A0-0480-4E72-8705-97BFED258EEB}" type="datetime1">
              <a:rPr lang="en-US" smtClean="0"/>
              <a:pPr/>
              <a:t>7/1/2020</a:t>
            </a:fld>
            <a:endParaRPr lang="en-US"/>
          </a:p>
        </p:txBody>
      </p:sp>
      <p:sp>
        <p:nvSpPr>
          <p:cNvPr id="5" name="Footer Placeholder 4"/>
          <p:cNvSpPr>
            <a:spLocks noGrp="1"/>
          </p:cNvSpPr>
          <p:nvPr>
            <p:ph type="ftr" sz="quarter" idx="11"/>
          </p:nvPr>
        </p:nvSpPr>
        <p:spPr/>
        <p:txBody>
          <a:bodyPr/>
          <a:lstStyle/>
          <a:p>
            <a:r>
              <a:rPr lang="en-US" smtClean="0"/>
              <a:t>Rajnish Kumar Pandey             mathematics – 1 (KAS – 103)                Unit  - 1</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ll dir="d"/>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7BD3F48-0C29-496D-91D2-69CF28740944}" type="datetime1">
              <a:rPr lang="en-US" smtClean="0"/>
              <a:pPr/>
              <a:t>7/1/2020</a:t>
            </a:fld>
            <a:endParaRPr lang="en-US"/>
          </a:p>
        </p:txBody>
      </p:sp>
      <p:sp>
        <p:nvSpPr>
          <p:cNvPr id="5" name="Footer Placeholder 4"/>
          <p:cNvSpPr>
            <a:spLocks noGrp="1"/>
          </p:cNvSpPr>
          <p:nvPr>
            <p:ph type="ftr" sz="quarter" idx="11"/>
          </p:nvPr>
        </p:nvSpPr>
        <p:spPr/>
        <p:txBody>
          <a:bodyPr/>
          <a:lstStyle/>
          <a:p>
            <a:r>
              <a:rPr lang="en-US" smtClean="0"/>
              <a:t>Rajnish Kumar Pandey             mathematics – 1 (KAS – 103)                Unit  - 1</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ll dir="d"/>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D8B5B5-CF0F-486B-B5D1-C980C308C1D7}" type="datetime1">
              <a:rPr lang="en-US" smtClean="0"/>
              <a:pPr/>
              <a:t>7/1/2020</a:t>
            </a:fld>
            <a:endParaRPr lang="en-US"/>
          </a:p>
        </p:txBody>
      </p:sp>
      <p:sp>
        <p:nvSpPr>
          <p:cNvPr id="5" name="Footer Placeholder 4"/>
          <p:cNvSpPr>
            <a:spLocks noGrp="1"/>
          </p:cNvSpPr>
          <p:nvPr>
            <p:ph type="ftr" sz="quarter" idx="11"/>
          </p:nvPr>
        </p:nvSpPr>
        <p:spPr/>
        <p:txBody>
          <a:bodyPr/>
          <a:lstStyle/>
          <a:p>
            <a:r>
              <a:rPr lang="en-US" smtClean="0"/>
              <a:t>Rajnish Kumar Pandey             mathematics – 1 (KAS – 103)                Unit  - 1</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ll dir="d"/>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3D565CB-15C1-4FED-B5E9-7B8145D59F52}" type="datetime1">
              <a:rPr lang="en-US" smtClean="0"/>
              <a:pPr/>
              <a:t>7/1/2020</a:t>
            </a:fld>
            <a:endParaRPr lang="en-US"/>
          </a:p>
        </p:txBody>
      </p:sp>
      <p:sp>
        <p:nvSpPr>
          <p:cNvPr id="5" name="Footer Placeholder 4"/>
          <p:cNvSpPr>
            <a:spLocks noGrp="1"/>
          </p:cNvSpPr>
          <p:nvPr>
            <p:ph type="ftr" sz="quarter" idx="11"/>
          </p:nvPr>
        </p:nvSpPr>
        <p:spPr/>
        <p:txBody>
          <a:bodyPr/>
          <a:lstStyle/>
          <a:p>
            <a:r>
              <a:rPr lang="en-US" smtClean="0"/>
              <a:t>Rajnish Kumar Pandey             mathematics – 1 (KAS – 103)                Unit  - 1</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ll dir="d"/>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C979674-6805-46C1-88D4-4355C7F711A2}" type="datetime1">
              <a:rPr lang="en-US" smtClean="0"/>
              <a:pPr/>
              <a:t>7/1/2020</a:t>
            </a:fld>
            <a:endParaRPr lang="en-US"/>
          </a:p>
        </p:txBody>
      </p:sp>
      <p:sp>
        <p:nvSpPr>
          <p:cNvPr id="6" name="Footer Placeholder 5"/>
          <p:cNvSpPr>
            <a:spLocks noGrp="1"/>
          </p:cNvSpPr>
          <p:nvPr>
            <p:ph type="ftr" sz="quarter" idx="11"/>
          </p:nvPr>
        </p:nvSpPr>
        <p:spPr/>
        <p:txBody>
          <a:bodyPr/>
          <a:lstStyle/>
          <a:p>
            <a:r>
              <a:rPr lang="en-US" smtClean="0"/>
              <a:t>Rajnish Kumar Pandey             mathematics – 1 (KAS – 103)                Unit  - 1</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ll dir="d"/>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2DF7BBF-2C01-4B96-A46C-554A717FC5E7}" type="datetime1">
              <a:rPr lang="en-US" smtClean="0"/>
              <a:pPr/>
              <a:t>7/1/2020</a:t>
            </a:fld>
            <a:endParaRPr lang="en-US"/>
          </a:p>
        </p:txBody>
      </p:sp>
      <p:sp>
        <p:nvSpPr>
          <p:cNvPr id="8" name="Footer Placeholder 7"/>
          <p:cNvSpPr>
            <a:spLocks noGrp="1"/>
          </p:cNvSpPr>
          <p:nvPr>
            <p:ph type="ftr" sz="quarter" idx="11"/>
          </p:nvPr>
        </p:nvSpPr>
        <p:spPr/>
        <p:txBody>
          <a:bodyPr/>
          <a:lstStyle/>
          <a:p>
            <a:r>
              <a:rPr lang="en-US" smtClean="0"/>
              <a:t>Rajnish Kumar Pandey             mathematics – 1 (KAS – 103)                Unit  - 1</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ll dir="d"/>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E5612C7-89E6-4300-B021-C13C56983EBA}" type="datetime1">
              <a:rPr lang="en-US" smtClean="0"/>
              <a:pPr/>
              <a:t>7/1/2020</a:t>
            </a:fld>
            <a:endParaRPr lang="en-US"/>
          </a:p>
        </p:txBody>
      </p:sp>
      <p:sp>
        <p:nvSpPr>
          <p:cNvPr id="4" name="Footer Placeholder 3"/>
          <p:cNvSpPr>
            <a:spLocks noGrp="1"/>
          </p:cNvSpPr>
          <p:nvPr>
            <p:ph type="ftr" sz="quarter" idx="11"/>
          </p:nvPr>
        </p:nvSpPr>
        <p:spPr/>
        <p:txBody>
          <a:bodyPr/>
          <a:lstStyle/>
          <a:p>
            <a:r>
              <a:rPr lang="en-US" smtClean="0"/>
              <a:t>Rajnish Kumar Pandey             mathematics – 1 (KAS – 103)                Unit  - 1</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ll dir="d"/>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4246F5-5C84-4A1C-850E-94117D5C85CA}" type="datetime1">
              <a:rPr lang="en-US" smtClean="0"/>
              <a:pPr/>
              <a:t>7/1/2020</a:t>
            </a:fld>
            <a:endParaRPr lang="en-US"/>
          </a:p>
        </p:txBody>
      </p:sp>
      <p:sp>
        <p:nvSpPr>
          <p:cNvPr id="3" name="Footer Placeholder 2"/>
          <p:cNvSpPr>
            <a:spLocks noGrp="1"/>
          </p:cNvSpPr>
          <p:nvPr>
            <p:ph type="ftr" sz="quarter" idx="11"/>
          </p:nvPr>
        </p:nvSpPr>
        <p:spPr/>
        <p:txBody>
          <a:bodyPr/>
          <a:lstStyle/>
          <a:p>
            <a:r>
              <a:rPr lang="en-US" smtClean="0"/>
              <a:t>Rajnish Kumar Pandey             mathematics – 1 (KAS – 103)                Unit  - 1</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ll dir="d"/>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A80260F-811F-486A-A947-92A2E7E87477}" type="datetime1">
              <a:rPr lang="en-US" smtClean="0"/>
              <a:pPr/>
              <a:t>7/1/2020</a:t>
            </a:fld>
            <a:endParaRPr lang="en-US"/>
          </a:p>
        </p:txBody>
      </p:sp>
      <p:sp>
        <p:nvSpPr>
          <p:cNvPr id="6" name="Footer Placeholder 5"/>
          <p:cNvSpPr>
            <a:spLocks noGrp="1"/>
          </p:cNvSpPr>
          <p:nvPr>
            <p:ph type="ftr" sz="quarter" idx="11"/>
          </p:nvPr>
        </p:nvSpPr>
        <p:spPr/>
        <p:txBody>
          <a:bodyPr/>
          <a:lstStyle/>
          <a:p>
            <a:r>
              <a:rPr lang="en-US" smtClean="0"/>
              <a:t>Rajnish Kumar Pandey             mathematics – 1 (KAS – 103)                Unit  - 1</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ll dir="d"/>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FAD0610-838B-4EEB-83F8-65E2D86771AE}" type="datetime1">
              <a:rPr lang="en-US" smtClean="0"/>
              <a:pPr/>
              <a:t>7/1/2020</a:t>
            </a:fld>
            <a:endParaRPr lang="en-US"/>
          </a:p>
        </p:txBody>
      </p:sp>
      <p:sp>
        <p:nvSpPr>
          <p:cNvPr id="6" name="Footer Placeholder 5"/>
          <p:cNvSpPr>
            <a:spLocks noGrp="1"/>
          </p:cNvSpPr>
          <p:nvPr>
            <p:ph type="ftr" sz="quarter" idx="11"/>
          </p:nvPr>
        </p:nvSpPr>
        <p:spPr/>
        <p:txBody>
          <a:bodyPr/>
          <a:lstStyle/>
          <a:p>
            <a:r>
              <a:rPr lang="en-US" smtClean="0"/>
              <a:t>Rajnish Kumar Pandey             mathematics – 1 (KAS – 103)                Unit  - 1</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ll dir="d"/>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918759-05BF-4E47-8444-23B90AF24458}" type="datetime1">
              <a:rPr lang="en-US" smtClean="0"/>
              <a:pPr/>
              <a:t>7/1/2020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Rajnish Kumar Pandey             mathematics – 1 (KAS – 103)                Unit  - 1</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p:pull dir="d"/>
  </p:transition>
  <p:timing>
    <p:tnLst>
      <p:par>
        <p:cTn id="1" dur="indefinite" restart="never" nodeType="tmRoot"/>
      </p:par>
    </p:tnLst>
  </p:timing>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image" Target="../media/image289.png"/><Relationship Id="rId7" Type="http://schemas.openxmlformats.org/officeDocument/2006/relationships/image" Target="../media/image293.png"/><Relationship Id="rId12" Type="http://schemas.openxmlformats.org/officeDocument/2006/relationships/image" Target="../media/image29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92.png"/><Relationship Id="rId11" Type="http://schemas.openxmlformats.org/officeDocument/2006/relationships/image" Target="../media/image297.png"/><Relationship Id="rId5" Type="http://schemas.openxmlformats.org/officeDocument/2006/relationships/image" Target="../media/image291.png"/><Relationship Id="rId10" Type="http://schemas.openxmlformats.org/officeDocument/2006/relationships/image" Target="../media/image296.png"/><Relationship Id="rId4" Type="http://schemas.openxmlformats.org/officeDocument/2006/relationships/image" Target="../media/image290.png"/><Relationship Id="rId9" Type="http://schemas.openxmlformats.org/officeDocument/2006/relationships/image" Target="../media/image295.png"/></Relationships>
</file>

<file path=ppt/slides/_rels/slide101.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299.png"/><Relationship Id="rId7" Type="http://schemas.openxmlformats.org/officeDocument/2006/relationships/image" Target="../media/image303.png"/><Relationship Id="rId12" Type="http://schemas.openxmlformats.org/officeDocument/2006/relationships/image" Target="../media/image30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02.png"/><Relationship Id="rId11" Type="http://schemas.openxmlformats.org/officeDocument/2006/relationships/image" Target="../media/image307.png"/><Relationship Id="rId5" Type="http://schemas.openxmlformats.org/officeDocument/2006/relationships/image" Target="../media/image301.png"/><Relationship Id="rId10" Type="http://schemas.openxmlformats.org/officeDocument/2006/relationships/image" Target="../media/image306.png"/><Relationship Id="rId4" Type="http://schemas.openxmlformats.org/officeDocument/2006/relationships/image" Target="../media/image300.png"/><Relationship Id="rId9" Type="http://schemas.openxmlformats.org/officeDocument/2006/relationships/image" Target="../media/image305.png"/></Relationships>
</file>

<file path=ppt/slides/_rels/slide102.xml.rels><?xml version="1.0" encoding="UTF-8" standalone="yes"?>
<Relationships xmlns="http://schemas.openxmlformats.org/package/2006/relationships"><Relationship Id="rId8" Type="http://schemas.openxmlformats.org/officeDocument/2006/relationships/image" Target="../media/image313.png"/><Relationship Id="rId13" Type="http://schemas.openxmlformats.org/officeDocument/2006/relationships/image" Target="../media/image269.png"/><Relationship Id="rId3" Type="http://schemas.openxmlformats.org/officeDocument/2006/relationships/image" Target="../media/image261.png"/><Relationship Id="rId7" Type="http://schemas.openxmlformats.org/officeDocument/2006/relationships/image" Target="../media/image312.png"/><Relationship Id="rId12" Type="http://schemas.openxmlformats.org/officeDocument/2006/relationships/image" Target="../media/image31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11.png"/><Relationship Id="rId11" Type="http://schemas.openxmlformats.org/officeDocument/2006/relationships/image" Target="../media/image268.png"/><Relationship Id="rId5" Type="http://schemas.openxmlformats.org/officeDocument/2006/relationships/image" Target="../media/image310.png"/><Relationship Id="rId10" Type="http://schemas.openxmlformats.org/officeDocument/2006/relationships/image" Target="../media/image315.png"/><Relationship Id="rId4" Type="http://schemas.openxmlformats.org/officeDocument/2006/relationships/image" Target="../media/image309.png"/><Relationship Id="rId9" Type="http://schemas.openxmlformats.org/officeDocument/2006/relationships/image" Target="../media/image314.png"/></Relationships>
</file>

<file path=ppt/slides/_rels/slide103.xml.rels><?xml version="1.0" encoding="UTF-8" standalone="yes"?>
<Relationships xmlns="http://schemas.openxmlformats.org/package/2006/relationships"><Relationship Id="rId8" Type="http://schemas.openxmlformats.org/officeDocument/2006/relationships/image" Target="../media/image322.png"/><Relationship Id="rId3" Type="http://schemas.openxmlformats.org/officeDocument/2006/relationships/image" Target="../media/image317.png"/><Relationship Id="rId7" Type="http://schemas.openxmlformats.org/officeDocument/2006/relationships/image" Target="../media/image32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20.png"/><Relationship Id="rId5" Type="http://schemas.openxmlformats.org/officeDocument/2006/relationships/image" Target="../media/image319.png"/><Relationship Id="rId4" Type="http://schemas.openxmlformats.org/officeDocument/2006/relationships/image" Target="../media/image318.png"/><Relationship Id="rId9" Type="http://schemas.openxmlformats.org/officeDocument/2006/relationships/image" Target="../media/image323.png"/></Relationships>
</file>

<file path=ppt/slides/_rels/slide104.xml.rels><?xml version="1.0" encoding="UTF-8" standalone="yes"?>
<Relationships xmlns="http://schemas.openxmlformats.org/package/2006/relationships"><Relationship Id="rId8" Type="http://schemas.openxmlformats.org/officeDocument/2006/relationships/image" Target="../media/image329.png"/><Relationship Id="rId3" Type="http://schemas.openxmlformats.org/officeDocument/2006/relationships/image" Target="../media/image324.png"/><Relationship Id="rId7" Type="http://schemas.openxmlformats.org/officeDocument/2006/relationships/image" Target="../media/image32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27.png"/><Relationship Id="rId11" Type="http://schemas.openxmlformats.org/officeDocument/2006/relationships/image" Target="../media/image331.png"/><Relationship Id="rId5" Type="http://schemas.openxmlformats.org/officeDocument/2006/relationships/image" Target="../media/image326.png"/><Relationship Id="rId10" Type="http://schemas.openxmlformats.org/officeDocument/2006/relationships/image" Target="../media/image330.png"/><Relationship Id="rId4" Type="http://schemas.openxmlformats.org/officeDocument/2006/relationships/image" Target="../media/image325.png"/><Relationship Id="rId9" Type="http://schemas.openxmlformats.org/officeDocument/2006/relationships/image" Target="../media/image305.png"/></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25.vml"/><Relationship Id="rId5" Type="http://schemas.openxmlformats.org/officeDocument/2006/relationships/oleObject" Target="../embeddings/oleObject68.bin"/><Relationship Id="rId4" Type="http://schemas.openxmlformats.org/officeDocument/2006/relationships/oleObject" Target="../embeddings/oleObject67.bin"/></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oleObject" Target="../embeddings/oleObject71.bin"/><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oleObject" Target="../embeddings/oleObject70.bin"/><Relationship Id="rId5" Type="http://schemas.openxmlformats.org/officeDocument/2006/relationships/oleObject" Target="../embeddings/oleObject69.bin"/><Relationship Id="rId4" Type="http://schemas.openxmlformats.org/officeDocument/2006/relationships/image" Target="../media/image33.gif"/></Relationships>
</file>

<file path=ppt/slides/_rels/slide107.xml.rels><?xml version="1.0" encoding="UTF-8" standalone="yes"?>
<Relationships xmlns="http://schemas.openxmlformats.org/package/2006/relationships"><Relationship Id="rId3" Type="http://schemas.openxmlformats.org/officeDocument/2006/relationships/image" Target="../media/image337.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38.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image" Target="../media/image343.png"/><Relationship Id="rId3" Type="http://schemas.openxmlformats.org/officeDocument/2006/relationships/image" Target="../media/image339.png"/><Relationship Id="rId7" Type="http://schemas.openxmlformats.org/officeDocument/2006/relationships/image" Target="../media/image34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61.png"/><Relationship Id="rId5" Type="http://schemas.openxmlformats.org/officeDocument/2006/relationships/image" Target="../media/image341.png"/><Relationship Id="rId4" Type="http://schemas.openxmlformats.org/officeDocument/2006/relationships/image" Target="../media/image340.png"/><Relationship Id="rId9" Type="http://schemas.openxmlformats.org/officeDocument/2006/relationships/image" Target="../media/image344.png"/></Relationships>
</file>

<file path=ppt/slides/_rels/slide111.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8.png"/><Relationship Id="rId5" Type="http://schemas.openxmlformats.org/officeDocument/2006/relationships/image" Target="../media/image347.png"/><Relationship Id="rId4" Type="http://schemas.openxmlformats.org/officeDocument/2006/relationships/image" Target="../media/image346.png"/></Relationships>
</file>

<file path=ppt/slides/_rels/slide112.xml.rels><?xml version="1.0" encoding="UTF-8" standalone="yes"?>
<Relationships xmlns="http://schemas.openxmlformats.org/package/2006/relationships"><Relationship Id="rId8" Type="http://schemas.openxmlformats.org/officeDocument/2006/relationships/image" Target="../media/image353.png"/><Relationship Id="rId3" Type="http://schemas.openxmlformats.org/officeDocument/2006/relationships/image" Target="../media/image349.png"/><Relationship Id="rId7" Type="http://schemas.openxmlformats.org/officeDocument/2006/relationships/image" Target="../media/image34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52.png"/><Relationship Id="rId5" Type="http://schemas.openxmlformats.org/officeDocument/2006/relationships/image" Target="../media/image351.png"/><Relationship Id="rId4" Type="http://schemas.openxmlformats.org/officeDocument/2006/relationships/image" Target="../media/image350.png"/><Relationship Id="rId9" Type="http://schemas.openxmlformats.org/officeDocument/2006/relationships/image" Target="../media/image354.png"/></Relationships>
</file>

<file path=ppt/slides/_rels/slide113.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image" Target="../media/image355.png"/><Relationship Id="rId7" Type="http://schemas.openxmlformats.org/officeDocument/2006/relationships/image" Target="../media/image35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58.png"/><Relationship Id="rId5" Type="http://schemas.openxmlformats.org/officeDocument/2006/relationships/image" Target="../media/image357.png"/><Relationship Id="rId10" Type="http://schemas.openxmlformats.org/officeDocument/2006/relationships/image" Target="../media/image362.png"/><Relationship Id="rId4" Type="http://schemas.openxmlformats.org/officeDocument/2006/relationships/image" Target="../media/image356.png"/><Relationship Id="rId9" Type="http://schemas.openxmlformats.org/officeDocument/2006/relationships/image" Target="../media/image361.png"/></Relationships>
</file>

<file path=ppt/slides/_rels/slide114.xml.rels><?xml version="1.0" encoding="UTF-8" standalone="yes"?>
<Relationships xmlns="http://schemas.openxmlformats.org/package/2006/relationships"><Relationship Id="rId8" Type="http://schemas.openxmlformats.org/officeDocument/2006/relationships/image" Target="../media/image366.png"/><Relationship Id="rId3" Type="http://schemas.openxmlformats.org/officeDocument/2006/relationships/image" Target="../media/image363.png"/><Relationship Id="rId7" Type="http://schemas.openxmlformats.org/officeDocument/2006/relationships/image" Target="../media/image36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61.png"/><Relationship Id="rId5" Type="http://schemas.openxmlformats.org/officeDocument/2006/relationships/image" Target="../media/image364.png"/><Relationship Id="rId4" Type="http://schemas.openxmlformats.org/officeDocument/2006/relationships/image" Target="../media/image340.png"/><Relationship Id="rId9" Type="http://schemas.openxmlformats.org/officeDocument/2006/relationships/image" Target="../media/image367.png"/></Relationships>
</file>

<file path=ppt/slides/_rels/slide115.xml.rels><?xml version="1.0" encoding="UTF-8" standalone="yes"?>
<Relationships xmlns="http://schemas.openxmlformats.org/package/2006/relationships"><Relationship Id="rId8" Type="http://schemas.openxmlformats.org/officeDocument/2006/relationships/image" Target="../media/image372.png"/><Relationship Id="rId3" Type="http://schemas.openxmlformats.org/officeDocument/2006/relationships/image" Target="../media/image340.png"/><Relationship Id="rId7" Type="http://schemas.openxmlformats.org/officeDocument/2006/relationships/image" Target="../media/image37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70.png"/><Relationship Id="rId5" Type="http://schemas.openxmlformats.org/officeDocument/2006/relationships/image" Target="../media/image369.png"/><Relationship Id="rId4" Type="http://schemas.openxmlformats.org/officeDocument/2006/relationships/image" Target="../media/image368.png"/><Relationship Id="rId9" Type="http://schemas.openxmlformats.org/officeDocument/2006/relationships/image" Target="../media/image373.png"/></Relationships>
</file>

<file path=ppt/slides/_rels/slide116.xml.rels><?xml version="1.0" encoding="UTF-8" standalone="yes"?>
<Relationships xmlns="http://schemas.openxmlformats.org/package/2006/relationships"><Relationship Id="rId8" Type="http://schemas.openxmlformats.org/officeDocument/2006/relationships/image" Target="../media/image378.png"/><Relationship Id="rId3" Type="http://schemas.openxmlformats.org/officeDocument/2006/relationships/image" Target="../media/image374.png"/><Relationship Id="rId7" Type="http://schemas.openxmlformats.org/officeDocument/2006/relationships/image" Target="../media/image37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76.png"/><Relationship Id="rId5" Type="http://schemas.openxmlformats.org/officeDocument/2006/relationships/image" Target="../media/image375.png"/><Relationship Id="rId4" Type="http://schemas.openxmlformats.org/officeDocument/2006/relationships/image" Target="../media/image364.png"/><Relationship Id="rId9" Type="http://schemas.openxmlformats.org/officeDocument/2006/relationships/image" Target="../media/image379.png"/></Relationships>
</file>

<file path=ppt/slides/_rels/slide117.xml.rels><?xml version="1.0" encoding="UTF-8" standalone="yes"?>
<Relationships xmlns="http://schemas.openxmlformats.org/package/2006/relationships"><Relationship Id="rId8" Type="http://schemas.openxmlformats.org/officeDocument/2006/relationships/image" Target="../media/image384.png"/><Relationship Id="rId3" Type="http://schemas.openxmlformats.org/officeDocument/2006/relationships/image" Target="../media/image380.png"/><Relationship Id="rId7" Type="http://schemas.openxmlformats.org/officeDocument/2006/relationships/image" Target="../media/image26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83.png"/><Relationship Id="rId11" Type="http://schemas.openxmlformats.org/officeDocument/2006/relationships/image" Target="../media/image387.png"/><Relationship Id="rId5" Type="http://schemas.openxmlformats.org/officeDocument/2006/relationships/image" Target="../media/image382.png"/><Relationship Id="rId10" Type="http://schemas.openxmlformats.org/officeDocument/2006/relationships/image" Target="../media/image386.png"/><Relationship Id="rId4" Type="http://schemas.openxmlformats.org/officeDocument/2006/relationships/image" Target="../media/image381.png"/><Relationship Id="rId9" Type="http://schemas.openxmlformats.org/officeDocument/2006/relationships/image" Target="../media/image385.png"/></Relationships>
</file>

<file path=ppt/slides/_rels/slide118.xml.rels><?xml version="1.0" encoding="UTF-8" standalone="yes"?>
<Relationships xmlns="http://schemas.openxmlformats.org/package/2006/relationships"><Relationship Id="rId8" Type="http://schemas.openxmlformats.org/officeDocument/2006/relationships/image" Target="../media/image392.png"/><Relationship Id="rId3" Type="http://schemas.openxmlformats.org/officeDocument/2006/relationships/image" Target="../media/image381.png"/><Relationship Id="rId7" Type="http://schemas.openxmlformats.org/officeDocument/2006/relationships/image" Target="../media/image39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90.png"/><Relationship Id="rId5" Type="http://schemas.openxmlformats.org/officeDocument/2006/relationships/image" Target="../media/image389.png"/><Relationship Id="rId4" Type="http://schemas.openxmlformats.org/officeDocument/2006/relationships/image" Target="../media/image388.png"/><Relationship Id="rId9" Type="http://schemas.openxmlformats.org/officeDocument/2006/relationships/image" Target="../media/image393.png"/></Relationships>
</file>

<file path=ppt/slides/_rels/slide119.xml.rels><?xml version="1.0" encoding="UTF-8" standalone="yes"?>
<Relationships xmlns="http://schemas.openxmlformats.org/package/2006/relationships"><Relationship Id="rId8" Type="http://schemas.openxmlformats.org/officeDocument/2006/relationships/image" Target="../media/image399.png"/><Relationship Id="rId3" Type="http://schemas.openxmlformats.org/officeDocument/2006/relationships/image" Target="../media/image394.png"/><Relationship Id="rId7" Type="http://schemas.openxmlformats.org/officeDocument/2006/relationships/image" Target="../media/image39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97.png"/><Relationship Id="rId5" Type="http://schemas.openxmlformats.org/officeDocument/2006/relationships/image" Target="../media/image396.png"/><Relationship Id="rId4" Type="http://schemas.openxmlformats.org/officeDocument/2006/relationships/image" Target="../media/image395.png"/><Relationship Id="rId9" Type="http://schemas.openxmlformats.org/officeDocument/2006/relationships/image" Target="../media/image400.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oleObject" Target="../embeddings/oleObject74.bin"/><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oleObject" Target="../embeddings/oleObject73.bin"/><Relationship Id="rId5" Type="http://schemas.openxmlformats.org/officeDocument/2006/relationships/oleObject" Target="../embeddings/oleObject72.bin"/><Relationship Id="rId4" Type="http://schemas.openxmlformats.org/officeDocument/2006/relationships/image" Target="../media/image381.png"/></Relationships>
</file>

<file path=ppt/slides/_rels/slide121.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04.png"/></Relationships>
</file>

<file path=ppt/slides/_rels/slide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28.vml"/><Relationship Id="rId5" Type="http://schemas.openxmlformats.org/officeDocument/2006/relationships/oleObject" Target="../embeddings/oleObject76.bin"/><Relationship Id="rId4" Type="http://schemas.openxmlformats.org/officeDocument/2006/relationships/oleObject" Target="../embeddings/oleObject75.bin"/></Relationships>
</file>

<file path=ppt/slides/_rels/slide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8" Type="http://schemas.openxmlformats.org/officeDocument/2006/relationships/image" Target="../media/image411.png"/><Relationship Id="rId3" Type="http://schemas.openxmlformats.org/officeDocument/2006/relationships/image" Target="../media/image407.png"/><Relationship Id="rId7" Type="http://schemas.openxmlformats.org/officeDocument/2006/relationships/image" Target="../media/image41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09.png"/><Relationship Id="rId5" Type="http://schemas.openxmlformats.org/officeDocument/2006/relationships/image" Target="../media/image261.png"/><Relationship Id="rId10" Type="http://schemas.openxmlformats.org/officeDocument/2006/relationships/image" Target="../media/image413.png"/><Relationship Id="rId4" Type="http://schemas.openxmlformats.org/officeDocument/2006/relationships/image" Target="../media/image408.png"/><Relationship Id="rId9" Type="http://schemas.openxmlformats.org/officeDocument/2006/relationships/image" Target="../media/image412.png"/></Relationships>
</file>

<file path=ppt/slides/_rels/slide126.xml.rels><?xml version="1.0" encoding="UTF-8" standalone="yes"?>
<Relationships xmlns="http://schemas.openxmlformats.org/package/2006/relationships"><Relationship Id="rId8" Type="http://schemas.openxmlformats.org/officeDocument/2006/relationships/image" Target="../media/image419.png"/><Relationship Id="rId3" Type="http://schemas.openxmlformats.org/officeDocument/2006/relationships/image" Target="../media/image414.png"/><Relationship Id="rId7" Type="http://schemas.openxmlformats.org/officeDocument/2006/relationships/image" Target="../media/image41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17.png"/><Relationship Id="rId11" Type="http://schemas.openxmlformats.org/officeDocument/2006/relationships/image" Target="../media/image422.png"/><Relationship Id="rId5" Type="http://schemas.openxmlformats.org/officeDocument/2006/relationships/image" Target="../media/image416.png"/><Relationship Id="rId10" Type="http://schemas.openxmlformats.org/officeDocument/2006/relationships/image" Target="../media/image421.png"/><Relationship Id="rId4" Type="http://schemas.openxmlformats.org/officeDocument/2006/relationships/image" Target="../media/image415.png"/><Relationship Id="rId9" Type="http://schemas.openxmlformats.org/officeDocument/2006/relationships/image" Target="../media/image420.png"/></Relationships>
</file>

<file path=ppt/slides/_rels/slide127.xml.rels><?xml version="1.0" encoding="UTF-8" standalone="yes"?>
<Relationships xmlns="http://schemas.openxmlformats.org/package/2006/relationships"><Relationship Id="rId8" Type="http://schemas.openxmlformats.org/officeDocument/2006/relationships/image" Target="../media/image428.png"/><Relationship Id="rId3" Type="http://schemas.openxmlformats.org/officeDocument/2006/relationships/image" Target="../media/image423.png"/><Relationship Id="rId7" Type="http://schemas.openxmlformats.org/officeDocument/2006/relationships/image" Target="../media/image42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26.png"/><Relationship Id="rId11" Type="http://schemas.openxmlformats.org/officeDocument/2006/relationships/image" Target="../media/image431.png"/><Relationship Id="rId5" Type="http://schemas.openxmlformats.org/officeDocument/2006/relationships/image" Target="../media/image425.png"/><Relationship Id="rId10" Type="http://schemas.openxmlformats.org/officeDocument/2006/relationships/image" Target="../media/image430.png"/><Relationship Id="rId4" Type="http://schemas.openxmlformats.org/officeDocument/2006/relationships/image" Target="../media/image424.png"/><Relationship Id="rId9" Type="http://schemas.openxmlformats.org/officeDocument/2006/relationships/image" Target="../media/image429.png"/></Relationships>
</file>

<file path=ppt/slides/_rels/slide128.xml.rels><?xml version="1.0" encoding="UTF-8" standalone="yes"?>
<Relationships xmlns="http://schemas.openxmlformats.org/package/2006/relationships"><Relationship Id="rId8" Type="http://schemas.openxmlformats.org/officeDocument/2006/relationships/image" Target="../media/image437.png"/><Relationship Id="rId3" Type="http://schemas.openxmlformats.org/officeDocument/2006/relationships/image" Target="../media/image432.png"/><Relationship Id="rId7" Type="http://schemas.openxmlformats.org/officeDocument/2006/relationships/image" Target="../media/image43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35.png"/><Relationship Id="rId5" Type="http://schemas.openxmlformats.org/officeDocument/2006/relationships/image" Target="../media/image434.png"/><Relationship Id="rId4" Type="http://schemas.openxmlformats.org/officeDocument/2006/relationships/image" Target="../media/image433.png"/><Relationship Id="rId9" Type="http://schemas.openxmlformats.org/officeDocument/2006/relationships/image" Target="../media/image438.png"/></Relationships>
</file>

<file path=ppt/slides/_rels/slide129.xml.rels><?xml version="1.0" encoding="UTF-8" standalone="yes"?>
<Relationships xmlns="http://schemas.openxmlformats.org/package/2006/relationships"><Relationship Id="rId8" Type="http://schemas.openxmlformats.org/officeDocument/2006/relationships/image" Target="../media/image444.png"/><Relationship Id="rId3" Type="http://schemas.openxmlformats.org/officeDocument/2006/relationships/image" Target="../media/image439.png"/><Relationship Id="rId7" Type="http://schemas.openxmlformats.org/officeDocument/2006/relationships/image" Target="../media/image44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42.png"/><Relationship Id="rId5" Type="http://schemas.openxmlformats.org/officeDocument/2006/relationships/image" Target="../media/image441.png"/><Relationship Id="rId4" Type="http://schemas.openxmlformats.org/officeDocument/2006/relationships/image" Target="../media/image440.png"/><Relationship Id="rId9" Type="http://schemas.openxmlformats.org/officeDocument/2006/relationships/image" Target="../media/image445.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44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47.png"/></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29.vml"/><Relationship Id="rId5" Type="http://schemas.openxmlformats.org/officeDocument/2006/relationships/oleObject" Target="../embeddings/oleObject78.bin"/><Relationship Id="rId4" Type="http://schemas.openxmlformats.org/officeDocument/2006/relationships/oleObject" Target="../embeddings/oleObject77.bin"/></Relationships>
</file>

<file path=ppt/slides/_rels/slide132.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52.png"/><Relationship Id="rId5" Type="http://schemas.openxmlformats.org/officeDocument/2006/relationships/image" Target="../media/image451.png"/><Relationship Id="rId4" Type="http://schemas.openxmlformats.org/officeDocument/2006/relationships/image" Target="../media/image450.png"/></Relationships>
</file>

<file path=ppt/slides/_rels/slide1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oleObject" Target="../embeddings/oleObject82.bin"/><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oleObject" Target="../embeddings/oleObject81.bin"/><Relationship Id="rId5" Type="http://schemas.openxmlformats.org/officeDocument/2006/relationships/oleObject" Target="../embeddings/oleObject80.bin"/><Relationship Id="rId4" Type="http://schemas.openxmlformats.org/officeDocument/2006/relationships/oleObject" Target="../embeddings/oleObject79.bin"/></Relationships>
</file>

<file path=ppt/slides/_rels/slide135.xml.rels><?xml version="1.0" encoding="UTF-8" standalone="yes"?>
<Relationships xmlns="http://schemas.openxmlformats.org/package/2006/relationships"><Relationship Id="rId8" Type="http://schemas.openxmlformats.org/officeDocument/2006/relationships/oleObject" Target="../embeddings/oleObject87.bin"/><Relationship Id="rId3" Type="http://schemas.openxmlformats.org/officeDocument/2006/relationships/image" Target="../media/image1.png"/><Relationship Id="rId7" Type="http://schemas.openxmlformats.org/officeDocument/2006/relationships/oleObject" Target="../embeddings/oleObject86.bin"/><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oleObject" Target="../embeddings/oleObject85.bin"/><Relationship Id="rId5" Type="http://schemas.openxmlformats.org/officeDocument/2006/relationships/oleObject" Target="../embeddings/oleObject84.bin"/><Relationship Id="rId4" Type="http://schemas.openxmlformats.org/officeDocument/2006/relationships/oleObject" Target="../embeddings/oleObject83.bin"/></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oleObject" Target="../embeddings/oleObject91.bin"/><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oleObject" Target="../embeddings/oleObject90.bin"/><Relationship Id="rId5" Type="http://schemas.openxmlformats.org/officeDocument/2006/relationships/oleObject" Target="../embeddings/oleObject89.bin"/><Relationship Id="rId4" Type="http://schemas.openxmlformats.org/officeDocument/2006/relationships/oleObject" Target="../embeddings/oleObject88.bin"/></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oleObject" Target="../embeddings/oleObject95.bin"/><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oleObject" Target="../embeddings/oleObject94.bin"/><Relationship Id="rId5" Type="http://schemas.openxmlformats.org/officeDocument/2006/relationships/oleObject" Target="../embeddings/oleObject93.bin"/><Relationship Id="rId4" Type="http://schemas.openxmlformats.org/officeDocument/2006/relationships/oleObject" Target="../embeddings/oleObject92.bin"/></Relationships>
</file>

<file path=ppt/slides/_rels/slide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oleObject" Target="../embeddings/oleObject98.bin"/><Relationship Id="rId5" Type="http://schemas.openxmlformats.org/officeDocument/2006/relationships/oleObject" Target="../embeddings/oleObject97.bin"/><Relationship Id="rId4" Type="http://schemas.openxmlformats.org/officeDocument/2006/relationships/oleObject" Target="../embeddings/oleObject96.bin"/></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47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73.png"/><Relationship Id="rId4" Type="http://schemas.openxmlformats.org/officeDocument/2006/relationships/image" Target="../media/image33.gif"/></Relationships>
</file>

<file path=ppt/slides/_rels/slide141.xml.rels><?xml version="1.0" encoding="UTF-8" standalone="yes"?>
<Relationships xmlns="http://schemas.openxmlformats.org/package/2006/relationships"><Relationship Id="rId3" Type="http://schemas.openxmlformats.org/officeDocument/2006/relationships/image" Target="../media/image47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47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https://www.youtube.com/watch?v=njDiwB43w80" TargetMode="External"/><Relationship Id="rId2" Type="http://schemas.openxmlformats.org/officeDocument/2006/relationships/hyperlink" Target="https://www.youtube.com/watch?v=VTHz4gjzsKI" TargetMode="Externa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www.youtube.com/watch?v=N33SOw1A5fo" TargetMode="External"/></Relationships>
</file>

<file path=ppt/slides/_rels/slide145.xml.rels><?xml version="1.0" encoding="UTF-8" standalone="yes"?>
<Relationships xmlns="http://schemas.openxmlformats.org/package/2006/relationships"><Relationship Id="rId3" Type="http://schemas.openxmlformats.org/officeDocument/2006/relationships/hyperlink" Target="http://www.math.hawaii.edu/~lee/linear/sys-eq.pdf" TargetMode="External"/><Relationship Id="rId2" Type="http://schemas.openxmlformats.org/officeDocument/2006/relationships/hyperlink" Target="http://www.math.ku.edu/~lerner/LAnotes/Chapter5.pdf" TargetMode="Externa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www.youtube.com/watch?v=4jcvZmMK_28" TargetMode="External"/></Relationships>
</file>

<file path=ppt/slides/_rels/slide146.xml.rels><?xml version="1.0" encoding="UTF-8" standalone="yes"?>
<Relationships xmlns="http://schemas.openxmlformats.org/package/2006/relationships"><Relationship Id="rId3" Type="http://schemas.openxmlformats.org/officeDocument/2006/relationships/hyperlink" Target="https://www.youtube.com/watch?v=r5dIXpssvrA" TargetMode="External"/><Relationship Id="rId2" Type="http://schemas.openxmlformats.org/officeDocument/2006/relationships/hyperlink" Target="https://www.youtube.com/watch?v=G4N8vJpf7hM"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47.xml.rels><?xml version="1.0" encoding="UTF-8" standalone="yes"?>
<Relationships xmlns="http://schemas.openxmlformats.org/package/2006/relationships"><Relationship Id="rId3" Type="http://schemas.openxmlformats.org/officeDocument/2006/relationships/hyperlink" Target="https://www.youtube.com/watch?v=iKQESPLDnnI" TargetMode="External"/><Relationship Id="rId2" Type="http://schemas.openxmlformats.org/officeDocument/2006/relationships/hyperlink" Target="http://web.mit.edu/2.151/www/Handouts/CayleyHamilton.pdf"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www.youtube.com/watch?v=kGdezES-bDU" TargetMode="External"/><Relationship Id="rId4" Type="http://schemas.openxmlformats.org/officeDocument/2006/relationships/hyperlink" Target="https://math.okstate.edu/people/binegar/3013-S99/3013-l16.pdf" TargetMode="External"/></Relationships>
</file>

<file path=ppt/slides/_rels/slide148.xml.rels><?xml version="1.0" encoding="UTF-8" standalone="yes"?>
<Relationships xmlns="http://schemas.openxmlformats.org/package/2006/relationships"><Relationship Id="rId3" Type="http://schemas.openxmlformats.org/officeDocument/2006/relationships/hyperlink" Target="https://www.youtube.com/watch?v=njDiwB43w80" TargetMode="External"/><Relationship Id="rId2" Type="http://schemas.openxmlformats.org/officeDocument/2006/relationships/hyperlink" Target="https://www.youtube.com/watch?v=VTHz4gjzsKI" TargetMode="Externa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www.youtube.com/watch?v=N33SOw1A5fo" TargetMode="External"/></Relationships>
</file>

<file path=ppt/slides/_rels/slide149.xml.rels><?xml version="1.0" encoding="UTF-8" standalone="yes"?>
<Relationships xmlns="http://schemas.openxmlformats.org/package/2006/relationships"><Relationship Id="rId8" Type="http://schemas.openxmlformats.org/officeDocument/2006/relationships/oleObject" Target="../embeddings/oleObject103.bin"/><Relationship Id="rId13" Type="http://schemas.openxmlformats.org/officeDocument/2006/relationships/oleObject" Target="../embeddings/oleObject108.bin"/><Relationship Id="rId3" Type="http://schemas.openxmlformats.org/officeDocument/2006/relationships/image" Target="../media/image1.png"/><Relationship Id="rId7" Type="http://schemas.openxmlformats.org/officeDocument/2006/relationships/oleObject" Target="../embeddings/oleObject102.bin"/><Relationship Id="rId12" Type="http://schemas.openxmlformats.org/officeDocument/2006/relationships/oleObject" Target="../embeddings/oleObject107.bin"/><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oleObject" Target="../embeddings/oleObject101.bin"/><Relationship Id="rId11" Type="http://schemas.openxmlformats.org/officeDocument/2006/relationships/oleObject" Target="../embeddings/oleObject106.bin"/><Relationship Id="rId5" Type="http://schemas.openxmlformats.org/officeDocument/2006/relationships/oleObject" Target="../embeddings/oleObject100.bin"/><Relationship Id="rId10" Type="http://schemas.openxmlformats.org/officeDocument/2006/relationships/oleObject" Target="../embeddings/oleObject105.bin"/><Relationship Id="rId4" Type="http://schemas.openxmlformats.org/officeDocument/2006/relationships/oleObject" Target="../embeddings/oleObject99.bin"/><Relationship Id="rId9" Type="http://schemas.openxmlformats.org/officeDocument/2006/relationships/oleObject" Target="../embeddings/oleObject104.bin"/></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8" Type="http://schemas.openxmlformats.org/officeDocument/2006/relationships/oleObject" Target="../embeddings/oleObject113.bin"/><Relationship Id="rId3" Type="http://schemas.openxmlformats.org/officeDocument/2006/relationships/image" Target="../media/image1.png"/><Relationship Id="rId7" Type="http://schemas.openxmlformats.org/officeDocument/2006/relationships/oleObject" Target="../embeddings/oleObject112.bin"/><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oleObject" Target="../embeddings/oleObject111.bin"/><Relationship Id="rId5" Type="http://schemas.openxmlformats.org/officeDocument/2006/relationships/oleObject" Target="../embeddings/oleObject110.bin"/><Relationship Id="rId4" Type="http://schemas.openxmlformats.org/officeDocument/2006/relationships/oleObject" Target="../embeddings/oleObject109.bin"/><Relationship Id="rId9" Type="http://schemas.openxmlformats.org/officeDocument/2006/relationships/oleObject" Target="../embeddings/oleObject114.bin"/></Relationships>
</file>

<file path=ppt/slides/_rels/slide1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37.vml"/><Relationship Id="rId6" Type="http://schemas.openxmlformats.org/officeDocument/2006/relationships/oleObject" Target="../embeddings/oleObject117.bin"/><Relationship Id="rId5" Type="http://schemas.openxmlformats.org/officeDocument/2006/relationships/oleObject" Target="../embeddings/oleObject116.bin"/><Relationship Id="rId4" Type="http://schemas.openxmlformats.org/officeDocument/2006/relationships/oleObject" Target="../embeddings/oleObject115.bin"/></Relationships>
</file>

<file path=ppt/slides/_rels/slide1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38.vml"/><Relationship Id="rId6" Type="http://schemas.openxmlformats.org/officeDocument/2006/relationships/oleObject" Target="../embeddings/oleObject120.bin"/><Relationship Id="rId5" Type="http://schemas.openxmlformats.org/officeDocument/2006/relationships/oleObject" Target="../embeddings/oleObject119.bin"/><Relationship Id="rId4" Type="http://schemas.openxmlformats.org/officeDocument/2006/relationships/oleObject" Target="../embeddings/oleObject118.bin"/></Relationships>
</file>

<file path=ppt/slides/_rels/slide1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39.vml"/><Relationship Id="rId4" Type="http://schemas.openxmlformats.org/officeDocument/2006/relationships/oleObject" Target="../embeddings/oleObject121.bin"/></Relationships>
</file>

<file path=ppt/slides/_rels/slide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40.vml"/><Relationship Id="rId6" Type="http://schemas.openxmlformats.org/officeDocument/2006/relationships/oleObject" Target="../embeddings/oleObject124.bin"/><Relationship Id="rId5" Type="http://schemas.openxmlformats.org/officeDocument/2006/relationships/oleObject" Target="../embeddings/oleObject123.bin"/><Relationship Id="rId4" Type="http://schemas.openxmlformats.org/officeDocument/2006/relationships/oleObject" Target="../embeddings/oleObject122.bin"/></Relationships>
</file>

<file path=ppt/slides/_rels/slide1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41.vml"/><Relationship Id="rId4" Type="http://schemas.openxmlformats.org/officeDocument/2006/relationships/oleObject" Target="../embeddings/oleObject125.bin"/></Relationships>
</file>

<file path=ppt/slides/_rels/slide156.xml.rels><?xml version="1.0" encoding="UTF-8" standalone="yes"?>
<Relationships xmlns="http://schemas.openxmlformats.org/package/2006/relationships"><Relationship Id="rId3" Type="http://schemas.openxmlformats.org/officeDocument/2006/relationships/image" Target="../media/image50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50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50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506.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507.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508.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509.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510.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511.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51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51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51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51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51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18.png"/><Relationship Id="rId4" Type="http://schemas.openxmlformats.org/officeDocument/2006/relationships/image" Target="../media/image517.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51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22.png"/><Relationship Id="rId4" Type="http://schemas.openxmlformats.org/officeDocument/2006/relationships/image" Target="../media/image521.png"/></Relationships>
</file>

<file path=ppt/slides/_rels/slide172.xml.rels><?xml version="1.0" encoding="UTF-8" standalone="yes"?>
<Relationships xmlns="http://schemas.openxmlformats.org/package/2006/relationships"><Relationship Id="rId8" Type="http://schemas.openxmlformats.org/officeDocument/2006/relationships/image" Target="../media/image525.png"/><Relationship Id="rId3" Type="http://schemas.openxmlformats.org/officeDocument/2006/relationships/image" Target="../media/image523.png"/><Relationship Id="rId7" Type="http://schemas.openxmlformats.org/officeDocument/2006/relationships/image" Target="../media/image36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24.png"/><Relationship Id="rId5" Type="http://schemas.openxmlformats.org/officeDocument/2006/relationships/image" Target="../media/image341.png"/><Relationship Id="rId4" Type="http://schemas.openxmlformats.org/officeDocument/2006/relationships/image" Target="../media/image381.png"/></Relationships>
</file>

<file path=ppt/slides/_rels/slide173.xml.rels><?xml version="1.0" encoding="UTF-8" standalone="yes"?>
<Relationships xmlns="http://schemas.openxmlformats.org/package/2006/relationships"><Relationship Id="rId3" Type="http://schemas.openxmlformats.org/officeDocument/2006/relationships/image" Target="../media/image52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27.png"/></Relationships>
</file>

<file path=ppt/slides/_rels/slide1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diagramData" Target="../diagrams/data1.xml"/><Relationship Id="rId7"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5.png"/><Relationship Id="rId4"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7.png"/><Relationship Id="rId4" Type="http://schemas.openxmlformats.org/officeDocument/2006/relationships/oleObject" Target="../embeddings/oleObject2.bin"/></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oleObject" Target="../embeddings/oleObject4.bin"/><Relationship Id="rId4" Type="http://schemas.openxmlformats.org/officeDocument/2006/relationships/oleObject" Target="../embeddings/oleObject3.bin"/></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oleObject" Target="../embeddings/oleObject5.bin"/></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oleObject" Target="../embeddings/oleObject6.bin"/></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8.bin"/><Relationship Id="rId5" Type="http://schemas.openxmlformats.org/officeDocument/2006/relationships/oleObject" Target="../embeddings/oleObject7.bin"/><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2.bin"/><Relationship Id="rId5" Type="http://schemas.openxmlformats.org/officeDocument/2006/relationships/oleObject" Target="../embeddings/oleObject11.bin"/><Relationship Id="rId4" Type="http://schemas.openxmlformats.org/officeDocument/2006/relationships/oleObject" Target="../embeddings/oleObject10.bin"/></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6.bin"/><Relationship Id="rId5" Type="http://schemas.openxmlformats.org/officeDocument/2006/relationships/oleObject" Target="../embeddings/oleObject15.bin"/><Relationship Id="rId4" Type="http://schemas.openxmlformats.org/officeDocument/2006/relationships/oleObject" Target="../embeddings/oleObject14.bin"/></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9.bin"/><Relationship Id="rId5" Type="http://schemas.openxmlformats.org/officeDocument/2006/relationships/oleObject" Target="../embeddings/oleObject18.bin"/><Relationship Id="rId4" Type="http://schemas.openxmlformats.org/officeDocument/2006/relationships/oleObject" Target="../embeddings/oleObject17.bin"/></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22.bin"/><Relationship Id="rId5" Type="http://schemas.openxmlformats.org/officeDocument/2006/relationships/oleObject" Target="../embeddings/oleObject21.bin"/><Relationship Id="rId4" Type="http://schemas.openxmlformats.org/officeDocument/2006/relationships/oleObject" Target="../embeddings/oleObject20.bin"/></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25.bin"/><Relationship Id="rId5" Type="http://schemas.openxmlformats.org/officeDocument/2006/relationships/oleObject" Target="../embeddings/oleObject24.bin"/><Relationship Id="rId4" Type="http://schemas.openxmlformats.org/officeDocument/2006/relationships/oleObject" Target="../embeddings/oleObject23.bin"/></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30.bin"/><Relationship Id="rId3" Type="http://schemas.openxmlformats.org/officeDocument/2006/relationships/image" Target="../media/image1.png"/><Relationship Id="rId7"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28.bin"/><Relationship Id="rId5" Type="http://schemas.openxmlformats.org/officeDocument/2006/relationships/oleObject" Target="../embeddings/oleObject27.bin"/><Relationship Id="rId4" Type="http://schemas.openxmlformats.org/officeDocument/2006/relationships/oleObject" Target="../embeddings/oleObject26.bin"/><Relationship Id="rId9" Type="http://schemas.openxmlformats.org/officeDocument/2006/relationships/oleObject" Target="../embeddings/oleObject31.bin"/></Relationships>
</file>

<file path=ppt/slides/_rels/slide38.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png"/></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7.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34.bin"/><Relationship Id="rId5" Type="http://schemas.openxmlformats.org/officeDocument/2006/relationships/oleObject" Target="../embeddings/oleObject33.bin"/><Relationship Id="rId4" Type="http://schemas.openxmlformats.org/officeDocument/2006/relationships/oleObject" Target="../embeddings/oleObject32.bin"/></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oleObject" Target="../embeddings/oleObject35.bin"/><Relationship Id="rId4" Type="http://schemas.openxmlformats.org/officeDocument/2006/relationships/image" Target="../media/image82.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52.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53.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54.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png"/><Relationship Id="rId7" Type="http://schemas.openxmlformats.org/officeDocument/2006/relationships/image" Target="../media/image105.png"/><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104.png"/><Relationship Id="rId5" Type="http://schemas.openxmlformats.org/officeDocument/2006/relationships/image" Target="../media/image103.png"/><Relationship Id="rId10" Type="http://schemas.openxmlformats.org/officeDocument/2006/relationships/image" Target="../media/image108.png"/><Relationship Id="rId4" Type="http://schemas.openxmlformats.org/officeDocument/2006/relationships/oleObject" Target="../embeddings/oleObject36.bin"/><Relationship Id="rId9" Type="http://schemas.openxmlformats.org/officeDocument/2006/relationships/image" Target="../media/image107.png"/></Relationships>
</file>

<file path=ppt/slides/_rels/slide55.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56.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12" Type="http://schemas.openxmlformats.org/officeDocument/2006/relationships/image" Target="../media/image12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20.png"/><Relationship Id="rId11" Type="http://schemas.openxmlformats.org/officeDocument/2006/relationships/image" Target="../media/image125.png"/><Relationship Id="rId5" Type="http://schemas.openxmlformats.org/officeDocument/2006/relationships/image" Target="../media/image119.png"/><Relationship Id="rId10"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23.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0.png"/><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39.bin"/><Relationship Id="rId5" Type="http://schemas.openxmlformats.org/officeDocument/2006/relationships/oleObject" Target="../embeddings/oleObject38.bin"/><Relationship Id="rId4" Type="http://schemas.openxmlformats.org/officeDocument/2006/relationships/oleObject" Target="../embeddings/oleObject37.bin"/></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41.bin"/><Relationship Id="rId5" Type="http://schemas.openxmlformats.org/officeDocument/2006/relationships/oleObject" Target="../embeddings/oleObject40.bin"/><Relationship Id="rId4" Type="http://schemas.openxmlformats.org/officeDocument/2006/relationships/image" Target="../media/image33.gif"/></Relationships>
</file>

<file path=ppt/slides/_rels/slide59.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63.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6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53.png"/><Relationship Id="rId10" Type="http://schemas.openxmlformats.org/officeDocument/2006/relationships/image" Target="../media/image146.png"/><Relationship Id="rId4" Type="http://schemas.openxmlformats.org/officeDocument/2006/relationships/image" Target="../media/image152.png"/><Relationship Id="rId9" Type="http://schemas.openxmlformats.org/officeDocument/2006/relationships/image" Target="../media/image157.png"/></Relationships>
</file>

<file path=ppt/slides/_rels/slide6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69.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62.png"/><Relationship Id="rId7" Type="http://schemas.openxmlformats.org/officeDocument/2006/relationships/image" Target="../media/image166.png"/><Relationship Id="rId12" Type="http://schemas.openxmlformats.org/officeDocument/2006/relationships/image" Target="../media/image16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65.png"/><Relationship Id="rId11" Type="http://schemas.openxmlformats.org/officeDocument/2006/relationships/image" Target="../media/image168.png"/><Relationship Id="rId5" Type="http://schemas.openxmlformats.org/officeDocument/2006/relationships/image" Target="../media/image164.png"/><Relationship Id="rId10" Type="http://schemas.openxmlformats.org/officeDocument/2006/relationships/image" Target="../media/image148.png"/><Relationship Id="rId4" Type="http://schemas.openxmlformats.org/officeDocument/2006/relationships/image" Target="../media/image163.png"/><Relationship Id="rId9" Type="http://schemas.openxmlformats.org/officeDocument/2006/relationships/image" Target="../media/image147.pn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72.png"/><Relationship Id="rId4" Type="http://schemas.openxmlformats.org/officeDocument/2006/relationships/image" Target="../media/image171.png"/></Relationships>
</file>

<file path=ppt/slides/_rels/slide71.xml.rels><?xml version="1.0" encoding="UTF-8" standalone="yes"?>
<Relationships xmlns="http://schemas.openxmlformats.org/package/2006/relationships"><Relationship Id="rId3" Type="http://schemas.openxmlformats.org/officeDocument/2006/relationships/image" Target="../media/image173.png"/><Relationship Id="rId7" Type="http://schemas.openxmlformats.org/officeDocument/2006/relationships/image" Target="../media/image17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59.png"/><Relationship Id="rId5" Type="http://schemas.openxmlformats.org/officeDocument/2006/relationships/image" Target="../media/image175.png"/><Relationship Id="rId4" Type="http://schemas.openxmlformats.org/officeDocument/2006/relationships/image" Target="../media/image174.png"/></Relationships>
</file>

<file path=ppt/slides/_rels/slide72.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77.png"/><Relationship Id="rId7" Type="http://schemas.openxmlformats.org/officeDocument/2006/relationships/image" Target="../media/image18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9.png"/><Relationship Id="rId10" Type="http://schemas.openxmlformats.org/officeDocument/2006/relationships/image" Target="../media/image184.png"/><Relationship Id="rId4" Type="http://schemas.openxmlformats.org/officeDocument/2006/relationships/image" Target="../media/image178.png"/><Relationship Id="rId9" Type="http://schemas.openxmlformats.org/officeDocument/2006/relationships/image" Target="../media/image183.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oleObject" Target="../embeddings/oleObject45.bin"/><Relationship Id="rId5" Type="http://schemas.openxmlformats.org/officeDocument/2006/relationships/oleObject" Target="../embeddings/oleObject44.bin"/><Relationship Id="rId4" Type="http://schemas.openxmlformats.org/officeDocument/2006/relationships/oleObject" Target="../embeddings/oleObject43.bin"/></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50.bin"/><Relationship Id="rId3" Type="http://schemas.openxmlformats.org/officeDocument/2006/relationships/image" Target="../media/image1.png"/><Relationship Id="rId7"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oleObject" Target="../embeddings/oleObject48.bin"/><Relationship Id="rId5" Type="http://schemas.openxmlformats.org/officeDocument/2006/relationships/oleObject" Target="../embeddings/oleObject47.bin"/><Relationship Id="rId4" Type="http://schemas.openxmlformats.org/officeDocument/2006/relationships/oleObject" Target="../embeddings/oleObject46.bin"/></Relationships>
</file>

<file path=ppt/slides/_rels/slide75.xml.rels><?xml version="1.0" encoding="UTF-8" standalone="yes"?>
<Relationships xmlns="http://schemas.openxmlformats.org/package/2006/relationships"><Relationship Id="rId3" Type="http://schemas.openxmlformats.org/officeDocument/2006/relationships/image" Target="../media/image193.png"/><Relationship Id="rId7" Type="http://schemas.openxmlformats.org/officeDocument/2006/relationships/image" Target="../media/image19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96.png"/><Relationship Id="rId5" Type="http://schemas.openxmlformats.org/officeDocument/2006/relationships/image" Target="../media/image195.png"/><Relationship Id="rId4" Type="http://schemas.openxmlformats.org/officeDocument/2006/relationships/image" Target="../media/image194.png"/></Relationships>
</file>

<file path=ppt/slides/_rels/slide76.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154.png"/><Relationship Id="rId7" Type="http://schemas.openxmlformats.org/officeDocument/2006/relationships/image" Target="../media/image20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oleObject" Target="../embeddings/oleObject53.bin"/><Relationship Id="rId5" Type="http://schemas.openxmlformats.org/officeDocument/2006/relationships/oleObject" Target="../embeddings/oleObject52.bin"/><Relationship Id="rId4" Type="http://schemas.openxmlformats.org/officeDocument/2006/relationships/oleObject" Target="../embeddings/oleObject51.bin"/></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208.png"/><Relationship Id="rId5" Type="http://schemas.openxmlformats.org/officeDocument/2006/relationships/oleObject" Target="../embeddings/oleObject55.bin"/><Relationship Id="rId4" Type="http://schemas.openxmlformats.org/officeDocument/2006/relationships/oleObject" Target="../embeddings/oleObject54.bin"/></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oleObject" Target="../embeddings/oleObject59.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oleObject" Target="../embeddings/oleObject58.bin"/><Relationship Id="rId5" Type="http://schemas.openxmlformats.org/officeDocument/2006/relationships/oleObject" Target="../embeddings/oleObject57.bin"/><Relationship Id="rId4" Type="http://schemas.openxmlformats.org/officeDocument/2006/relationships/oleObject" Target="../embeddings/oleObject56.bin"/></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47.png"/><Relationship Id="rId4" Type="http://schemas.openxmlformats.org/officeDocument/2006/relationships/image" Target="../media/image148.png"/></Relationships>
</file>

<file path=ppt/slides/_rels/slide81.xml.rels><?xml version="1.0" encoding="UTF-8" standalone="yes"?>
<Relationships xmlns="http://schemas.openxmlformats.org/package/2006/relationships"><Relationship Id="rId3" Type="http://schemas.openxmlformats.org/officeDocument/2006/relationships/image" Target="../media/image21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1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215.png"/><Relationship Id="rId7" Type="http://schemas.openxmlformats.org/officeDocument/2006/relationships/image" Target="../media/image21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 Id="rId9" Type="http://schemas.openxmlformats.org/officeDocument/2006/relationships/image" Target="../media/image221.png"/></Relationships>
</file>

<file path=ppt/slides/_rels/slide85.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222.png"/><Relationship Id="rId7" Type="http://schemas.openxmlformats.org/officeDocument/2006/relationships/image" Target="../media/image22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25.png"/><Relationship Id="rId5" Type="http://schemas.openxmlformats.org/officeDocument/2006/relationships/image" Target="../media/image224.png"/><Relationship Id="rId4" Type="http://schemas.openxmlformats.org/officeDocument/2006/relationships/image" Target="../media/image223.png"/><Relationship Id="rId9" Type="http://schemas.openxmlformats.org/officeDocument/2006/relationships/image" Target="../media/image228.png"/></Relationships>
</file>

<file path=ppt/slides/_rels/slide86.xml.rels><?xml version="1.0" encoding="UTF-8" standalone="yes"?>
<Relationships xmlns="http://schemas.openxmlformats.org/package/2006/relationships"><Relationship Id="rId8" Type="http://schemas.openxmlformats.org/officeDocument/2006/relationships/image" Target="../media/image234.png"/><Relationship Id="rId13" Type="http://schemas.openxmlformats.org/officeDocument/2006/relationships/image" Target="../media/image239.png"/><Relationship Id="rId3" Type="http://schemas.openxmlformats.org/officeDocument/2006/relationships/image" Target="../media/image229.png"/><Relationship Id="rId7" Type="http://schemas.openxmlformats.org/officeDocument/2006/relationships/image" Target="../media/image233.png"/><Relationship Id="rId12" Type="http://schemas.openxmlformats.org/officeDocument/2006/relationships/image" Target="../media/image23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32.png"/><Relationship Id="rId11" Type="http://schemas.openxmlformats.org/officeDocument/2006/relationships/image" Target="../media/image237.png"/><Relationship Id="rId5" Type="http://schemas.openxmlformats.org/officeDocument/2006/relationships/image" Target="../media/image231.png"/><Relationship Id="rId10" Type="http://schemas.openxmlformats.org/officeDocument/2006/relationships/image" Target="../media/image236.png"/><Relationship Id="rId4" Type="http://schemas.openxmlformats.org/officeDocument/2006/relationships/image" Target="../media/image230.png"/><Relationship Id="rId9" Type="http://schemas.openxmlformats.org/officeDocument/2006/relationships/image" Target="../media/image235.png"/><Relationship Id="rId14" Type="http://schemas.openxmlformats.org/officeDocument/2006/relationships/image" Target="../media/image240.pn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oleObject" Target="../embeddings/oleObject62.bin"/><Relationship Id="rId5" Type="http://schemas.openxmlformats.org/officeDocument/2006/relationships/oleObject" Target="../embeddings/oleObject61.bin"/><Relationship Id="rId4" Type="http://schemas.openxmlformats.org/officeDocument/2006/relationships/oleObject" Target="../embeddings/oleObject60.bin"/></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oleObject" Target="../embeddings/oleObject66.bin"/><Relationship Id="rId5" Type="http://schemas.openxmlformats.org/officeDocument/2006/relationships/oleObject" Target="../embeddings/oleObject65.bin"/><Relationship Id="rId4" Type="http://schemas.openxmlformats.org/officeDocument/2006/relationships/oleObject" Target="../embeddings/oleObject64.bin"/></Relationships>
</file>

<file path=ppt/slides/_rels/slide89.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48.pn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image" Target="../media/image256.png"/><Relationship Id="rId3" Type="http://schemas.openxmlformats.org/officeDocument/2006/relationships/image" Target="../media/image251.png"/><Relationship Id="rId7" Type="http://schemas.openxmlformats.org/officeDocument/2006/relationships/image" Target="../media/image25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54.png"/><Relationship Id="rId5" Type="http://schemas.openxmlformats.org/officeDocument/2006/relationships/image" Target="../media/image253.png"/><Relationship Id="rId4" Type="http://schemas.openxmlformats.org/officeDocument/2006/relationships/image" Target="../media/image252.png"/></Relationships>
</file>

<file path=ppt/slides/_rels/slide94.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58.png"/></Relationships>
</file>

<file path=ppt/slides/_rels/slide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59.png"/><Relationship Id="rId7" Type="http://schemas.openxmlformats.org/officeDocument/2006/relationships/image" Target="../media/image26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62.png"/><Relationship Id="rId5" Type="http://schemas.openxmlformats.org/officeDocument/2006/relationships/image" Target="../media/image261.png"/><Relationship Id="rId4" Type="http://schemas.openxmlformats.org/officeDocument/2006/relationships/image" Target="../media/image260.png"/></Relationships>
</file>

<file path=ppt/slides/_rels/slide97.xml.rels><?xml version="1.0" encoding="UTF-8" standalone="yes"?>
<Relationships xmlns="http://schemas.openxmlformats.org/package/2006/relationships"><Relationship Id="rId8" Type="http://schemas.openxmlformats.org/officeDocument/2006/relationships/image" Target="../media/image269.png"/><Relationship Id="rId3" Type="http://schemas.openxmlformats.org/officeDocument/2006/relationships/image" Target="../media/image264.png"/><Relationship Id="rId7" Type="http://schemas.openxmlformats.org/officeDocument/2006/relationships/image" Target="../media/image268.png"/><Relationship Id="rId12" Type="http://schemas.openxmlformats.org/officeDocument/2006/relationships/image" Target="../media/image27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67.png"/><Relationship Id="rId11" Type="http://schemas.openxmlformats.org/officeDocument/2006/relationships/image" Target="../media/image272.png"/><Relationship Id="rId5" Type="http://schemas.openxmlformats.org/officeDocument/2006/relationships/image" Target="../media/image266.png"/><Relationship Id="rId10" Type="http://schemas.openxmlformats.org/officeDocument/2006/relationships/image" Target="../media/image271.png"/><Relationship Id="rId4" Type="http://schemas.openxmlformats.org/officeDocument/2006/relationships/image" Target="../media/image265.png"/><Relationship Id="rId9" Type="http://schemas.openxmlformats.org/officeDocument/2006/relationships/image" Target="../media/image270.png"/></Relationships>
</file>

<file path=ppt/slides/_rels/slide98.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274.png"/><Relationship Id="rId7" Type="http://schemas.openxmlformats.org/officeDocument/2006/relationships/image" Target="../media/image27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77.png"/><Relationship Id="rId5" Type="http://schemas.openxmlformats.org/officeDocument/2006/relationships/image" Target="../media/image276.png"/><Relationship Id="rId10" Type="http://schemas.openxmlformats.org/officeDocument/2006/relationships/image" Target="../media/image280.png"/><Relationship Id="rId4" Type="http://schemas.openxmlformats.org/officeDocument/2006/relationships/image" Target="../media/image275.png"/><Relationship Id="rId9" Type="http://schemas.openxmlformats.org/officeDocument/2006/relationships/image" Target="../media/image267.png"/></Relationships>
</file>

<file path=ppt/slides/_rels/slide99.xml.rels><?xml version="1.0" encoding="UTF-8" standalone="yes"?>
<Relationships xmlns="http://schemas.openxmlformats.org/package/2006/relationships"><Relationship Id="rId8" Type="http://schemas.openxmlformats.org/officeDocument/2006/relationships/image" Target="../media/image286.png"/><Relationship Id="rId3" Type="http://schemas.openxmlformats.org/officeDocument/2006/relationships/image" Target="../media/image281.png"/><Relationship Id="rId7" Type="http://schemas.openxmlformats.org/officeDocument/2006/relationships/image" Target="../media/image28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84.png"/><Relationship Id="rId5" Type="http://schemas.openxmlformats.org/officeDocument/2006/relationships/image" Target="../media/image283.png"/><Relationship Id="rId10" Type="http://schemas.openxmlformats.org/officeDocument/2006/relationships/image" Target="../media/image288.png"/><Relationship Id="rId4" Type="http://schemas.openxmlformats.org/officeDocument/2006/relationships/image" Target="../media/image282.png"/><Relationship Id="rId9" Type="http://schemas.openxmlformats.org/officeDocument/2006/relationships/image" Target="../media/image28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err="1" smtClean="0"/>
              <a:t>Noida</a:t>
            </a:r>
            <a:r>
              <a:rPr lang="en-US" sz="2400" dirty="0" smtClean="0"/>
              <a:t> Institute of Engineering and Technology, Greater </a:t>
            </a:r>
            <a:r>
              <a:rPr lang="en-US" sz="2400" dirty="0" err="1" smtClean="0"/>
              <a:t>Noida</a:t>
            </a:r>
            <a:endParaRPr lang="en-US" sz="2400" dirty="0"/>
          </a:p>
        </p:txBody>
      </p:sp>
      <p:sp>
        <p:nvSpPr>
          <p:cNvPr id="3" name="Subtitle 2"/>
          <p:cNvSpPr>
            <a:spLocks noGrp="1"/>
          </p:cNvSpPr>
          <p:nvPr>
            <p:ph type="subTitle" idx="1"/>
          </p:nvPr>
        </p:nvSpPr>
        <p:spPr>
          <a:xfrm>
            <a:off x="1447800" y="914400"/>
            <a:ext cx="6400800" cy="1752600"/>
          </a:xfrm>
        </p:spPr>
        <p:style>
          <a:lnRef idx="2">
            <a:schemeClr val="accent5"/>
          </a:lnRef>
          <a:fillRef idx="1">
            <a:schemeClr val="lt1"/>
          </a:fillRef>
          <a:effectRef idx="0">
            <a:schemeClr val="accent5"/>
          </a:effectRef>
          <a:fontRef idx="minor">
            <a:schemeClr val="dk1"/>
          </a:fontRef>
        </p:style>
        <p:txBody>
          <a:bodyPr>
            <a:normAutofit/>
          </a:bodyPr>
          <a:lstStyle/>
          <a:p>
            <a:endParaRPr lang="en-US" sz="3400" b="1" dirty="0" smtClean="0">
              <a:solidFill>
                <a:schemeClr val="tx1"/>
              </a:solidFill>
            </a:endParaRPr>
          </a:p>
          <a:p>
            <a:r>
              <a:rPr lang="en-US" sz="3400" b="1" dirty="0" smtClean="0">
                <a:solidFill>
                  <a:schemeClr val="tx1"/>
                </a:solidFill>
              </a:rPr>
              <a:t>MATRICES</a:t>
            </a:r>
            <a:endParaRPr lang="en-US" sz="3400" b="1" dirty="0">
              <a:solidFill>
                <a:schemeClr val="tx1"/>
              </a:solidFill>
            </a:endParaRPr>
          </a:p>
        </p:txBody>
      </p:sp>
      <p:sp>
        <p:nvSpPr>
          <p:cNvPr id="9" name="Date Placeholder 8"/>
          <p:cNvSpPr>
            <a:spLocks noGrp="1"/>
          </p:cNvSpPr>
          <p:nvPr>
            <p:ph type="dt" sz="half" idx="10"/>
          </p:nvPr>
        </p:nvSpPr>
        <p:spPr>
          <a:xfrm>
            <a:off x="381000" y="6492875"/>
            <a:ext cx="2133600" cy="365125"/>
          </a:xfrm>
        </p:spPr>
        <p:txBody>
          <a:bodyPr/>
          <a:lstStyle/>
          <a:p>
            <a:fld id="{1EF601EC-2ABA-4F94-8F89-7F8B14B2B261}" type="datetime1">
              <a:rPr lang="en-US" smtClean="0"/>
              <a:pPr/>
              <a:t>7/1/2020</a:t>
            </a:fld>
            <a:endParaRPr lang="en-US" dirty="0"/>
          </a:p>
        </p:txBody>
      </p:sp>
      <p:sp>
        <p:nvSpPr>
          <p:cNvPr id="13" name="Footer Placeholder 12"/>
          <p:cNvSpPr>
            <a:spLocks noGrp="1"/>
          </p:cNvSpPr>
          <p:nvPr>
            <p:ph type="ftr" sz="quarter" idx="11"/>
          </p:nvPr>
        </p:nvSpPr>
        <p:spPr>
          <a:xfrm>
            <a:off x="2286000" y="6248400"/>
            <a:ext cx="5638800" cy="365125"/>
          </a:xfrm>
        </p:spPr>
        <p:txBody>
          <a:bodyPr/>
          <a:lstStyle/>
          <a:p>
            <a:r>
              <a:rPr lang="en-US" b="1" dirty="0" err="1" smtClean="0"/>
              <a:t>Rajnish</a:t>
            </a:r>
            <a:r>
              <a:rPr lang="en-US" b="1" dirty="0" smtClean="0"/>
              <a:t> Kumar </a:t>
            </a:r>
            <a:r>
              <a:rPr lang="en-US" b="1" dirty="0" err="1" smtClean="0"/>
              <a:t>Pandey</a:t>
            </a:r>
            <a:r>
              <a:rPr lang="en-US" b="1" dirty="0" smtClean="0"/>
              <a:t>             mathematics – 1 (KAS – 103)                Unit  - 1</a:t>
            </a:r>
            <a:endParaRPr lang="en-US" b="1"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1</a:t>
            </a:fld>
            <a:endParaRPr lang="en-US"/>
          </a:p>
        </p:txBody>
      </p:sp>
      <p:pic>
        <p:nvPicPr>
          <p:cNvPr id="1026"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sp>
        <p:nvSpPr>
          <p:cNvPr id="6" name="Subtitle 2"/>
          <p:cNvSpPr txBox="1">
            <a:spLocks/>
          </p:cNvSpPr>
          <p:nvPr/>
        </p:nvSpPr>
        <p:spPr>
          <a:xfrm>
            <a:off x="4648200" y="3962400"/>
            <a:ext cx="4343400" cy="17526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b="1" dirty="0" err="1" smtClean="0">
                <a:solidFill>
                  <a:schemeClr val="tx1"/>
                </a:solidFill>
              </a:rPr>
              <a:t>Rajnish</a:t>
            </a:r>
            <a:r>
              <a:rPr lang="en-US" sz="2400" b="1" dirty="0" smtClean="0">
                <a:solidFill>
                  <a:schemeClr val="tx1"/>
                </a:solidFill>
              </a:rPr>
              <a:t> Kumar </a:t>
            </a:r>
            <a:r>
              <a:rPr lang="en-US" sz="2400" b="1" dirty="0" err="1" smtClean="0">
                <a:solidFill>
                  <a:schemeClr val="tx1"/>
                </a:solidFill>
              </a:rPr>
              <a:t>Pandey</a:t>
            </a:r>
            <a:endParaRPr lang="en-US" sz="2400" b="1" dirty="0" smtClean="0">
              <a:solidFill>
                <a:schemeClr val="tx1"/>
              </a:solidFill>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1" i="0" u="none" strike="noStrike" kern="1200" cap="none" spc="0" normalizeH="0" baseline="0" noProof="0" dirty="0" smtClean="0">
                <a:ln>
                  <a:noFill/>
                </a:ln>
                <a:solidFill>
                  <a:schemeClr val="tx1"/>
                </a:solidFill>
                <a:effectLst/>
                <a:uLnTx/>
                <a:uFillTx/>
                <a:latin typeface="+mn-lt"/>
                <a:ea typeface="+mn-ea"/>
                <a:cs typeface="+mn-cs"/>
              </a:rPr>
              <a:t>Affiliation</a:t>
            </a:r>
            <a:r>
              <a:rPr kumimoji="0" lang="en-US" sz="2400" b="1" i="0" u="none" strike="noStrike" kern="1200" cap="none" spc="0" normalizeH="0" noProof="0" dirty="0" smtClean="0">
                <a:ln>
                  <a:noFill/>
                </a:ln>
                <a:solidFill>
                  <a:schemeClr val="tx1"/>
                </a:solidFill>
                <a:effectLst/>
                <a:uLnTx/>
                <a:uFillTx/>
                <a:latin typeface="+mn-lt"/>
                <a:ea typeface="+mn-ea"/>
                <a:cs typeface="+mn-cs"/>
              </a:rPr>
              <a:t> from AKTU, </a:t>
            </a:r>
            <a:r>
              <a:rPr kumimoji="0" lang="en-US" sz="2400" b="1" i="0" u="none" strike="noStrike" kern="1200" cap="none" spc="0" normalizeH="0" noProof="0" dirty="0" err="1" smtClean="0">
                <a:ln>
                  <a:noFill/>
                </a:ln>
                <a:solidFill>
                  <a:schemeClr val="tx1"/>
                </a:solidFill>
                <a:effectLst/>
                <a:uLnTx/>
                <a:uFillTx/>
                <a:latin typeface="+mn-lt"/>
                <a:ea typeface="+mn-ea"/>
                <a:cs typeface="+mn-cs"/>
              </a:rPr>
              <a:t>Lucknow</a:t>
            </a:r>
            <a:endParaRPr kumimoji="0" lang="en-US" sz="2400" b="1" i="0" u="none" strike="noStrike" kern="1200" cap="none" spc="0" normalizeH="0" noProof="0" dirty="0" smtClean="0">
              <a:ln>
                <a:noFill/>
              </a:ln>
              <a:solidFill>
                <a:schemeClr val="tx1"/>
              </a:solidFill>
              <a:effectLst/>
              <a:uLnTx/>
              <a:uFillTx/>
              <a:latin typeface="+mn-lt"/>
              <a:ea typeface="+mn-ea"/>
              <a:cs typeface="+mn-cs"/>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b="1" baseline="0" dirty="0" smtClean="0">
                <a:solidFill>
                  <a:schemeClr val="tx1"/>
                </a:solidFill>
              </a:rPr>
              <a:t>Mathematics Department</a:t>
            </a:r>
            <a:endParaRPr kumimoji="0" lang="en-US" sz="2400" b="1" i="0" u="none" strike="noStrike" kern="1200" cap="none" spc="0" normalizeH="0" baseline="0" noProof="0" dirty="0">
              <a:ln>
                <a:noFill/>
              </a:ln>
              <a:solidFill>
                <a:schemeClr val="tx1"/>
              </a:solidFill>
              <a:effectLst/>
              <a:uLnTx/>
              <a:uFillTx/>
              <a:latin typeface="+mn-lt"/>
              <a:ea typeface="+mn-ea"/>
              <a:cs typeface="+mn-cs"/>
            </a:endParaRPr>
          </a:p>
        </p:txBody>
      </p:sp>
      <p:pic>
        <p:nvPicPr>
          <p:cNvPr id="1027" name="Picture 3" descr="C:\Users\Manks\Downloads\128_calendar-schedule-credit-mortgage-date-512.png"/>
          <p:cNvPicPr>
            <a:picLocks noChangeAspect="1" noChangeArrowheads="1"/>
          </p:cNvPicPr>
          <p:nvPr/>
        </p:nvPicPr>
        <p:blipFill>
          <a:blip r:embed="rId4" cstate="print"/>
          <a:srcRect/>
          <a:stretch>
            <a:fillRect/>
          </a:stretch>
        </p:blipFill>
        <p:spPr bwMode="auto">
          <a:xfrm flipH="1">
            <a:off x="381000" y="5943600"/>
            <a:ext cx="533400" cy="533400"/>
          </a:xfrm>
          <a:prstGeom prst="rect">
            <a:avLst/>
          </a:prstGeom>
          <a:noFill/>
        </p:spPr>
      </p:pic>
      <p:pic>
        <p:nvPicPr>
          <p:cNvPr id="11" name="Picture 4" descr="C:\Users\Manks\Downloads\speak.png"/>
          <p:cNvPicPr>
            <a:picLocks noChangeAspect="1" noChangeArrowheads="1"/>
          </p:cNvPicPr>
          <p:nvPr/>
        </p:nvPicPr>
        <p:blipFill>
          <a:blip r:embed="rId5" cstate="print"/>
          <a:srcRect/>
          <a:stretch>
            <a:fillRect/>
          </a:stretch>
        </p:blipFill>
        <p:spPr bwMode="auto">
          <a:xfrm>
            <a:off x="6477000" y="2590800"/>
            <a:ext cx="1524000" cy="1524000"/>
          </a:xfrm>
          <a:prstGeom prst="rect">
            <a:avLst/>
          </a:prstGeom>
          <a:noFill/>
        </p:spPr>
      </p:pic>
      <p:sp>
        <p:nvSpPr>
          <p:cNvPr id="12" name="Subtitle 2"/>
          <p:cNvSpPr txBox="1">
            <a:spLocks/>
          </p:cNvSpPr>
          <p:nvPr/>
        </p:nvSpPr>
        <p:spPr>
          <a:xfrm>
            <a:off x="152400" y="2971800"/>
            <a:ext cx="2057400" cy="5334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800" b="1" i="0" u="none" strike="noStrike" kern="1200" cap="none" spc="0" normalizeH="0" baseline="0" noProof="0" dirty="0" smtClean="0">
                <a:ln>
                  <a:noFill/>
                </a:ln>
                <a:solidFill>
                  <a:schemeClr val="tx1"/>
                </a:solidFill>
                <a:effectLst/>
                <a:uLnTx/>
                <a:uFillTx/>
                <a:latin typeface="+mn-lt"/>
                <a:ea typeface="+mn-ea"/>
                <a:cs typeface="+mn-cs"/>
              </a:rPr>
              <a:t>Unit:</a:t>
            </a:r>
            <a:r>
              <a:rPr kumimoji="0" lang="en-US" sz="2800" b="1" i="0" u="none" strike="noStrike" kern="1200" cap="none" spc="0" normalizeH="0" noProof="0" dirty="0" smtClean="0">
                <a:ln>
                  <a:noFill/>
                </a:ln>
                <a:solidFill>
                  <a:schemeClr val="tx1"/>
                </a:solidFill>
                <a:effectLst/>
                <a:uLnTx/>
                <a:uFillTx/>
                <a:latin typeface="+mn-lt"/>
                <a:ea typeface="+mn-ea"/>
                <a:cs typeface="+mn-cs"/>
              </a:rPr>
              <a:t> 1</a:t>
            </a:r>
            <a:endParaRPr kumimoji="0" lang="en-US" sz="2800" b="1" i="0" u="none" strike="noStrike" kern="1200" cap="none" spc="0" normalizeH="0" baseline="0" noProof="0" dirty="0">
              <a:ln>
                <a:noFill/>
              </a:ln>
              <a:solidFill>
                <a:schemeClr val="tx1"/>
              </a:solidFill>
              <a:effectLst/>
              <a:uLnTx/>
              <a:uFillTx/>
              <a:latin typeface="+mn-lt"/>
              <a:ea typeface="+mn-ea"/>
              <a:cs typeface="+mn-cs"/>
            </a:endParaRPr>
          </a:p>
        </p:txBody>
      </p:sp>
      <p:sp>
        <p:nvSpPr>
          <p:cNvPr id="14" name="Subtitle 2"/>
          <p:cNvSpPr txBox="1">
            <a:spLocks/>
          </p:cNvSpPr>
          <p:nvPr/>
        </p:nvSpPr>
        <p:spPr>
          <a:xfrm>
            <a:off x="152400" y="38100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1" i="0" u="none" strike="noStrike" kern="1200" cap="none" spc="0" normalizeH="0" baseline="0" noProof="0" dirty="0" smtClean="0">
                <a:ln>
                  <a:noFill/>
                </a:ln>
                <a:solidFill>
                  <a:schemeClr val="tx1"/>
                </a:solidFill>
                <a:effectLst/>
                <a:uLnTx/>
                <a:uFillTx/>
                <a:latin typeface="+mn-lt"/>
                <a:ea typeface="+mn-ea"/>
                <a:cs typeface="+mn-cs"/>
              </a:rPr>
              <a:t>MATHEMATICS – 1 (KAS</a:t>
            </a:r>
            <a:r>
              <a:rPr kumimoji="0" lang="en-US" sz="2400" b="1" i="0" u="none" strike="noStrike" kern="1200" cap="none" spc="0" normalizeH="0" noProof="0" dirty="0" smtClean="0">
                <a:ln>
                  <a:noFill/>
                </a:ln>
                <a:solidFill>
                  <a:schemeClr val="tx1"/>
                </a:solidFill>
                <a:effectLst/>
                <a:uLnTx/>
                <a:uFillTx/>
                <a:latin typeface="+mn-lt"/>
                <a:ea typeface="+mn-ea"/>
                <a:cs typeface="+mn-cs"/>
              </a:rPr>
              <a:t> – 103)</a:t>
            </a:r>
            <a:endParaRPr kumimoji="0" lang="en-US" sz="2400" b="1" i="0" u="none" strike="noStrike" kern="1200" cap="none" spc="0" normalizeH="0" baseline="0" noProof="0" dirty="0">
              <a:ln>
                <a:noFill/>
              </a:ln>
              <a:solidFill>
                <a:schemeClr val="tx1"/>
              </a:solidFill>
              <a:effectLst/>
              <a:uLnTx/>
              <a:uFillTx/>
              <a:latin typeface="+mn-lt"/>
              <a:ea typeface="+mn-ea"/>
              <a:cs typeface="+mn-cs"/>
            </a:endParaRPr>
          </a:p>
        </p:txBody>
      </p:sp>
      <p:sp>
        <p:nvSpPr>
          <p:cNvPr id="15" name="Subtitle 2"/>
          <p:cNvSpPr txBox="1">
            <a:spLocks/>
          </p:cNvSpPr>
          <p:nvPr/>
        </p:nvSpPr>
        <p:spPr>
          <a:xfrm>
            <a:off x="152400" y="48768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800" b="1" i="0" u="none" strike="noStrike" kern="1200" cap="none" spc="0" normalizeH="0" noProof="0" dirty="0" smtClean="0">
                <a:ln>
                  <a:noFill/>
                </a:ln>
                <a:solidFill>
                  <a:schemeClr val="tx1"/>
                </a:solidFill>
                <a:effectLst/>
                <a:uLnTx/>
                <a:uFillTx/>
                <a:latin typeface="+mn-lt"/>
                <a:ea typeface="+mn-ea"/>
                <a:cs typeface="+mn-cs"/>
              </a:rPr>
              <a:t>B Tech </a:t>
            </a:r>
            <a:r>
              <a:rPr lang="en-US" sz="2800" b="1" dirty="0" smtClean="0">
                <a:solidFill>
                  <a:schemeClr val="tx1"/>
                </a:solidFill>
              </a:rPr>
              <a:t>1</a:t>
            </a:r>
            <a:r>
              <a:rPr lang="en-US" sz="2800" b="1" baseline="30000" dirty="0" smtClean="0">
                <a:solidFill>
                  <a:schemeClr val="tx1"/>
                </a:solidFill>
              </a:rPr>
              <a:t>st</a:t>
            </a:r>
            <a:r>
              <a:rPr kumimoji="0" lang="en-US" sz="2800" b="1" i="0" u="none" strike="noStrike" kern="1200" cap="none" spc="0" normalizeH="0" noProof="0" dirty="0" smtClean="0">
                <a:ln>
                  <a:noFill/>
                </a:ln>
                <a:solidFill>
                  <a:schemeClr val="tx1"/>
                </a:solidFill>
                <a:effectLst/>
                <a:uLnTx/>
                <a:uFillTx/>
                <a:latin typeface="+mn-lt"/>
                <a:ea typeface="+mn-ea"/>
                <a:cs typeface="+mn-cs"/>
              </a:rPr>
              <a:t> </a:t>
            </a:r>
            <a:r>
              <a:rPr kumimoji="0" lang="en-US" sz="2800" b="1" i="0" u="none" strike="noStrike" kern="1200" cap="none" spc="0" normalizeH="0" noProof="0" dirty="0" err="1" smtClean="0">
                <a:ln>
                  <a:noFill/>
                </a:ln>
                <a:solidFill>
                  <a:schemeClr val="tx1"/>
                </a:solidFill>
                <a:effectLst/>
                <a:uLnTx/>
                <a:uFillTx/>
                <a:latin typeface="+mn-lt"/>
                <a:ea typeface="+mn-ea"/>
                <a:cs typeface="+mn-cs"/>
              </a:rPr>
              <a:t>Sem</a:t>
            </a:r>
            <a:endParaRPr kumimoji="0" lang="en-US" sz="2800" b="1"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spd="slow">
    <p:pull dir="d"/>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37F6158-C8CE-4B81-B744-61E886F97081}"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smtClean="0">
                <a:ln>
                  <a:noFill/>
                </a:ln>
                <a:solidFill>
                  <a:schemeClr val="dk1"/>
                </a:solidFill>
                <a:effectLst/>
                <a:uLnTx/>
                <a:uFillTx/>
                <a:latin typeface="+mn-lt"/>
                <a:ea typeface="+mn-ea"/>
                <a:cs typeface="+mn-cs"/>
              </a:rPr>
              <a:t>Prerequisite</a:t>
            </a:r>
            <a:r>
              <a:rPr kumimoji="0" lang="en-US" sz="2400" b="0" i="0" u="none" strike="noStrike" kern="1200" cap="none" spc="0" normalizeH="0" baseline="0" noProof="0" dirty="0" smtClean="0">
                <a:ln>
                  <a:noFill/>
                </a:ln>
                <a:solidFill>
                  <a:schemeClr val="dk1"/>
                </a:solidFill>
                <a:effectLst/>
                <a:uLnTx/>
                <a:uFillTx/>
                <a:latin typeface="+mn-lt"/>
                <a:ea typeface="+mn-ea"/>
                <a:cs typeface="+mn-cs"/>
              </a:rPr>
              <a:t> </a:t>
            </a:r>
            <a:r>
              <a:rPr kumimoji="0" lang="en-US" sz="3200" b="0" i="0" u="none" strike="noStrike" kern="1200" cap="none" spc="0" normalizeH="0" baseline="0" noProof="0" dirty="0" smtClean="0">
                <a:ln>
                  <a:noFill/>
                </a:ln>
                <a:solidFill>
                  <a:schemeClr val="dk1"/>
                </a:solidFill>
                <a:effectLst/>
                <a:uLnTx/>
                <a:uFillTx/>
                <a:latin typeface="+mn-lt"/>
                <a:ea typeface="+mn-ea"/>
                <a:cs typeface="+mn-cs"/>
              </a:rPr>
              <a:t>and Recap</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sp>
        <p:nvSpPr>
          <p:cNvPr id="2049" name="Rectangle 1"/>
          <p:cNvSpPr>
            <a:spLocks noChangeArrowheads="1"/>
          </p:cNvSpPr>
          <p:nvPr/>
        </p:nvSpPr>
        <p:spPr bwMode="auto">
          <a:xfrm>
            <a:off x="762000" y="1524000"/>
            <a:ext cx="7757380" cy="263149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50000"/>
              </a:lnSpc>
              <a:spcBef>
                <a:spcPct val="0"/>
              </a:spcBef>
              <a:spcAft>
                <a:spcPct val="0"/>
              </a:spcAft>
              <a:buClrTx/>
              <a:buSzTx/>
              <a:buFontTx/>
              <a:buChar char="•"/>
              <a:tabLst/>
            </a:pPr>
            <a:r>
              <a:rPr kumimoji="0" lang="en-US" sz="2200" b="0" i="0" u="none" strike="noStrike" cap="none" normalizeH="0" baseline="0" dirty="0" smtClean="0">
                <a:ln>
                  <a:noFill/>
                </a:ln>
                <a:solidFill>
                  <a:schemeClr val="tx1"/>
                </a:solidFill>
                <a:effectLst/>
                <a:ea typeface="Times New Roman" pitchFamily="18" charset="0"/>
                <a:cs typeface="Times New Roman" pitchFamily="18" charset="0"/>
              </a:rPr>
              <a:t>Need basic knowledge of addition and multiplication of matrices.</a:t>
            </a:r>
          </a:p>
          <a:p>
            <a:pPr marL="0" marR="0" lvl="0" indent="0" algn="just" defTabSz="914400" rtl="0" eaLnBrk="1" fontAlgn="base" latinLnBrk="0" hangingPunct="1">
              <a:lnSpc>
                <a:spcPct val="150000"/>
              </a:lnSpc>
              <a:spcBef>
                <a:spcPct val="0"/>
              </a:spcBef>
              <a:spcAft>
                <a:spcPct val="0"/>
              </a:spcAft>
              <a:buClrTx/>
              <a:buSzTx/>
              <a:tabLst/>
            </a:pPr>
            <a:endParaRPr kumimoji="0" lang="en-US" sz="2200" b="0" i="0" u="none" strike="noStrike" cap="none" normalizeH="0" baseline="0" dirty="0" smtClean="0">
              <a:ln>
                <a:noFill/>
              </a:ln>
              <a:solidFill>
                <a:schemeClr val="tx1"/>
              </a:solidFill>
              <a:effectLst/>
              <a:cs typeface="Arial" pitchFamily="34" charset="0"/>
            </a:endParaRP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sz="2200" b="0" i="0" u="none" strike="noStrike" cap="none" normalizeH="0" baseline="0" dirty="0" smtClean="0">
                <a:ln>
                  <a:noFill/>
                </a:ln>
                <a:solidFill>
                  <a:schemeClr val="tx1"/>
                </a:solidFill>
                <a:effectLst/>
                <a:ea typeface="Times New Roman" pitchFamily="18" charset="0"/>
                <a:cs typeface="Times New Roman" pitchFamily="18" charset="0"/>
              </a:rPr>
              <a:t>Need basic knowledge of Determinant.</a:t>
            </a:r>
          </a:p>
          <a:p>
            <a:pPr marL="0" marR="0" lvl="0" indent="0" algn="just" defTabSz="914400" rtl="0" eaLnBrk="0" fontAlgn="base" latinLnBrk="0" hangingPunct="0">
              <a:lnSpc>
                <a:spcPct val="150000"/>
              </a:lnSpc>
              <a:spcBef>
                <a:spcPct val="0"/>
              </a:spcBef>
              <a:spcAft>
                <a:spcPct val="0"/>
              </a:spcAft>
              <a:buClrTx/>
              <a:buSzTx/>
              <a:tabLst/>
            </a:pPr>
            <a:endParaRPr kumimoji="0" lang="en-US" sz="2200" b="0" i="0" u="none" strike="noStrike" cap="none" normalizeH="0" baseline="0" dirty="0" smtClean="0">
              <a:ln>
                <a:noFill/>
              </a:ln>
              <a:solidFill>
                <a:schemeClr val="tx1"/>
              </a:solidFill>
              <a:effectLst/>
              <a:cs typeface="Arial" pitchFamily="34" charset="0"/>
            </a:endParaRP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sz="2200" b="0" i="0" u="none" strike="noStrike" cap="none" normalizeH="0" baseline="0" dirty="0" smtClean="0">
                <a:ln>
                  <a:noFill/>
                </a:ln>
                <a:solidFill>
                  <a:schemeClr val="tx1"/>
                </a:solidFill>
                <a:effectLst/>
                <a:ea typeface="Times New Roman" pitchFamily="18" charset="0"/>
                <a:cs typeface="Times New Roman" pitchFamily="18" charset="0"/>
              </a:rPr>
              <a:t>Need basic knowledge of factorization of equations.</a:t>
            </a:r>
            <a:endParaRPr kumimoji="0" lang="en-US" sz="2200" b="0" i="0" u="none" strike="noStrike" cap="none" normalizeH="0" baseline="0" dirty="0" smtClean="0">
              <a:ln>
                <a:noFill/>
              </a:ln>
              <a:solidFill>
                <a:schemeClr val="tx1"/>
              </a:solidFill>
              <a:effectLst/>
              <a:cs typeface="Arial" pitchFamily="34" charset="0"/>
            </a:endParaRPr>
          </a:p>
        </p:txBody>
      </p:sp>
    </p:spTree>
  </p:cSld>
  <p:clrMapOvr>
    <a:masterClrMapping/>
  </p:clrMapOvr>
  <p:transition spd="slow">
    <p:pull dir="d"/>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F189EE6-3F14-4535-A5AA-E9169F3672DC}"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smtClean="0">
                <a:latin typeface="Times New Roman" pitchFamily="18" charset="0"/>
                <a:cs typeface="Times New Roman" pitchFamily="18" charset="0"/>
              </a:rPr>
              <a:t>Eigen values and Eigen Vectors (CO.1)</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3" name="Content Placeholder 12"/>
          <p:cNvSpPr>
            <a:spLocks noGrp="1"/>
          </p:cNvSpPr>
          <p:nvPr>
            <p:ph idx="1"/>
          </p:nvPr>
        </p:nvSpPr>
        <p:spPr>
          <a:xfrm>
            <a:off x="457200" y="914400"/>
            <a:ext cx="8229600" cy="5334000"/>
          </a:xfrm>
        </p:spPr>
        <p:txBody>
          <a:bodyPr>
            <a:normAutofit/>
          </a:bodyPr>
          <a:lstStyle/>
          <a:p>
            <a:pPr>
              <a:buNone/>
            </a:pPr>
            <a:endParaRPr lang="en-US" sz="2200" dirty="0" smtClean="0"/>
          </a:p>
          <a:p>
            <a:pPr>
              <a:buNone/>
            </a:pPr>
            <a:endParaRPr lang="en-US" sz="2200" dirty="0" smtClean="0"/>
          </a:p>
          <a:p>
            <a:pPr>
              <a:buNone/>
            </a:pPr>
            <a:r>
              <a:rPr lang="en-US" sz="2200" dirty="0" smtClean="0"/>
              <a:t>							where,</a:t>
            </a:r>
          </a:p>
          <a:p>
            <a:pPr>
              <a:buNone/>
            </a:pPr>
            <a:r>
              <a:rPr lang="en-US" sz="2200" dirty="0" smtClean="0"/>
              <a:t>Hence</a:t>
            </a:r>
          </a:p>
          <a:p>
            <a:pPr>
              <a:buNone/>
            </a:pPr>
            <a:r>
              <a:rPr lang="en-US" sz="2200" dirty="0" smtClean="0"/>
              <a:t>Which satisfy equation (6) also.</a:t>
            </a:r>
          </a:p>
          <a:p>
            <a:pPr>
              <a:buNone/>
            </a:pPr>
            <a:r>
              <a:rPr lang="en-US" sz="2200" dirty="0" smtClean="0"/>
              <a:t>So the required </a:t>
            </a:r>
            <a:r>
              <a:rPr lang="en-US" sz="2200" dirty="0" err="1" smtClean="0"/>
              <a:t>eigen</a:t>
            </a:r>
            <a:r>
              <a:rPr lang="en-US" sz="2200" dirty="0" smtClean="0"/>
              <a:t> vector	is  </a:t>
            </a:r>
          </a:p>
          <a:p>
            <a:pPr>
              <a:buNone/>
            </a:pPr>
            <a:endParaRPr lang="en-US" sz="2200" dirty="0" smtClean="0"/>
          </a:p>
          <a:p>
            <a:pPr>
              <a:buNone/>
            </a:pPr>
            <a:r>
              <a:rPr lang="en-US" sz="2200" dirty="0" smtClean="0"/>
              <a:t>The </a:t>
            </a:r>
            <a:r>
              <a:rPr lang="en-US" sz="2200" dirty="0" err="1" smtClean="0"/>
              <a:t>eigen</a:t>
            </a:r>
            <a:r>
              <a:rPr lang="en-US" sz="2200" dirty="0" smtClean="0"/>
              <a:t> vector corresponding to	       is given by</a:t>
            </a:r>
          </a:p>
          <a:p>
            <a:pPr>
              <a:buNone/>
            </a:pPr>
            <a:r>
              <a:rPr lang="en-US" sz="2200" dirty="0" smtClean="0"/>
              <a:t>				</a:t>
            </a:r>
          </a:p>
          <a:p>
            <a:pPr>
              <a:buNone/>
            </a:pPr>
            <a:r>
              <a:rPr lang="en-US" sz="2200" dirty="0" smtClean="0"/>
              <a:t>				where, </a:t>
            </a:r>
          </a:p>
          <a:p>
            <a:pPr>
              <a:buNone/>
            </a:pPr>
            <a:endParaRPr lang="en-US" sz="2200" dirty="0" smtClean="0"/>
          </a:p>
          <a:p>
            <a:pPr>
              <a:buNone/>
            </a:pPr>
            <a:endParaRPr lang="en-US" sz="2200" dirty="0" smtClean="0"/>
          </a:p>
          <a:p>
            <a:pPr>
              <a:buNone/>
            </a:pPr>
            <a:endParaRPr lang="en-US" sz="2200" dirty="0" smtClean="0"/>
          </a:p>
          <a:p>
            <a:pPr>
              <a:buNone/>
            </a:pPr>
            <a:endParaRPr lang="en-US" sz="2200" dirty="0" smtClean="0"/>
          </a:p>
          <a:p>
            <a:pPr>
              <a:buNone/>
            </a:pPr>
            <a:endParaRPr lang="en-US" sz="2200" dirty="0"/>
          </a:p>
        </p:txBody>
      </p:sp>
      <p:pic>
        <p:nvPicPr>
          <p:cNvPr id="216068" name="Picture 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009775" y="914400"/>
            <a:ext cx="2562225" cy="609600"/>
          </a:xfrm>
          <a:prstGeom prst="rect">
            <a:avLst/>
          </a:prstGeom>
          <a:noFill/>
        </p:spPr>
      </p:pic>
      <p:pic>
        <p:nvPicPr>
          <p:cNvPr id="216067"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057400" y="1676400"/>
            <a:ext cx="3505200" cy="485775"/>
          </a:xfrm>
          <a:prstGeom prst="rect">
            <a:avLst/>
          </a:prstGeom>
          <a:noFill/>
        </p:spPr>
      </p:pic>
      <p:pic>
        <p:nvPicPr>
          <p:cNvPr id="216066" name="Picture 2"/>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7162800" y="1828800"/>
            <a:ext cx="733425" cy="342900"/>
          </a:xfrm>
          <a:prstGeom prst="rect">
            <a:avLst/>
          </a:prstGeom>
          <a:noFill/>
        </p:spPr>
      </p:pic>
      <p:pic>
        <p:nvPicPr>
          <p:cNvPr id="216065" name="Picture 1"/>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1828800" y="2209800"/>
            <a:ext cx="3333750" cy="342900"/>
          </a:xfrm>
          <a:prstGeom prst="rect">
            <a:avLst/>
          </a:prstGeom>
          <a:noFill/>
        </p:spPr>
      </p:pic>
      <p:sp>
        <p:nvSpPr>
          <p:cNvPr id="216069"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6070" name="Rectangle 6"/>
          <p:cNvSpPr>
            <a:spLocks noChangeArrowheads="1"/>
          </p:cNvSpPr>
          <p:nvPr/>
        </p:nvSpPr>
        <p:spPr bwMode="auto">
          <a:xfrm>
            <a:off x="685800" y="10668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16071" name="Rectangle 7"/>
          <p:cNvSpPr>
            <a:spLocks noChangeArrowheads="1"/>
          </p:cNvSpPr>
          <p:nvPr/>
        </p:nvSpPr>
        <p:spPr bwMode="auto">
          <a:xfrm>
            <a:off x="685800" y="15525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Calibri" pitchFamily="34" charset="0"/>
                <a:ea typeface="Times New Roman" pitchFamily="18" charset="0"/>
                <a:cs typeface="Times New Roman" pitchFamily="18" charset="0"/>
              </a:rPr>
              <a:t> 		</a:t>
            </a:r>
            <a:r>
              <a:rPr kumimoji="0" lang="en-US" sz="2000" b="0" i="1" u="none" strike="noStrike" cap="none" normalizeH="0" baseline="0" smtClean="0">
                <a:ln>
                  <a:noFill/>
                </a:ln>
                <a:solidFill>
                  <a:schemeClr val="tx1"/>
                </a:solidFill>
                <a:effectLst/>
                <a:latin typeface="Cambria Math" pitchFamily="18" charset="0"/>
                <a:ea typeface="Times New Roman" pitchFamily="18" charset="0"/>
                <a:cs typeface="Times New Roman" pitchFamily="18" charset="0"/>
              </a:rPr>
              <a:t/>
            </a:r>
            <a:br>
              <a:rPr kumimoji="0" lang="en-US" sz="2000" b="0" i="1" u="none" strike="noStrike" cap="none" normalizeH="0" baseline="0" smtClean="0">
                <a:ln>
                  <a:noFill/>
                </a:ln>
                <a:solidFill>
                  <a:schemeClr val="tx1"/>
                </a:solidFill>
                <a:effectLst/>
                <a:latin typeface="Cambria Math" pitchFamily="18" charset="0"/>
                <a:ea typeface="Times New Roman" pitchFamily="18" charset="0"/>
                <a:cs typeface="Times New Roman" pitchFamily="18"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16072" name="Rectangle 8"/>
          <p:cNvSpPr>
            <a:spLocks noChangeArrowheads="1"/>
          </p:cNvSpPr>
          <p:nvPr/>
        </p:nvSpPr>
        <p:spPr bwMode="auto">
          <a:xfrm>
            <a:off x="685800" y="18954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16073" name="Rectangle 9"/>
          <p:cNvSpPr>
            <a:spLocks noChangeArrowheads="1"/>
          </p:cNvSpPr>
          <p:nvPr/>
        </p:nvSpPr>
        <p:spPr bwMode="auto">
          <a:xfrm>
            <a:off x="685800" y="22383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1607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16074" name="Picture 10"/>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886200" y="3009900"/>
            <a:ext cx="266700" cy="342900"/>
          </a:xfrm>
          <a:prstGeom prst="rect">
            <a:avLst/>
          </a:prstGeom>
          <a:noFill/>
        </p:spPr>
      </p:pic>
      <p:sp>
        <p:nvSpPr>
          <p:cNvPr id="216076" name="Rectangle 12"/>
          <p:cNvSpPr>
            <a:spLocks noChangeArrowheads="1"/>
          </p:cNvSpPr>
          <p:nvPr/>
        </p:nvSpPr>
        <p:spPr bwMode="auto">
          <a:xfrm>
            <a:off x="685800" y="800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16078" name="Rectangle 1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16077" name="Picture 13"/>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4533900" y="2667000"/>
            <a:ext cx="2552700" cy="933450"/>
          </a:xfrm>
          <a:prstGeom prst="rect">
            <a:avLst/>
          </a:prstGeom>
          <a:noFill/>
        </p:spPr>
      </p:pic>
      <p:sp>
        <p:nvSpPr>
          <p:cNvPr id="216079" name="Rectangle 15"/>
          <p:cNvSpPr>
            <a:spLocks noChangeArrowheads="1"/>
          </p:cNvSpPr>
          <p:nvPr/>
        </p:nvSpPr>
        <p:spPr bwMode="auto">
          <a:xfrm>
            <a:off x="685800" y="1390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16081" name="Rectangle 1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16080" name="Picture 16"/>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4552950" y="3810000"/>
            <a:ext cx="857250" cy="342900"/>
          </a:xfrm>
          <a:prstGeom prst="rect">
            <a:avLst/>
          </a:prstGeom>
          <a:noFill/>
        </p:spPr>
      </p:pic>
      <p:sp>
        <p:nvSpPr>
          <p:cNvPr id="216082" name="Rectangle 18"/>
          <p:cNvSpPr>
            <a:spLocks noChangeArrowheads="1"/>
          </p:cNvSpPr>
          <p:nvPr/>
        </p:nvSpPr>
        <p:spPr bwMode="auto">
          <a:xfrm>
            <a:off x="685800" y="800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216084" name="Picture 20"/>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990600" y="4610100"/>
            <a:ext cx="1809750" cy="342900"/>
          </a:xfrm>
          <a:prstGeom prst="rect">
            <a:avLst/>
          </a:prstGeom>
          <a:noFill/>
        </p:spPr>
      </p:pic>
      <p:pic>
        <p:nvPicPr>
          <p:cNvPr id="216083" name="Picture 19"/>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4267200" y="4333875"/>
            <a:ext cx="1057275" cy="847725"/>
          </a:xfrm>
          <a:prstGeom prst="rect">
            <a:avLst/>
          </a:prstGeom>
          <a:noFill/>
        </p:spPr>
      </p:pic>
      <p:sp>
        <p:nvSpPr>
          <p:cNvPr id="216085" name="Rectangle 2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6086" name="Rectangle 22"/>
          <p:cNvSpPr>
            <a:spLocks noChangeArrowheads="1"/>
          </p:cNvSpPr>
          <p:nvPr/>
        </p:nvSpPr>
        <p:spPr bwMode="auto">
          <a:xfrm>
            <a:off x="685800" y="800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16087" name="Rectangle 23"/>
          <p:cNvSpPr>
            <a:spLocks noChangeArrowheads="1"/>
          </p:cNvSpPr>
          <p:nvPr/>
        </p:nvSpPr>
        <p:spPr bwMode="auto">
          <a:xfrm>
            <a:off x="685800" y="16478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16089" name="Rectangle 2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16088" name="Picture 24"/>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1066800" y="5334000"/>
            <a:ext cx="4552950" cy="933450"/>
          </a:xfrm>
          <a:prstGeom prst="rect">
            <a:avLst/>
          </a:prstGeom>
          <a:noFill/>
        </p:spPr>
      </p:pic>
    </p:spTree>
  </p:cSld>
  <p:clrMapOvr>
    <a:masterClrMapping/>
  </p:clrMapOvr>
  <p:transition spd="slow">
    <p:pull dir="d"/>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1667E95-3E83-4F32-A3DB-0FBEADBDEBA4}"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smtClean="0">
                <a:latin typeface="Times New Roman" pitchFamily="18" charset="0"/>
                <a:cs typeface="Times New Roman" pitchFamily="18" charset="0"/>
              </a:rPr>
              <a:t>Eigen values and Eigen Vectors (CO.1)</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3" name="Content Placeholder 12"/>
          <p:cNvSpPr>
            <a:spLocks noGrp="1"/>
          </p:cNvSpPr>
          <p:nvPr>
            <p:ph idx="1"/>
          </p:nvPr>
        </p:nvSpPr>
        <p:spPr>
          <a:xfrm>
            <a:off x="457200" y="762000"/>
            <a:ext cx="8458200" cy="5562600"/>
          </a:xfrm>
        </p:spPr>
        <p:txBody>
          <a:bodyPr>
            <a:normAutofit lnSpcReduction="10000"/>
          </a:bodyPr>
          <a:lstStyle/>
          <a:p>
            <a:pPr>
              <a:buNone/>
            </a:pPr>
            <a:endParaRPr lang="en-US" sz="2200" dirty="0" smtClean="0"/>
          </a:p>
          <a:p>
            <a:pPr>
              <a:buNone/>
            </a:pPr>
            <a:endParaRPr lang="en-US" sz="2200" dirty="0" smtClean="0"/>
          </a:p>
          <a:p>
            <a:pPr>
              <a:buNone/>
            </a:pPr>
            <a:endParaRPr lang="en-US" sz="2200" dirty="0" smtClean="0"/>
          </a:p>
          <a:p>
            <a:pPr>
              <a:buNone/>
            </a:pPr>
            <a:r>
              <a:rPr lang="en-US" sz="2200" dirty="0" smtClean="0"/>
              <a:t>Solving equations (7) and (8) by cross-multiplication, we get</a:t>
            </a:r>
          </a:p>
          <a:p>
            <a:pPr>
              <a:buNone/>
            </a:pPr>
            <a:endParaRPr lang="en-US" sz="2200" dirty="0" smtClean="0"/>
          </a:p>
          <a:p>
            <a:pPr>
              <a:buNone/>
            </a:pPr>
            <a:endParaRPr lang="en-US" sz="2200" dirty="0" smtClean="0"/>
          </a:p>
          <a:p>
            <a:pPr>
              <a:buNone/>
            </a:pPr>
            <a:endParaRPr lang="en-US" sz="2200" dirty="0" smtClean="0"/>
          </a:p>
          <a:p>
            <a:pPr>
              <a:buNone/>
            </a:pPr>
            <a:r>
              <a:rPr lang="en-US" sz="2200" dirty="0" smtClean="0"/>
              <a:t>							</a:t>
            </a:r>
          </a:p>
          <a:p>
            <a:pPr>
              <a:buNone/>
            </a:pPr>
            <a:r>
              <a:rPr lang="en-US" sz="2200" dirty="0" smtClean="0"/>
              <a:t>						   where,</a:t>
            </a:r>
          </a:p>
          <a:p>
            <a:pPr>
              <a:buNone/>
            </a:pPr>
            <a:endParaRPr lang="en-US" sz="2200" dirty="0" smtClean="0"/>
          </a:p>
          <a:p>
            <a:pPr>
              <a:buNone/>
            </a:pPr>
            <a:r>
              <a:rPr lang="en-US" sz="2200" dirty="0" smtClean="0"/>
              <a:t>Which satisfy equation (9) also. </a:t>
            </a:r>
          </a:p>
          <a:p>
            <a:pPr>
              <a:buNone/>
            </a:pPr>
            <a:endParaRPr lang="en-US" sz="2200" dirty="0" smtClean="0"/>
          </a:p>
          <a:p>
            <a:pPr>
              <a:buNone/>
            </a:pPr>
            <a:r>
              <a:rPr lang="en-US" sz="2200" dirty="0" smtClean="0"/>
              <a:t>Now the required </a:t>
            </a:r>
            <a:r>
              <a:rPr lang="en-US" sz="2200" dirty="0" err="1" smtClean="0"/>
              <a:t>eigen</a:t>
            </a:r>
            <a:r>
              <a:rPr lang="en-US" sz="2200" dirty="0" smtClean="0"/>
              <a:t> vector	     is  </a:t>
            </a:r>
          </a:p>
          <a:p>
            <a:pPr>
              <a:buNone/>
            </a:pPr>
            <a:r>
              <a:rPr lang="en-US" sz="2200" dirty="0" smtClean="0"/>
              <a:t>						 </a:t>
            </a:r>
            <a:endParaRPr lang="en-US" sz="2200" dirty="0"/>
          </a:p>
        </p:txBody>
      </p:sp>
      <p:pic>
        <p:nvPicPr>
          <p:cNvPr id="215043"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133600" y="838200"/>
            <a:ext cx="4838700" cy="381000"/>
          </a:xfrm>
          <a:prstGeom prst="rect">
            <a:avLst/>
          </a:prstGeom>
          <a:noFill/>
        </p:spPr>
      </p:pic>
      <p:pic>
        <p:nvPicPr>
          <p:cNvPr id="215042"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057400" y="1219200"/>
            <a:ext cx="4867275" cy="381000"/>
          </a:xfrm>
          <a:prstGeom prst="rect">
            <a:avLst/>
          </a:prstGeom>
          <a:noFill/>
        </p:spPr>
      </p:pic>
      <p:sp>
        <p:nvSpPr>
          <p:cNvPr id="21504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5045" name="Rectangle 5"/>
          <p:cNvSpPr>
            <a:spLocks noChangeArrowheads="1"/>
          </p:cNvSpPr>
          <p:nvPr/>
        </p:nvSpPr>
        <p:spPr bwMode="auto">
          <a:xfrm>
            <a:off x="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15046" name="Rectangle 6"/>
          <p:cNvSpPr>
            <a:spLocks noChangeArrowheads="1"/>
          </p:cNvSpPr>
          <p:nvPr/>
        </p:nvSpPr>
        <p:spPr bwMode="auto">
          <a:xfrm>
            <a:off x="0" y="1219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Calibri" pitchFamily="34" charset="0"/>
                <a:ea typeface="Times New Roman" pitchFamily="18" charset="0"/>
                <a:cs typeface="Times New Roman" pitchFamily="18"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15047" name="Rectangle 7"/>
          <p:cNvSpPr>
            <a:spLocks noChangeArrowheads="1"/>
          </p:cNvSpPr>
          <p:nvPr/>
        </p:nvSpPr>
        <p:spPr bwMode="auto">
          <a:xfrm>
            <a:off x="685800" y="1600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15049" name="Rectangle 9"/>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15048" name="Picture 8"/>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2247900" y="1600200"/>
            <a:ext cx="4686300" cy="381000"/>
          </a:xfrm>
          <a:prstGeom prst="rect">
            <a:avLst/>
          </a:prstGeom>
          <a:noFill/>
        </p:spPr>
      </p:pic>
      <p:sp>
        <p:nvSpPr>
          <p:cNvPr id="215050" name="Rectangle 10"/>
          <p:cNvSpPr>
            <a:spLocks noChangeArrowheads="1"/>
          </p:cNvSpPr>
          <p:nvPr/>
        </p:nvSpPr>
        <p:spPr bwMode="auto">
          <a:xfrm>
            <a:off x="68580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215055" name="Picture 1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2133600" y="2286000"/>
            <a:ext cx="3448050" cy="571500"/>
          </a:xfrm>
          <a:prstGeom prst="rect">
            <a:avLst/>
          </a:prstGeom>
          <a:noFill/>
        </p:spPr>
      </p:pic>
      <p:pic>
        <p:nvPicPr>
          <p:cNvPr id="215054" name="Picture 14"/>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447800" y="2971800"/>
            <a:ext cx="2600325" cy="609600"/>
          </a:xfrm>
          <a:prstGeom prst="rect">
            <a:avLst/>
          </a:prstGeom>
          <a:noFill/>
        </p:spPr>
      </p:pic>
      <p:pic>
        <p:nvPicPr>
          <p:cNvPr id="215053" name="Picture 13"/>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1447800" y="3657600"/>
            <a:ext cx="3505200" cy="485775"/>
          </a:xfrm>
          <a:prstGeom prst="rect">
            <a:avLst/>
          </a:prstGeom>
          <a:noFill/>
        </p:spPr>
      </p:pic>
      <p:pic>
        <p:nvPicPr>
          <p:cNvPr id="215052" name="Picture 12"/>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6353175" y="3733800"/>
            <a:ext cx="733425" cy="342900"/>
          </a:xfrm>
          <a:prstGeom prst="rect">
            <a:avLst/>
          </a:prstGeom>
          <a:noFill/>
        </p:spPr>
      </p:pic>
      <p:sp>
        <p:nvSpPr>
          <p:cNvPr id="215056" name="Rectangle 1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5057" name="Rectangle 17"/>
          <p:cNvSpPr>
            <a:spLocks noChangeArrowheads="1"/>
          </p:cNvSpPr>
          <p:nvPr/>
        </p:nvSpPr>
        <p:spPr bwMode="auto">
          <a:xfrm>
            <a:off x="685800" y="10287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15058" name="Rectangle 18"/>
          <p:cNvSpPr>
            <a:spLocks noChangeArrowheads="1"/>
          </p:cNvSpPr>
          <p:nvPr/>
        </p:nvSpPr>
        <p:spPr bwMode="auto">
          <a:xfrm>
            <a:off x="685800" y="16383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15059" name="Rectangle 19"/>
          <p:cNvSpPr>
            <a:spLocks noChangeArrowheads="1"/>
          </p:cNvSpPr>
          <p:nvPr/>
        </p:nvSpPr>
        <p:spPr bwMode="auto">
          <a:xfrm>
            <a:off x="685800" y="2124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Calibri" pitchFamily="34" charset="0"/>
                <a:ea typeface="Times New Roman" pitchFamily="18" charset="0"/>
                <a:cs typeface="Times New Roman" pitchFamily="18" charset="0"/>
              </a:rPr>
              <a:t> 		</a:t>
            </a:r>
            <a:r>
              <a:rPr kumimoji="0" lang="en-US" sz="2000" b="0" i="1" u="none" strike="noStrike" cap="none" normalizeH="0" baseline="0" smtClean="0">
                <a:ln>
                  <a:noFill/>
                </a:ln>
                <a:solidFill>
                  <a:schemeClr val="tx1"/>
                </a:solidFill>
                <a:effectLst/>
                <a:latin typeface="Cambria Math" pitchFamily="18" charset="0"/>
                <a:ea typeface="Times New Roman" pitchFamily="18" charset="0"/>
                <a:cs typeface="Times New Roman" pitchFamily="18" charset="0"/>
              </a:rPr>
              <a:t/>
            </a:r>
            <a:br>
              <a:rPr kumimoji="0" lang="en-US" sz="2000" b="0" i="1" u="none" strike="noStrike" cap="none" normalizeH="0" baseline="0" smtClean="0">
                <a:ln>
                  <a:noFill/>
                </a:ln>
                <a:solidFill>
                  <a:schemeClr val="tx1"/>
                </a:solidFill>
                <a:effectLst/>
                <a:latin typeface="Cambria Math" pitchFamily="18" charset="0"/>
                <a:ea typeface="Times New Roman" pitchFamily="18" charset="0"/>
                <a:cs typeface="Times New Roman" pitchFamily="18"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15060" name="Rectangle 20"/>
          <p:cNvSpPr>
            <a:spLocks noChangeArrowheads="1"/>
          </p:cNvSpPr>
          <p:nvPr/>
        </p:nvSpPr>
        <p:spPr bwMode="auto">
          <a:xfrm>
            <a:off x="685800" y="24669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15061" name="Rectangle 21"/>
          <p:cNvSpPr>
            <a:spLocks noChangeArrowheads="1"/>
          </p:cNvSpPr>
          <p:nvPr/>
        </p:nvSpPr>
        <p:spPr bwMode="auto">
          <a:xfrm>
            <a:off x="685800" y="2809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15063" name="Rectangle 2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15062" name="Picture 22"/>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2590800" y="4800600"/>
            <a:ext cx="4505325" cy="342900"/>
          </a:xfrm>
          <a:prstGeom prst="rect">
            <a:avLst/>
          </a:prstGeom>
          <a:noFill/>
        </p:spPr>
      </p:pic>
      <p:sp>
        <p:nvSpPr>
          <p:cNvPr id="215064" name="Rectangle 24"/>
          <p:cNvSpPr>
            <a:spLocks noChangeArrowheads="1"/>
          </p:cNvSpPr>
          <p:nvPr/>
        </p:nvSpPr>
        <p:spPr bwMode="auto">
          <a:xfrm>
            <a:off x="685800" y="800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15066" name="Rectangle 2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15065" name="Picture 25"/>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4152900" y="5257800"/>
            <a:ext cx="266700" cy="342900"/>
          </a:xfrm>
          <a:prstGeom prst="rect">
            <a:avLst/>
          </a:prstGeom>
          <a:noFill/>
        </p:spPr>
      </p:pic>
      <p:sp>
        <p:nvSpPr>
          <p:cNvPr id="215067" name="Rectangle 27"/>
          <p:cNvSpPr>
            <a:spLocks noChangeArrowheads="1"/>
          </p:cNvSpPr>
          <p:nvPr/>
        </p:nvSpPr>
        <p:spPr bwMode="auto">
          <a:xfrm>
            <a:off x="685800" y="800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15069" name="Rectangle 29"/>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15068" name="Picture 28"/>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4191000" y="5410200"/>
            <a:ext cx="2552700" cy="933450"/>
          </a:xfrm>
          <a:prstGeom prst="rect">
            <a:avLst/>
          </a:prstGeom>
          <a:noFill/>
        </p:spPr>
      </p:pic>
      <p:sp>
        <p:nvSpPr>
          <p:cNvPr id="215070" name="Rectangle 30"/>
          <p:cNvSpPr>
            <a:spLocks noChangeArrowheads="1"/>
          </p:cNvSpPr>
          <p:nvPr/>
        </p:nvSpPr>
        <p:spPr bwMode="auto">
          <a:xfrm>
            <a:off x="685800" y="1390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ransition spd="slow">
    <p:pull dir="d"/>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502EB06-EF8F-4AF5-A4FC-560592BA4A60}"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smtClean="0">
                <a:latin typeface="Times New Roman" pitchFamily="18" charset="0"/>
                <a:cs typeface="Times New Roman" pitchFamily="18" charset="0"/>
              </a:rPr>
              <a:t>Eigen values and Eigen Vectors (CO.1)</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3" name="Content Placeholder 12"/>
          <p:cNvSpPr>
            <a:spLocks noGrp="1"/>
          </p:cNvSpPr>
          <p:nvPr>
            <p:ph idx="1"/>
          </p:nvPr>
        </p:nvSpPr>
        <p:spPr>
          <a:xfrm>
            <a:off x="457200" y="762000"/>
            <a:ext cx="8229600" cy="5715000"/>
          </a:xfrm>
        </p:spPr>
        <p:txBody>
          <a:bodyPr/>
          <a:lstStyle/>
          <a:p>
            <a:pPr>
              <a:buNone/>
            </a:pPr>
            <a:r>
              <a:rPr lang="en-US" sz="2400" b="1" dirty="0" err="1" smtClean="0"/>
              <a:t>Ans</a:t>
            </a:r>
            <a:r>
              <a:rPr lang="en-US" sz="2400" b="1" dirty="0" smtClean="0"/>
              <a:t>:  </a:t>
            </a:r>
            <a:r>
              <a:rPr lang="en-US" sz="2200" b="1" dirty="0" smtClean="0"/>
              <a:t>(ii) </a:t>
            </a:r>
            <a:r>
              <a:rPr lang="en-US" sz="2200" dirty="0" smtClean="0"/>
              <a:t>The characteristics equation is</a:t>
            </a:r>
          </a:p>
          <a:p>
            <a:pPr>
              <a:buNone/>
            </a:pPr>
            <a:endParaRPr lang="en-US" sz="2200" dirty="0" smtClean="0"/>
          </a:p>
          <a:p>
            <a:pPr>
              <a:buNone/>
            </a:pPr>
            <a:r>
              <a:rPr lang="en-US" sz="2200" dirty="0" smtClean="0"/>
              <a:t>	</a:t>
            </a:r>
            <a:endParaRPr lang="en-US" sz="2400" dirty="0" smtClean="0"/>
          </a:p>
          <a:p>
            <a:pPr>
              <a:buNone/>
            </a:pPr>
            <a:endParaRPr lang="en-US" sz="2200" dirty="0" smtClean="0"/>
          </a:p>
          <a:p>
            <a:pPr>
              <a:buNone/>
            </a:pPr>
            <a:endParaRPr lang="en-US" sz="2200" dirty="0" smtClean="0"/>
          </a:p>
          <a:p>
            <a:pPr>
              <a:buNone/>
            </a:pPr>
            <a:endParaRPr lang="en-US" sz="2200" dirty="0" smtClean="0"/>
          </a:p>
          <a:p>
            <a:pPr>
              <a:buNone/>
            </a:pPr>
            <a:endParaRPr lang="en-US" sz="2200" dirty="0" smtClean="0"/>
          </a:p>
          <a:p>
            <a:pPr>
              <a:buNone/>
            </a:pPr>
            <a:endParaRPr lang="en-US" sz="2200" dirty="0" smtClean="0"/>
          </a:p>
          <a:p>
            <a:pPr>
              <a:buNone/>
            </a:pPr>
            <a:endParaRPr lang="en-US" sz="2200" dirty="0" smtClean="0"/>
          </a:p>
          <a:p>
            <a:pPr>
              <a:buNone/>
            </a:pPr>
            <a:r>
              <a:rPr lang="en-US" sz="2200" dirty="0" smtClean="0"/>
              <a:t>Thus, the </a:t>
            </a:r>
            <a:r>
              <a:rPr lang="en-US" sz="2200" dirty="0" err="1" smtClean="0"/>
              <a:t>eigen</a:t>
            </a:r>
            <a:r>
              <a:rPr lang="en-US" sz="2200" dirty="0" smtClean="0"/>
              <a:t> values of A are – 3, – 3, 5.</a:t>
            </a:r>
          </a:p>
          <a:p>
            <a:pPr>
              <a:buNone/>
            </a:pPr>
            <a:r>
              <a:rPr lang="en-US" sz="2200" dirty="0" smtClean="0"/>
              <a:t>Corresponding to	    , the </a:t>
            </a:r>
            <a:r>
              <a:rPr lang="en-US" sz="2200" dirty="0" err="1" smtClean="0"/>
              <a:t>eigen</a:t>
            </a:r>
            <a:r>
              <a:rPr lang="en-US" sz="2200" dirty="0" smtClean="0"/>
              <a:t> vectors are given by</a:t>
            </a:r>
          </a:p>
          <a:p>
            <a:pPr>
              <a:buNone/>
            </a:pPr>
            <a:endParaRPr lang="en-US" sz="2200" dirty="0" smtClean="0"/>
          </a:p>
          <a:p>
            <a:pPr>
              <a:buNone/>
            </a:pPr>
            <a:r>
              <a:rPr lang="en-US" sz="2200" dirty="0" smtClean="0"/>
              <a:t>						, Where    </a:t>
            </a:r>
          </a:p>
          <a:p>
            <a:pPr>
              <a:buNone/>
            </a:pPr>
            <a:endParaRPr lang="en-US" sz="2200" dirty="0" smtClean="0"/>
          </a:p>
          <a:p>
            <a:pPr>
              <a:buNone/>
            </a:pPr>
            <a:endParaRPr lang="en-US" sz="2200" dirty="0" smtClean="0"/>
          </a:p>
        </p:txBody>
      </p:sp>
      <p:pic>
        <p:nvPicPr>
          <p:cNvPr id="9" name="Picture 6"/>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219700" y="952500"/>
            <a:ext cx="1333500" cy="342900"/>
          </a:xfrm>
          <a:prstGeom prst="rect">
            <a:avLst/>
          </a:prstGeom>
          <a:noFill/>
        </p:spPr>
      </p:pic>
      <p:pic>
        <p:nvPicPr>
          <p:cNvPr id="214018"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371600" y="1371600"/>
            <a:ext cx="4010025" cy="933450"/>
          </a:xfrm>
          <a:prstGeom prst="rect">
            <a:avLst/>
          </a:prstGeom>
          <a:noFill/>
        </p:spPr>
      </p:pic>
      <p:pic>
        <p:nvPicPr>
          <p:cNvPr id="214017" name="Picture 1"/>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371600" y="2362200"/>
            <a:ext cx="6324600" cy="457200"/>
          </a:xfrm>
          <a:prstGeom prst="rect">
            <a:avLst/>
          </a:prstGeom>
          <a:noFill/>
        </p:spPr>
      </p:pic>
      <p:sp>
        <p:nvSpPr>
          <p:cNvPr id="214019"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4020" name="Rectangle 4"/>
          <p:cNvSpPr>
            <a:spLocks noChangeArrowheads="1"/>
          </p:cNvSpPr>
          <p:nvPr/>
        </p:nvSpPr>
        <p:spPr bwMode="auto">
          <a:xfrm>
            <a:off x="685800" y="1390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14021" name="Rectangle 5"/>
          <p:cNvSpPr>
            <a:spLocks noChangeArrowheads="1"/>
          </p:cNvSpPr>
          <p:nvPr/>
        </p:nvSpPr>
        <p:spPr bwMode="auto">
          <a:xfrm>
            <a:off x="685800" y="1600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214025" name="Picture 9"/>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1371600" y="2819400"/>
            <a:ext cx="3952875" cy="400050"/>
          </a:xfrm>
          <a:prstGeom prst="rect">
            <a:avLst/>
          </a:prstGeom>
          <a:noFill/>
        </p:spPr>
      </p:pic>
      <p:pic>
        <p:nvPicPr>
          <p:cNvPr id="214024" name="Picture 8"/>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371600" y="3200400"/>
            <a:ext cx="4419600" cy="428625"/>
          </a:xfrm>
          <a:prstGeom prst="rect">
            <a:avLst/>
          </a:prstGeom>
          <a:noFill/>
        </p:spPr>
      </p:pic>
      <p:pic>
        <p:nvPicPr>
          <p:cNvPr id="214023" name="Picture 7"/>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762000" y="3581400"/>
            <a:ext cx="4895850" cy="381000"/>
          </a:xfrm>
          <a:prstGeom prst="rect">
            <a:avLst/>
          </a:prstGeom>
          <a:noFill/>
        </p:spPr>
      </p:pic>
      <p:pic>
        <p:nvPicPr>
          <p:cNvPr id="214022" name="Picture 6"/>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1371600" y="3962400"/>
            <a:ext cx="2838450" cy="381000"/>
          </a:xfrm>
          <a:prstGeom prst="rect">
            <a:avLst/>
          </a:prstGeom>
          <a:noFill/>
        </p:spPr>
      </p:pic>
      <p:sp>
        <p:nvSpPr>
          <p:cNvPr id="214026"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4027" name="Rectangle 11"/>
          <p:cNvSpPr>
            <a:spLocks noChangeArrowheads="1"/>
          </p:cNvSpPr>
          <p:nvPr/>
        </p:nvSpPr>
        <p:spPr bwMode="auto">
          <a:xfrm>
            <a:off x="685800" y="8572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14028" name="Rectangle 12"/>
          <p:cNvSpPr>
            <a:spLocks noChangeArrowheads="1"/>
          </p:cNvSpPr>
          <p:nvPr/>
        </p:nvSpPr>
        <p:spPr bwMode="auto">
          <a:xfrm>
            <a:off x="685800" y="1285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14029" name="Rectangle 13"/>
          <p:cNvSpPr>
            <a:spLocks noChangeArrowheads="1"/>
          </p:cNvSpPr>
          <p:nvPr/>
        </p:nvSpPr>
        <p:spPr bwMode="auto">
          <a:xfrm>
            <a:off x="685800" y="1666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14030" name="Rectangle 14"/>
          <p:cNvSpPr>
            <a:spLocks noChangeArrowheads="1"/>
          </p:cNvSpPr>
          <p:nvPr/>
        </p:nvSpPr>
        <p:spPr bwMode="auto">
          <a:xfrm>
            <a:off x="685800" y="2047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14032" name="Rectangle 1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14031" name="Picture 15"/>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2667000" y="4876800"/>
            <a:ext cx="800100" cy="342900"/>
          </a:xfrm>
          <a:prstGeom prst="rect">
            <a:avLst/>
          </a:prstGeom>
          <a:noFill/>
        </p:spPr>
      </p:pic>
      <p:pic>
        <p:nvPicPr>
          <p:cNvPr id="214034" name="Picture 18"/>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2895600" y="5257800"/>
            <a:ext cx="1800225" cy="342900"/>
          </a:xfrm>
          <a:prstGeom prst="rect">
            <a:avLst/>
          </a:prstGeom>
          <a:noFill/>
        </p:spPr>
      </p:pic>
      <p:pic>
        <p:nvPicPr>
          <p:cNvPr id="214033" name="Picture 17"/>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2895600" y="5715000"/>
            <a:ext cx="1695450" cy="342900"/>
          </a:xfrm>
          <a:prstGeom prst="rect">
            <a:avLst/>
          </a:prstGeom>
          <a:noFill/>
        </p:spPr>
      </p:pic>
      <p:sp>
        <p:nvSpPr>
          <p:cNvPr id="214035" name="Rectangle 19"/>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4036" name="Rectangle 20"/>
          <p:cNvSpPr>
            <a:spLocks noChangeArrowheads="1"/>
          </p:cNvSpPr>
          <p:nvPr/>
        </p:nvSpPr>
        <p:spPr bwMode="auto">
          <a:xfrm>
            <a:off x="685800" y="800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14037" name="Rectangle 21"/>
          <p:cNvSpPr>
            <a:spLocks noChangeArrowheads="1"/>
          </p:cNvSpPr>
          <p:nvPr/>
        </p:nvSpPr>
        <p:spPr bwMode="auto">
          <a:xfrm>
            <a:off x="685800" y="11430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14039" name="Rectangle 2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14038" name="Picture 22"/>
          <p:cNvPicPr>
            <a:picLocks noChangeAspect="1"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6553200" y="5486400"/>
            <a:ext cx="1047750" cy="847725"/>
          </a:xfrm>
          <a:prstGeom prst="rect">
            <a:avLst/>
          </a:prstGeom>
          <a:noFill/>
        </p:spPr>
      </p:pic>
      <p:sp>
        <p:nvSpPr>
          <p:cNvPr id="214040" name="Rectangle 24"/>
          <p:cNvSpPr>
            <a:spLocks noChangeArrowheads="1"/>
          </p:cNvSpPr>
          <p:nvPr/>
        </p:nvSpPr>
        <p:spPr bwMode="auto">
          <a:xfrm>
            <a:off x="685800" y="13049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ransition spd="slow">
    <p:pull dir="d"/>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948373B-5250-4B57-8720-9AF40069B74E}"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smtClean="0">
                <a:latin typeface="Times New Roman" pitchFamily="18" charset="0"/>
                <a:cs typeface="Times New Roman" pitchFamily="18" charset="0"/>
              </a:rPr>
              <a:t>Eigen values and Eigen Vectors (CO.1)</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3" name="Content Placeholder 12"/>
          <p:cNvSpPr>
            <a:spLocks noGrp="1"/>
          </p:cNvSpPr>
          <p:nvPr>
            <p:ph idx="1"/>
          </p:nvPr>
        </p:nvSpPr>
        <p:spPr>
          <a:xfrm>
            <a:off x="457200" y="838200"/>
            <a:ext cx="8229600" cy="5410200"/>
          </a:xfrm>
        </p:spPr>
        <p:txBody>
          <a:bodyPr/>
          <a:lstStyle/>
          <a:p>
            <a:pPr>
              <a:buNone/>
            </a:pPr>
            <a:endParaRPr lang="en-US" sz="2200" dirty="0" smtClean="0"/>
          </a:p>
          <a:p>
            <a:pPr>
              <a:buNone/>
            </a:pPr>
            <a:endParaRPr lang="en-US" sz="2200" dirty="0" smtClean="0"/>
          </a:p>
          <a:p>
            <a:pPr>
              <a:buNone/>
            </a:pPr>
            <a:endParaRPr lang="en-US" sz="2200" dirty="0" smtClean="0"/>
          </a:p>
          <a:p>
            <a:pPr>
              <a:buNone/>
            </a:pPr>
            <a:r>
              <a:rPr lang="en-US" sz="2200" dirty="0" smtClean="0"/>
              <a:t>We get only one independent equation</a:t>
            </a:r>
          </a:p>
          <a:p>
            <a:pPr>
              <a:buNone/>
            </a:pPr>
            <a:endParaRPr lang="en-US" sz="2200" dirty="0" smtClean="0"/>
          </a:p>
          <a:p>
            <a:pPr>
              <a:buNone/>
            </a:pPr>
            <a:r>
              <a:rPr lang="en-US" sz="2200" dirty="0" smtClean="0"/>
              <a:t>Thus the </a:t>
            </a:r>
            <a:r>
              <a:rPr lang="en-US" sz="2200" dirty="0" err="1" smtClean="0"/>
              <a:t>eigen</a:t>
            </a:r>
            <a:r>
              <a:rPr lang="en-US" sz="2200" dirty="0" smtClean="0"/>
              <a:t> vectors are given by</a:t>
            </a:r>
          </a:p>
          <a:p>
            <a:pPr>
              <a:buNone/>
            </a:pPr>
            <a:endParaRPr lang="en-US" sz="2200" dirty="0" smtClean="0"/>
          </a:p>
          <a:p>
            <a:pPr>
              <a:buNone/>
            </a:pPr>
            <a:endParaRPr lang="en-US" sz="2200" dirty="0" smtClean="0"/>
          </a:p>
          <a:p>
            <a:pPr>
              <a:buNone/>
            </a:pPr>
            <a:endParaRPr lang="en-US" sz="2200" dirty="0" smtClean="0"/>
          </a:p>
          <a:p>
            <a:pPr>
              <a:buNone/>
            </a:pPr>
            <a:r>
              <a:rPr lang="en-US" sz="2200" dirty="0" smtClean="0"/>
              <a:t>Corresponding to	, the </a:t>
            </a:r>
            <a:r>
              <a:rPr lang="en-US" sz="2200" dirty="0" err="1" smtClean="0"/>
              <a:t>eigen</a:t>
            </a:r>
            <a:r>
              <a:rPr lang="en-US" sz="2200" dirty="0" smtClean="0"/>
              <a:t> vectors are given by  </a:t>
            </a:r>
          </a:p>
          <a:p>
            <a:pPr>
              <a:buNone/>
            </a:pPr>
            <a:r>
              <a:rPr lang="en-US" sz="2200" dirty="0" smtClean="0"/>
              <a:t> </a:t>
            </a:r>
          </a:p>
          <a:p>
            <a:pPr>
              <a:buNone/>
            </a:pPr>
            <a:endParaRPr lang="en-US" dirty="0"/>
          </a:p>
        </p:txBody>
      </p:sp>
      <p:sp>
        <p:nvSpPr>
          <p:cNvPr id="21299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2995" name="Rectangle 3"/>
          <p:cNvSpPr>
            <a:spLocks noChangeArrowheads="1"/>
          </p:cNvSpPr>
          <p:nvPr/>
        </p:nvSpPr>
        <p:spPr bwMode="auto">
          <a:xfrm>
            <a:off x="685800" y="800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212998" name="Picture 6"/>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905000" y="914400"/>
            <a:ext cx="4400550" cy="933450"/>
          </a:xfrm>
          <a:prstGeom prst="rect">
            <a:avLst/>
          </a:prstGeom>
          <a:noFill/>
        </p:spPr>
      </p:pic>
      <p:pic>
        <p:nvPicPr>
          <p:cNvPr id="212997" name="Picture 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181600" y="2133600"/>
            <a:ext cx="4057650" cy="342900"/>
          </a:xfrm>
          <a:prstGeom prst="rect">
            <a:avLst/>
          </a:prstGeom>
          <a:noFill/>
        </p:spPr>
      </p:pic>
      <p:pic>
        <p:nvPicPr>
          <p:cNvPr id="212996" name="Picture 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609600" y="2514600"/>
            <a:ext cx="4114800" cy="342900"/>
          </a:xfrm>
          <a:prstGeom prst="rect">
            <a:avLst/>
          </a:prstGeom>
          <a:noFill/>
        </p:spPr>
      </p:pic>
      <p:sp>
        <p:nvSpPr>
          <p:cNvPr id="212999" name="Rectangle 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3000" name="Rectangle 8"/>
          <p:cNvSpPr>
            <a:spLocks noChangeArrowheads="1"/>
          </p:cNvSpPr>
          <p:nvPr/>
        </p:nvSpPr>
        <p:spPr bwMode="auto">
          <a:xfrm>
            <a:off x="685800" y="1390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13001" name="Rectangle 9"/>
          <p:cNvSpPr>
            <a:spLocks noChangeArrowheads="1"/>
          </p:cNvSpPr>
          <p:nvPr/>
        </p:nvSpPr>
        <p:spPr bwMode="auto">
          <a:xfrm>
            <a:off x="685800" y="1733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13002" name="Rectangle 10"/>
          <p:cNvSpPr>
            <a:spLocks noChangeArrowheads="1"/>
          </p:cNvSpPr>
          <p:nvPr/>
        </p:nvSpPr>
        <p:spPr bwMode="auto">
          <a:xfrm>
            <a:off x="685800" y="20764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13004"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13003" name="Picture 11"/>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1676400" y="3333750"/>
            <a:ext cx="3990975" cy="933450"/>
          </a:xfrm>
          <a:prstGeom prst="rect">
            <a:avLst/>
          </a:prstGeom>
          <a:noFill/>
        </p:spPr>
      </p:pic>
      <p:sp>
        <p:nvSpPr>
          <p:cNvPr id="213005" name="Rectangle 13"/>
          <p:cNvSpPr>
            <a:spLocks noChangeArrowheads="1"/>
          </p:cNvSpPr>
          <p:nvPr/>
        </p:nvSpPr>
        <p:spPr bwMode="auto">
          <a:xfrm>
            <a:off x="685800" y="1390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13007"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13006" name="Picture 14"/>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2667000" y="4572000"/>
            <a:ext cx="609600" cy="342900"/>
          </a:xfrm>
          <a:prstGeom prst="rect">
            <a:avLst/>
          </a:prstGeom>
          <a:noFill/>
        </p:spPr>
      </p:pic>
      <p:sp>
        <p:nvSpPr>
          <p:cNvPr id="213009" name="Rectangle 1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13008" name="Picture 16"/>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6934200" y="4572000"/>
            <a:ext cx="1704975" cy="342900"/>
          </a:xfrm>
          <a:prstGeom prst="rect">
            <a:avLst/>
          </a:prstGeom>
          <a:noFill/>
        </p:spPr>
      </p:pic>
      <p:sp>
        <p:nvSpPr>
          <p:cNvPr id="213011" name="Rectangle 1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13010" name="Picture 18"/>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1771650" y="5105400"/>
            <a:ext cx="4400550" cy="933450"/>
          </a:xfrm>
          <a:prstGeom prst="rect">
            <a:avLst/>
          </a:prstGeom>
          <a:noFill/>
        </p:spPr>
      </p:pic>
    </p:spTree>
  </p:cSld>
  <p:clrMapOvr>
    <a:masterClrMapping/>
  </p:clrMapOvr>
  <p:transition spd="slow">
    <p:pull dir="d"/>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5CE9767-037C-4DAF-A1AD-E037E8E9F059}"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smtClean="0">
                <a:latin typeface="Times New Roman" pitchFamily="18" charset="0"/>
                <a:cs typeface="Times New Roman" pitchFamily="18" charset="0"/>
              </a:rPr>
              <a:t>Eigen values and Eigen Vectors (CO.1)</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3" name="Content Placeholder 12"/>
          <p:cNvSpPr>
            <a:spLocks noGrp="1"/>
          </p:cNvSpPr>
          <p:nvPr>
            <p:ph idx="1"/>
          </p:nvPr>
        </p:nvSpPr>
        <p:spPr>
          <a:xfrm>
            <a:off x="457200" y="838200"/>
            <a:ext cx="8229600" cy="5562600"/>
          </a:xfrm>
        </p:spPr>
        <p:txBody>
          <a:bodyPr>
            <a:normAutofit/>
          </a:bodyPr>
          <a:lstStyle/>
          <a:p>
            <a:pPr>
              <a:buNone/>
            </a:pPr>
            <a:endParaRPr lang="en-US" sz="2200" dirty="0" smtClean="0"/>
          </a:p>
          <a:p>
            <a:pPr>
              <a:buNone/>
            </a:pPr>
            <a:endParaRPr lang="en-US" sz="2200" dirty="0" smtClean="0"/>
          </a:p>
          <a:p>
            <a:pPr>
              <a:buNone/>
            </a:pPr>
            <a:endParaRPr lang="en-US" sz="2200" dirty="0" smtClean="0"/>
          </a:p>
          <a:p>
            <a:pPr>
              <a:buNone/>
            </a:pPr>
            <a:r>
              <a:rPr lang="en-US" sz="2200" dirty="0" smtClean="0"/>
              <a:t>From first two equations,</a:t>
            </a:r>
          </a:p>
          <a:p>
            <a:pPr>
              <a:buNone/>
            </a:pPr>
            <a:endParaRPr lang="en-US" sz="2200" dirty="0" smtClean="0"/>
          </a:p>
          <a:p>
            <a:pPr>
              <a:buNone/>
            </a:pPr>
            <a:endParaRPr lang="en-US" sz="2200" dirty="0" smtClean="0"/>
          </a:p>
          <a:p>
            <a:pPr>
              <a:buNone/>
            </a:pPr>
            <a:endParaRPr lang="en-US" sz="2200" dirty="0" smtClean="0"/>
          </a:p>
          <a:p>
            <a:pPr>
              <a:buNone/>
            </a:pPr>
            <a:r>
              <a:rPr lang="en-US" sz="2200" dirty="0" smtClean="0"/>
              <a:t>							, where</a:t>
            </a:r>
          </a:p>
          <a:p>
            <a:pPr>
              <a:buNone/>
            </a:pPr>
            <a:r>
              <a:rPr lang="en-US" sz="2200" dirty="0" smtClean="0"/>
              <a:t>So </a:t>
            </a:r>
          </a:p>
          <a:p>
            <a:pPr>
              <a:buNone/>
            </a:pPr>
            <a:r>
              <a:rPr lang="en-US" sz="2200" dirty="0" smtClean="0"/>
              <a:t>Hence the </a:t>
            </a:r>
            <a:r>
              <a:rPr lang="en-US" sz="2200" dirty="0" err="1" smtClean="0"/>
              <a:t>eigen</a:t>
            </a:r>
            <a:r>
              <a:rPr lang="en-US" sz="2200" dirty="0" smtClean="0"/>
              <a:t> values are given by</a:t>
            </a:r>
          </a:p>
          <a:p>
            <a:pPr>
              <a:buNone/>
            </a:pPr>
            <a:endParaRPr lang="en-US" sz="2200" dirty="0" smtClean="0"/>
          </a:p>
          <a:p>
            <a:pPr>
              <a:buNone/>
            </a:pPr>
            <a:r>
              <a:rPr lang="en-US" sz="2200" dirty="0" smtClean="0"/>
              <a:t>								</a:t>
            </a:r>
          </a:p>
          <a:p>
            <a:pPr>
              <a:buNone/>
            </a:pPr>
            <a:endParaRPr lang="en-US" sz="2200" dirty="0" smtClean="0"/>
          </a:p>
          <a:p>
            <a:pPr>
              <a:buNone/>
            </a:pPr>
            <a:endParaRPr lang="en-US" sz="2200" dirty="0"/>
          </a:p>
        </p:txBody>
      </p:sp>
      <p:pic>
        <p:nvPicPr>
          <p:cNvPr id="211976" name="Picture 8"/>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590800" y="914400"/>
            <a:ext cx="2600325" cy="342900"/>
          </a:xfrm>
          <a:prstGeom prst="rect">
            <a:avLst/>
          </a:prstGeom>
          <a:noFill/>
        </p:spPr>
      </p:pic>
      <p:pic>
        <p:nvPicPr>
          <p:cNvPr id="211975" name="Picture 7"/>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924175" y="1295400"/>
            <a:ext cx="2105025" cy="342900"/>
          </a:xfrm>
          <a:prstGeom prst="rect">
            <a:avLst/>
          </a:prstGeom>
          <a:noFill/>
        </p:spPr>
      </p:pic>
      <p:pic>
        <p:nvPicPr>
          <p:cNvPr id="211974" name="Picture 6"/>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2743200" y="1676400"/>
            <a:ext cx="2295525" cy="342900"/>
          </a:xfrm>
          <a:prstGeom prst="rect">
            <a:avLst/>
          </a:prstGeom>
          <a:noFill/>
        </p:spPr>
      </p:pic>
      <p:pic>
        <p:nvPicPr>
          <p:cNvPr id="211973"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2895600" y="2438400"/>
            <a:ext cx="2743200" cy="571500"/>
          </a:xfrm>
          <a:prstGeom prst="rect">
            <a:avLst/>
          </a:prstGeom>
          <a:noFill/>
        </p:spPr>
      </p:pic>
      <p:pic>
        <p:nvPicPr>
          <p:cNvPr id="211972" name="Picture 4"/>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2257425" y="3048000"/>
            <a:ext cx="2390775" cy="609600"/>
          </a:xfrm>
          <a:prstGeom prst="rect">
            <a:avLst/>
          </a:prstGeom>
          <a:noFill/>
        </p:spPr>
      </p:pic>
      <p:pic>
        <p:nvPicPr>
          <p:cNvPr id="211971" name="Picture 3"/>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2286000" y="3657600"/>
            <a:ext cx="3505200" cy="485775"/>
          </a:xfrm>
          <a:prstGeom prst="rect">
            <a:avLst/>
          </a:prstGeom>
          <a:noFill/>
        </p:spPr>
      </p:pic>
      <p:pic>
        <p:nvPicPr>
          <p:cNvPr id="211970" name="Picture 2"/>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6962775" y="3733800"/>
            <a:ext cx="733425" cy="342900"/>
          </a:xfrm>
          <a:prstGeom prst="rect">
            <a:avLst/>
          </a:prstGeom>
          <a:noFill/>
        </p:spPr>
      </p:pic>
      <p:pic>
        <p:nvPicPr>
          <p:cNvPr id="211969" name="Picture 1"/>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2286000" y="4114800"/>
            <a:ext cx="3190875" cy="342900"/>
          </a:xfrm>
          <a:prstGeom prst="rect">
            <a:avLst/>
          </a:prstGeom>
          <a:noFill/>
        </p:spPr>
      </p:pic>
      <p:sp>
        <p:nvSpPr>
          <p:cNvPr id="211977" name="Rectangle 9"/>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1978" name="Rectangle 10"/>
          <p:cNvSpPr>
            <a:spLocks noChangeArrowheads="1"/>
          </p:cNvSpPr>
          <p:nvPr/>
        </p:nvSpPr>
        <p:spPr bwMode="auto">
          <a:xfrm>
            <a:off x="685800" y="800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11979" name="Rectangle 11"/>
          <p:cNvSpPr>
            <a:spLocks noChangeArrowheads="1"/>
          </p:cNvSpPr>
          <p:nvPr/>
        </p:nvSpPr>
        <p:spPr bwMode="auto">
          <a:xfrm>
            <a:off x="685800" y="11430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11980" name="Rectangle 12"/>
          <p:cNvSpPr>
            <a:spLocks noChangeArrowheads="1"/>
          </p:cNvSpPr>
          <p:nvPr/>
        </p:nvSpPr>
        <p:spPr bwMode="auto">
          <a:xfrm>
            <a:off x="685800" y="14859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11981" name="Rectangle 13"/>
          <p:cNvSpPr>
            <a:spLocks noChangeArrowheads="1"/>
          </p:cNvSpPr>
          <p:nvPr/>
        </p:nvSpPr>
        <p:spPr bwMode="auto">
          <a:xfrm>
            <a:off x="685800" y="20574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11982" name="Rectangle 14"/>
          <p:cNvSpPr>
            <a:spLocks noChangeArrowheads="1"/>
          </p:cNvSpPr>
          <p:nvPr/>
        </p:nvSpPr>
        <p:spPr bwMode="auto">
          <a:xfrm>
            <a:off x="685800" y="26670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11983" name="Rectangle 15"/>
          <p:cNvSpPr>
            <a:spLocks noChangeArrowheads="1"/>
          </p:cNvSpPr>
          <p:nvPr/>
        </p:nvSpPr>
        <p:spPr bwMode="auto">
          <a:xfrm>
            <a:off x="685800" y="31527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Calibri" pitchFamily="34" charset="0"/>
                <a:ea typeface="Times New Roman" pitchFamily="18" charset="0"/>
                <a:cs typeface="Times New Roman" pitchFamily="18" charset="0"/>
              </a:rPr>
              <a:t> </a:t>
            </a:r>
            <a:r>
              <a:rPr kumimoji="0" lang="en-US" sz="2000" b="0" i="1" u="none" strike="noStrike" cap="none" normalizeH="0" baseline="0" smtClean="0">
                <a:ln>
                  <a:noFill/>
                </a:ln>
                <a:solidFill>
                  <a:schemeClr val="tx1"/>
                </a:solidFill>
                <a:effectLst/>
                <a:latin typeface="Cambria Math" pitchFamily="18" charset="0"/>
                <a:ea typeface="Times New Roman" pitchFamily="18" charset="0"/>
                <a:cs typeface="Times New Roman" pitchFamily="18" charset="0"/>
              </a:rPr>
              <a:t/>
            </a:r>
            <a:br>
              <a:rPr kumimoji="0" lang="en-US" sz="2000" b="0" i="1" u="none" strike="noStrike" cap="none" normalizeH="0" baseline="0" smtClean="0">
                <a:ln>
                  <a:noFill/>
                </a:ln>
                <a:solidFill>
                  <a:schemeClr val="tx1"/>
                </a:solidFill>
                <a:effectLst/>
                <a:latin typeface="Cambria Math" pitchFamily="18" charset="0"/>
                <a:ea typeface="Times New Roman" pitchFamily="18" charset="0"/>
                <a:cs typeface="Times New Roman" pitchFamily="18"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11984" name="Rectangle 16"/>
          <p:cNvSpPr>
            <a:spLocks noChangeArrowheads="1"/>
          </p:cNvSpPr>
          <p:nvPr/>
        </p:nvSpPr>
        <p:spPr bwMode="auto">
          <a:xfrm>
            <a:off x="685800" y="34956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11985" name="Rectangle 17"/>
          <p:cNvSpPr>
            <a:spLocks noChangeArrowheads="1"/>
          </p:cNvSpPr>
          <p:nvPr/>
        </p:nvSpPr>
        <p:spPr bwMode="auto">
          <a:xfrm>
            <a:off x="685800" y="38385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11987" name="Rectangle 19"/>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11986" name="Picture 18"/>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2590800" y="4953000"/>
            <a:ext cx="2409825" cy="933450"/>
          </a:xfrm>
          <a:prstGeom prst="rect">
            <a:avLst/>
          </a:prstGeom>
          <a:noFill/>
        </p:spPr>
      </p:pic>
      <p:sp>
        <p:nvSpPr>
          <p:cNvPr id="211988" name="Rectangle 20"/>
          <p:cNvSpPr>
            <a:spLocks noChangeArrowheads="1"/>
          </p:cNvSpPr>
          <p:nvPr/>
        </p:nvSpPr>
        <p:spPr bwMode="auto">
          <a:xfrm>
            <a:off x="685800" y="1390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ransition spd="slow">
    <p:pull dir="d"/>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2A424BA-2571-4E13-A40A-C1CAA8CE59BA}"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smtClean="0">
                <a:latin typeface="Times New Roman" pitchFamily="18" charset="0"/>
                <a:cs typeface="Times New Roman" pitchFamily="18" charset="0"/>
              </a:rPr>
              <a:t>Eigen values and Eigen Vectors (CO.1)</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sp>
        <p:nvSpPr>
          <p:cNvPr id="13" name="Content Placeholder 12"/>
          <p:cNvSpPr>
            <a:spLocks noGrp="1"/>
          </p:cNvSpPr>
          <p:nvPr>
            <p:ph idx="1"/>
          </p:nvPr>
        </p:nvSpPr>
        <p:spPr>
          <a:xfrm>
            <a:off x="457200" y="838200"/>
            <a:ext cx="8229600" cy="5486400"/>
          </a:xfrm>
        </p:spPr>
        <p:txBody>
          <a:bodyPr/>
          <a:lstStyle/>
          <a:p>
            <a:pPr algn="ctr">
              <a:buNone/>
            </a:pPr>
            <a:r>
              <a:rPr lang="en-US" sz="2800" b="1" dirty="0" smtClean="0">
                <a:ea typeface="Calibri" pitchFamily="34" charset="0"/>
                <a:cs typeface="Times New Roman" pitchFamily="18" charset="0"/>
              </a:rPr>
              <a:t>FAQ</a:t>
            </a:r>
          </a:p>
          <a:p>
            <a:pPr>
              <a:buNone/>
            </a:pPr>
            <a:r>
              <a:rPr lang="en-US" sz="2400" b="1" dirty="0" smtClean="0">
                <a:ea typeface="Calibri" pitchFamily="34" charset="0"/>
                <a:cs typeface="Times New Roman" pitchFamily="18" charset="0"/>
              </a:rPr>
              <a:t>Prob. </a:t>
            </a:r>
            <a:r>
              <a:rPr lang="en-US" sz="2200" dirty="0" smtClean="0">
                <a:ea typeface="Calibri" pitchFamily="34" charset="0"/>
                <a:cs typeface="Times New Roman" pitchFamily="18" charset="0"/>
              </a:rPr>
              <a:t>If Eigen values of matrix A are 2, -3&amp; 1, find the </a:t>
            </a:r>
            <a:r>
              <a:rPr lang="en-US" sz="2200" dirty="0" err="1" smtClean="0">
                <a:ea typeface="Calibri" pitchFamily="34" charset="0"/>
                <a:cs typeface="Times New Roman" pitchFamily="18" charset="0"/>
              </a:rPr>
              <a:t>eigen</a:t>
            </a:r>
            <a:r>
              <a:rPr lang="en-US" sz="2200" dirty="0" smtClean="0">
                <a:ea typeface="Calibri" pitchFamily="34" charset="0"/>
                <a:cs typeface="Times New Roman" pitchFamily="18" charset="0"/>
              </a:rPr>
              <a:t> values of</a:t>
            </a:r>
          </a:p>
          <a:p>
            <a:pPr>
              <a:buNone/>
            </a:pPr>
            <a:r>
              <a:rPr lang="en-US" sz="2200" dirty="0" smtClean="0">
                <a:ea typeface="Calibri" pitchFamily="34" charset="0"/>
                <a:cs typeface="Times New Roman" pitchFamily="18" charset="0"/>
              </a:rPr>
              <a:t>			      .</a:t>
            </a:r>
          </a:p>
          <a:p>
            <a:pPr>
              <a:buNone/>
            </a:pPr>
            <a:endParaRPr lang="en-US" dirty="0"/>
          </a:p>
        </p:txBody>
      </p:sp>
      <p:graphicFrame>
        <p:nvGraphicFramePr>
          <p:cNvPr id="2" name="Object 4"/>
          <p:cNvGraphicFramePr>
            <a:graphicFrameLocks noChangeAspect="1"/>
          </p:cNvGraphicFramePr>
          <p:nvPr/>
        </p:nvGraphicFramePr>
        <p:xfrm>
          <a:off x="1371601" y="1752601"/>
          <a:ext cx="1371600" cy="457200"/>
        </p:xfrm>
        <a:graphic>
          <a:graphicData uri="http://schemas.openxmlformats.org/presentationml/2006/ole">
            <p:oleObj spid="_x0000_s210946" name="Equation" r:id="rId4" imgW="723600" imgH="228600" progId="Equation.DSMT4">
              <p:embed/>
            </p:oleObj>
          </a:graphicData>
        </a:graphic>
      </p:graphicFrame>
      <p:sp>
        <p:nvSpPr>
          <p:cNvPr id="10" name="Rectangle 9"/>
          <p:cNvSpPr/>
          <p:nvPr/>
        </p:nvSpPr>
        <p:spPr>
          <a:xfrm>
            <a:off x="0" y="2209800"/>
            <a:ext cx="8686800" cy="800219"/>
          </a:xfrm>
          <a:prstGeom prst="rect">
            <a:avLst/>
          </a:prstGeom>
        </p:spPr>
        <p:txBody>
          <a:bodyPr wrap="square">
            <a:spAutoFit/>
          </a:bodyPr>
          <a:lstStyle/>
          <a:p>
            <a:pPr indent="457200" algn="just"/>
            <a:r>
              <a:rPr lang="en-US" sz="2400" b="1" dirty="0" smtClean="0">
                <a:ea typeface="Calibri" pitchFamily="34" charset="0"/>
                <a:cs typeface="Times New Roman" pitchFamily="18" charset="0"/>
              </a:rPr>
              <a:t>Prob.</a:t>
            </a:r>
            <a:r>
              <a:rPr lang="en-US" sz="2200" dirty="0" smtClean="0">
                <a:ea typeface="Calibri" pitchFamily="34" charset="0"/>
                <a:cs typeface="Times New Roman" pitchFamily="18" charset="0"/>
              </a:rPr>
              <a:t> Find  trace and determinant value of  matrix whose </a:t>
            </a:r>
            <a:r>
              <a:rPr lang="en-US" sz="2200" dirty="0" err="1" smtClean="0">
                <a:ea typeface="Calibri" pitchFamily="34" charset="0"/>
                <a:cs typeface="Times New Roman" pitchFamily="18" charset="0"/>
              </a:rPr>
              <a:t>eigen</a:t>
            </a:r>
            <a:r>
              <a:rPr lang="en-US" sz="2200" dirty="0" smtClean="0">
                <a:ea typeface="Calibri" pitchFamily="34" charset="0"/>
                <a:cs typeface="Times New Roman" pitchFamily="18" charset="0"/>
              </a:rPr>
              <a:t> values     </a:t>
            </a:r>
          </a:p>
          <a:p>
            <a:pPr indent="457200" algn="just"/>
            <a:r>
              <a:rPr lang="en-US" sz="2200" dirty="0" smtClean="0">
                <a:ea typeface="Calibri" pitchFamily="34" charset="0"/>
                <a:cs typeface="Times New Roman" pitchFamily="18" charset="0"/>
              </a:rPr>
              <a:t>              are 1, 0 &amp; 5. </a:t>
            </a:r>
            <a:endParaRPr lang="en-US" sz="2200" dirty="0"/>
          </a:p>
        </p:txBody>
      </p:sp>
      <p:sp>
        <p:nvSpPr>
          <p:cNvPr id="11" name="Rectangle 10"/>
          <p:cNvSpPr/>
          <p:nvPr/>
        </p:nvSpPr>
        <p:spPr>
          <a:xfrm>
            <a:off x="304800" y="3105835"/>
            <a:ext cx="9372600" cy="461665"/>
          </a:xfrm>
          <a:prstGeom prst="rect">
            <a:avLst/>
          </a:prstGeom>
        </p:spPr>
        <p:txBody>
          <a:bodyPr wrap="square">
            <a:spAutoFit/>
          </a:bodyPr>
          <a:lstStyle/>
          <a:p>
            <a:r>
              <a:rPr lang="en-US" sz="2400" b="1" dirty="0" smtClean="0"/>
              <a:t>  Prob. </a:t>
            </a:r>
            <a:r>
              <a:rPr lang="en-US" sz="2200" dirty="0" smtClean="0"/>
              <a:t> Find the </a:t>
            </a:r>
            <a:r>
              <a:rPr lang="en-US" sz="2200" dirty="0" err="1" smtClean="0"/>
              <a:t>eigen</a:t>
            </a:r>
            <a:r>
              <a:rPr lang="en-US" sz="2200" dirty="0" smtClean="0"/>
              <a:t> values and </a:t>
            </a:r>
            <a:r>
              <a:rPr lang="en-US" sz="2200" dirty="0" err="1" smtClean="0"/>
              <a:t>eigen</a:t>
            </a:r>
            <a:r>
              <a:rPr lang="en-US" sz="2200" dirty="0" smtClean="0"/>
              <a:t> vectors of the following matrices.</a:t>
            </a:r>
            <a:endParaRPr lang="en-US" sz="2200" dirty="0"/>
          </a:p>
        </p:txBody>
      </p:sp>
      <p:graphicFrame>
        <p:nvGraphicFramePr>
          <p:cNvPr id="210947" name="Object 5"/>
          <p:cNvGraphicFramePr>
            <a:graphicFrameLocks noChangeAspect="1"/>
          </p:cNvGraphicFramePr>
          <p:nvPr/>
        </p:nvGraphicFramePr>
        <p:xfrm>
          <a:off x="836612" y="3657600"/>
          <a:ext cx="7469187" cy="2590800"/>
        </p:xfrm>
        <a:graphic>
          <a:graphicData uri="http://schemas.openxmlformats.org/presentationml/2006/ole">
            <p:oleObj spid="_x0000_s210947" name="Equation" r:id="rId5" imgW="2869920" imgH="1180800" progId="Equation.DSMT4">
              <p:embed/>
            </p:oleObj>
          </a:graphicData>
        </a:graphic>
      </p:graphicFrame>
    </p:spTree>
  </p:cSld>
  <p:clrMapOvr>
    <a:masterClrMapping/>
  </p:clrMapOvr>
  <p:transition spd="slow">
    <p:pull dir="d"/>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2A424BA-2571-4E13-A40A-C1CAA8CE59BA}"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smtClean="0">
                <a:latin typeface="Times New Roman" pitchFamily="18" charset="0"/>
                <a:cs typeface="Times New Roman" pitchFamily="18" charset="0"/>
              </a:rPr>
              <a:t>Eigen values and Eigen Vectors (CO.1)</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pic>
        <p:nvPicPr>
          <p:cNvPr id="10" name="Picture 14" descr="http://instapunk.com/images/QuizAnim1.gif"/>
          <p:cNvPicPr>
            <a:picLocks noChangeAspect="1" noChangeArrowheads="1" noCrop="1"/>
          </p:cNvPicPr>
          <p:nvPr/>
        </p:nvPicPr>
        <p:blipFill>
          <a:blip r:embed="rId4" cstate="print"/>
          <a:srcRect/>
          <a:stretch>
            <a:fillRect/>
          </a:stretch>
        </p:blipFill>
        <p:spPr bwMode="auto">
          <a:xfrm>
            <a:off x="3352800" y="1066800"/>
            <a:ext cx="2393183" cy="1002383"/>
          </a:xfrm>
          <a:prstGeom prst="rect">
            <a:avLst/>
          </a:prstGeom>
          <a:noFill/>
        </p:spPr>
      </p:pic>
      <p:graphicFrame>
        <p:nvGraphicFramePr>
          <p:cNvPr id="252930" name="Object 2"/>
          <p:cNvGraphicFramePr>
            <a:graphicFrameLocks noChangeAspect="1"/>
          </p:cNvGraphicFramePr>
          <p:nvPr>
            <p:ph idx="1"/>
          </p:nvPr>
        </p:nvGraphicFramePr>
        <p:xfrm>
          <a:off x="457200" y="2362200"/>
          <a:ext cx="7696200" cy="838200"/>
        </p:xfrm>
        <a:graphic>
          <a:graphicData uri="http://schemas.openxmlformats.org/presentationml/2006/ole">
            <p:oleObj spid="_x0000_s252930" name="Equation" r:id="rId5" imgW="3924000" imgH="431640" progId="Equation.DSMT4">
              <p:embed/>
            </p:oleObj>
          </a:graphicData>
        </a:graphic>
      </p:graphicFrame>
      <p:graphicFrame>
        <p:nvGraphicFramePr>
          <p:cNvPr id="252931" name="Object 3"/>
          <p:cNvGraphicFramePr>
            <a:graphicFrameLocks noChangeAspect="1"/>
          </p:cNvGraphicFramePr>
          <p:nvPr/>
        </p:nvGraphicFramePr>
        <p:xfrm>
          <a:off x="457200" y="3292475"/>
          <a:ext cx="7391400" cy="1355725"/>
        </p:xfrm>
        <a:graphic>
          <a:graphicData uri="http://schemas.openxmlformats.org/presentationml/2006/ole">
            <p:oleObj spid="_x0000_s252931" name="Equation" r:id="rId6" imgW="3390840" imgH="711000" progId="Equation.DSMT4">
              <p:embed/>
            </p:oleObj>
          </a:graphicData>
        </a:graphic>
      </p:graphicFrame>
      <p:graphicFrame>
        <p:nvGraphicFramePr>
          <p:cNvPr id="252932" name="Object 4"/>
          <p:cNvGraphicFramePr>
            <a:graphicFrameLocks noChangeAspect="1"/>
          </p:cNvGraphicFramePr>
          <p:nvPr/>
        </p:nvGraphicFramePr>
        <p:xfrm>
          <a:off x="457200" y="4648200"/>
          <a:ext cx="8505825" cy="1320800"/>
        </p:xfrm>
        <a:graphic>
          <a:graphicData uri="http://schemas.openxmlformats.org/presentationml/2006/ole">
            <p:oleObj spid="_x0000_s252932" name="Equation" r:id="rId7" imgW="4228920" imgH="711000" progId="Equation.DSMT4">
              <p:embed/>
            </p:oleObj>
          </a:graphicData>
        </a:graphic>
      </p:graphicFrame>
    </p:spTree>
  </p:cSld>
  <p:clrMapOvr>
    <a:masterClrMapping/>
  </p:clrMapOvr>
  <p:transition spd="slow">
    <p:pull dir="d"/>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2A424BA-2571-4E13-A40A-C1CAA8CE59BA}"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600" b="1" dirty="0" smtClean="0">
                <a:latin typeface="Times New Roman" pitchFamily="18" charset="0"/>
                <a:cs typeface="Times New Roman" pitchFamily="18" charset="0"/>
              </a:rPr>
              <a:t>Assignment of Eigen values and Eigen Vectors (CO.1)</a:t>
            </a:r>
            <a:endParaRPr kumimoji="0" lang="en-US" sz="26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460801" name="Picture 1" descr="C:\Users\RAJNIS~1\AppData\Local\Temp\Rar$DIa6484.10634\202005180829311004.jpg"/>
          <p:cNvPicPr>
            <a:picLocks noChangeAspect="1" noChangeArrowheads="1"/>
          </p:cNvPicPr>
          <p:nvPr/>
        </p:nvPicPr>
        <p:blipFill>
          <a:blip r:embed="rId3" cstate="print"/>
          <a:srcRect/>
          <a:stretch>
            <a:fillRect/>
          </a:stretch>
        </p:blipFill>
        <p:spPr bwMode="auto">
          <a:xfrm>
            <a:off x="0" y="685800"/>
            <a:ext cx="9143999" cy="6172200"/>
          </a:xfrm>
          <a:prstGeom prst="rect">
            <a:avLst/>
          </a:prstGeom>
          <a:noFill/>
        </p:spPr>
      </p:pic>
    </p:spTree>
  </p:cSld>
  <p:clrMapOvr>
    <a:masterClrMapping/>
  </p:clrMapOvr>
  <p:transition spd="slow">
    <p:pull dir="d"/>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2A424BA-2571-4E13-A40A-C1CAA8CE59BA}"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600" b="1" dirty="0" smtClean="0">
                <a:latin typeface="Times New Roman" pitchFamily="18" charset="0"/>
                <a:cs typeface="Times New Roman" pitchFamily="18" charset="0"/>
              </a:rPr>
              <a:t>Assignment of Eigen values and Eigen Vectors (CO.1)</a:t>
            </a:r>
            <a:endParaRPr kumimoji="0" lang="en-US" sz="26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484354" name="Picture 2" descr="C:\Users\RAJNIS~1\AppData\Local\Temp\Rar$DIa6484.15213\202005180829311005.jpg"/>
          <p:cNvPicPr>
            <a:picLocks noChangeAspect="1" noChangeArrowheads="1"/>
          </p:cNvPicPr>
          <p:nvPr/>
        </p:nvPicPr>
        <p:blipFill>
          <a:blip r:embed="rId3" cstate="print"/>
          <a:srcRect/>
          <a:stretch>
            <a:fillRect/>
          </a:stretch>
        </p:blipFill>
        <p:spPr bwMode="auto">
          <a:xfrm>
            <a:off x="0" y="1828800"/>
            <a:ext cx="9144000" cy="2159099"/>
          </a:xfrm>
          <a:prstGeom prst="rect">
            <a:avLst/>
          </a:prstGeom>
          <a:noFill/>
        </p:spPr>
      </p:pic>
    </p:spTree>
  </p:cSld>
  <p:clrMapOvr>
    <a:masterClrMapping/>
  </p:clrMapOvr>
  <p:transition spd="slow">
    <p:pull dir="d"/>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2A424BA-2571-4E13-A40A-C1CAA8CE59BA}"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smtClean="0">
                <a:latin typeface="Times New Roman" pitchFamily="18" charset="0"/>
                <a:cs typeface="Times New Roman" pitchFamily="18" charset="0"/>
              </a:rPr>
              <a:t>Eigen values and Eigen Vectors (CO.1)</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3" name="Content Placeholder 12"/>
          <p:cNvSpPr>
            <a:spLocks noGrp="1"/>
          </p:cNvSpPr>
          <p:nvPr>
            <p:ph idx="1"/>
          </p:nvPr>
        </p:nvSpPr>
        <p:spPr>
          <a:xfrm>
            <a:off x="457200" y="838200"/>
            <a:ext cx="8229600" cy="5486400"/>
          </a:xfrm>
        </p:spPr>
        <p:txBody>
          <a:bodyPr/>
          <a:lstStyle/>
          <a:p>
            <a:pPr algn="ctr">
              <a:buNone/>
            </a:pPr>
            <a:endParaRPr lang="en-US" b="1" dirty="0" smtClean="0">
              <a:latin typeface="Times New Roman" pitchFamily="18" charset="0"/>
              <a:cs typeface="Times New Roman" pitchFamily="18" charset="0"/>
            </a:endParaRPr>
          </a:p>
          <a:p>
            <a:pPr algn="ctr">
              <a:buNone/>
            </a:pPr>
            <a:r>
              <a:rPr lang="en-US" b="1" dirty="0" smtClean="0">
                <a:latin typeface="Times New Roman" pitchFamily="18" charset="0"/>
                <a:cs typeface="Times New Roman" pitchFamily="18" charset="0"/>
              </a:rPr>
              <a:t>RECAP</a:t>
            </a:r>
          </a:p>
          <a:p>
            <a:pPr algn="just">
              <a:buNone/>
            </a:pPr>
            <a:endParaRPr lang="en-US" sz="2400" dirty="0" smtClean="0">
              <a:cs typeface="Times New Roman" pitchFamily="18" charset="0"/>
            </a:endParaRPr>
          </a:p>
          <a:p>
            <a:pPr algn="just">
              <a:buNone/>
            </a:pPr>
            <a:r>
              <a:rPr lang="en-US" sz="2400" dirty="0" smtClean="0">
                <a:cs typeface="Times New Roman" pitchFamily="18" charset="0"/>
              </a:rPr>
              <a:t>Characteristic Equation</a:t>
            </a:r>
          </a:p>
          <a:p>
            <a:pPr algn="just">
              <a:buNone/>
            </a:pPr>
            <a:endParaRPr lang="en-US" sz="2400" dirty="0" smtClean="0">
              <a:cs typeface="Times New Roman" pitchFamily="18" charset="0"/>
            </a:endParaRPr>
          </a:p>
          <a:p>
            <a:pPr algn="just">
              <a:buNone/>
            </a:pPr>
            <a:r>
              <a:rPr lang="en-US" sz="2400" dirty="0" smtClean="0">
                <a:cs typeface="Times New Roman" pitchFamily="18" charset="0"/>
              </a:rPr>
              <a:t>Characteristic Roots or Eigen Values or Latent Roots</a:t>
            </a:r>
          </a:p>
          <a:p>
            <a:pPr>
              <a:buNone/>
            </a:pPr>
            <a:endParaRPr lang="en-US" dirty="0" smtClean="0"/>
          </a:p>
          <a:p>
            <a:pPr>
              <a:buNone/>
            </a:pPr>
            <a:r>
              <a:rPr lang="en-US" sz="2400" dirty="0" smtClean="0"/>
              <a:t>Eigen vectors</a:t>
            </a:r>
            <a:endParaRPr lang="en-US" sz="2400" dirty="0"/>
          </a:p>
        </p:txBody>
      </p:sp>
    </p:spTree>
  </p:cSld>
  <p:clrMapOvr>
    <a:masterClrMapping/>
  </p:clrMapOvr>
  <p:transition spd="slow">
    <p:pull dir="d"/>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D4D50A5-CF27-4D5E-89F3-D5793535CD99}"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smtClean="0">
                <a:ln>
                  <a:noFill/>
                </a:ln>
                <a:solidFill>
                  <a:schemeClr val="dk1"/>
                </a:solidFill>
                <a:effectLst/>
                <a:uLnTx/>
                <a:uFillTx/>
                <a:latin typeface="+mn-lt"/>
                <a:ea typeface="+mn-ea"/>
                <a:cs typeface="+mn-cs"/>
              </a:rPr>
              <a:t>Recap of properties of Matrix</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9"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3" cstate="print"/>
            <a:stretch>
              <a:fillRect l="-1556" t="-1213" r="-889"/>
            </a:stretch>
          </a:blipFill>
        </p:spPr>
        <p:txBody>
          <a:bodyPr/>
          <a:lstStyle/>
          <a:p>
            <a:r>
              <a:rPr lang="en-US">
                <a:noFill/>
              </a:rPr>
              <a:t> </a:t>
            </a:r>
          </a:p>
        </p:txBody>
      </p:sp>
    </p:spTree>
  </p:cSld>
  <p:clrMapOvr>
    <a:masterClrMapping/>
  </p:clrMapOvr>
  <p:transition spd="slow">
    <p:pull dir="d"/>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2A424BA-2571-4E13-A40A-C1CAA8CE59BA}"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err="1" smtClean="0">
                <a:solidFill>
                  <a:schemeClr val="tx1"/>
                </a:solidFill>
              </a:rPr>
              <a:t>Cayley</a:t>
            </a:r>
            <a:r>
              <a:rPr lang="en-US" sz="3200" b="1" dirty="0" smtClean="0">
                <a:solidFill>
                  <a:schemeClr val="tx1"/>
                </a:solidFill>
              </a:rPr>
              <a:t>-Hamilton Theorem (CO.1)</a:t>
            </a:r>
            <a:endParaRPr lang="en-US" sz="3200" b="1" dirty="0">
              <a:solidFill>
                <a:schemeClr val="tx1"/>
              </a:solidFill>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3" name="Content Placeholder 12"/>
          <p:cNvSpPr>
            <a:spLocks noGrp="1"/>
          </p:cNvSpPr>
          <p:nvPr>
            <p:ph idx="1"/>
          </p:nvPr>
        </p:nvSpPr>
        <p:spPr>
          <a:xfrm>
            <a:off x="0" y="990600"/>
            <a:ext cx="8991600" cy="5334000"/>
          </a:xfrm>
        </p:spPr>
        <p:txBody>
          <a:bodyPr/>
          <a:lstStyle/>
          <a:p>
            <a:pPr>
              <a:buNone/>
            </a:pPr>
            <a:r>
              <a:rPr lang="en-US" sz="2400" b="1" dirty="0" smtClean="0"/>
              <a:t>Statement: </a:t>
            </a:r>
            <a:r>
              <a:rPr lang="en-US" sz="2200" dirty="0" smtClean="0"/>
              <a:t>Every square matrix A satisfies its own characteristic </a:t>
            </a:r>
            <a:r>
              <a:rPr lang="en-US" sz="2200" dirty="0" err="1" smtClean="0"/>
              <a:t>equaiton</a:t>
            </a:r>
            <a:r>
              <a:rPr lang="en-US" sz="2200" dirty="0" smtClean="0"/>
              <a:t>.</a:t>
            </a:r>
          </a:p>
          <a:p>
            <a:pPr>
              <a:buNone/>
            </a:pPr>
            <a:endParaRPr lang="en-US" sz="2200" dirty="0" smtClean="0"/>
          </a:p>
          <a:p>
            <a:pPr>
              <a:buNone/>
            </a:pPr>
            <a:r>
              <a:rPr lang="en-US" sz="2400" b="1" dirty="0" smtClean="0"/>
              <a:t>Prob. </a:t>
            </a:r>
            <a:r>
              <a:rPr lang="en-US" sz="2200" dirty="0" smtClean="0"/>
              <a:t>Verify </a:t>
            </a:r>
            <a:r>
              <a:rPr lang="en-US" sz="2200" dirty="0" err="1" smtClean="0"/>
              <a:t>Cayley</a:t>
            </a:r>
            <a:r>
              <a:rPr lang="en-US" sz="2200" dirty="0" smtClean="0"/>
              <a:t> – Hamilton theorem for the matrix </a:t>
            </a:r>
          </a:p>
          <a:p>
            <a:pPr>
              <a:buNone/>
            </a:pPr>
            <a:endParaRPr lang="en-US" sz="2200" dirty="0" smtClean="0"/>
          </a:p>
          <a:p>
            <a:pPr>
              <a:buNone/>
            </a:pPr>
            <a:r>
              <a:rPr lang="en-US" sz="2200" dirty="0" smtClean="0"/>
              <a:t>Hence compute	          . Also evaluate  </a:t>
            </a:r>
          </a:p>
          <a:p>
            <a:pPr>
              <a:buNone/>
            </a:pPr>
            <a:r>
              <a:rPr lang="en-US" sz="2200" dirty="0" smtClean="0"/>
              <a:t>					(AKTU 2016, 2018)</a:t>
            </a:r>
          </a:p>
          <a:p>
            <a:pPr>
              <a:buNone/>
            </a:pPr>
            <a:r>
              <a:rPr lang="en-US" sz="2400" b="1" dirty="0" err="1" smtClean="0"/>
              <a:t>Ans</a:t>
            </a:r>
            <a:r>
              <a:rPr lang="en-US" sz="2400" b="1" dirty="0" smtClean="0"/>
              <a:t>: </a:t>
            </a:r>
            <a:r>
              <a:rPr lang="en-US" sz="2200" dirty="0" smtClean="0"/>
              <a:t>The characteristic equation of A is</a:t>
            </a:r>
          </a:p>
          <a:p>
            <a:pPr>
              <a:buNone/>
            </a:pPr>
            <a:endParaRPr lang="en-US" sz="2200" b="1" dirty="0" smtClean="0"/>
          </a:p>
          <a:p>
            <a:pPr>
              <a:buNone/>
            </a:pPr>
            <a:r>
              <a:rPr lang="en-US" sz="2200" dirty="0" smtClean="0"/>
              <a:t>i.e.</a:t>
            </a:r>
          </a:p>
          <a:p>
            <a:pPr>
              <a:buNone/>
            </a:pPr>
            <a:endParaRPr lang="en-US" sz="2200" dirty="0" smtClean="0"/>
          </a:p>
          <a:p>
            <a:pPr>
              <a:buNone/>
            </a:pPr>
            <a:endParaRPr lang="en-US" sz="2200" dirty="0" smtClean="0"/>
          </a:p>
          <a:p>
            <a:pPr>
              <a:buNone/>
            </a:pPr>
            <a:r>
              <a:rPr lang="en-US" sz="2200" dirty="0" smtClean="0"/>
              <a:t>To verify </a:t>
            </a:r>
            <a:r>
              <a:rPr lang="en-US" sz="2200" dirty="0" err="1" smtClean="0"/>
              <a:t>Cayley</a:t>
            </a:r>
            <a:r>
              <a:rPr lang="en-US" sz="2200" dirty="0" smtClean="0"/>
              <a:t>-Hamilton theorem, we have to show that</a:t>
            </a:r>
          </a:p>
          <a:p>
            <a:pPr>
              <a:buNone/>
            </a:pPr>
            <a:endParaRPr lang="en-US" sz="2400" dirty="0" smtClean="0"/>
          </a:p>
          <a:p>
            <a:pPr>
              <a:buNone/>
            </a:pPr>
            <a:endParaRPr lang="en-US" sz="2400" dirty="0" smtClean="0"/>
          </a:p>
          <a:p>
            <a:pPr>
              <a:buNone/>
            </a:pPr>
            <a:endParaRPr lang="en-US" dirty="0"/>
          </a:p>
        </p:txBody>
      </p:sp>
      <p:sp>
        <p:nvSpPr>
          <p:cNvPr id="25702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57025"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400800" y="1657350"/>
            <a:ext cx="2600325" cy="933450"/>
          </a:xfrm>
          <a:prstGeom prst="rect">
            <a:avLst/>
          </a:prstGeom>
          <a:noFill/>
        </p:spPr>
      </p:pic>
      <p:sp>
        <p:nvSpPr>
          <p:cNvPr id="257027" name="Rectangle 3"/>
          <p:cNvSpPr>
            <a:spLocks noChangeArrowheads="1"/>
          </p:cNvSpPr>
          <p:nvPr/>
        </p:nvSpPr>
        <p:spPr bwMode="auto">
          <a:xfrm>
            <a:off x="685800" y="1390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57029"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57028"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057400" y="2733675"/>
            <a:ext cx="438150" cy="390525"/>
          </a:xfrm>
          <a:prstGeom prst="rect">
            <a:avLst/>
          </a:prstGeom>
          <a:noFill/>
        </p:spPr>
      </p:pic>
      <p:sp>
        <p:nvSpPr>
          <p:cNvPr id="257030" name="Rectangle 6"/>
          <p:cNvSpPr>
            <a:spLocks noChangeArrowheads="1"/>
          </p:cNvSpPr>
          <p:nvPr/>
        </p:nvSpPr>
        <p:spPr bwMode="auto">
          <a:xfrm>
            <a:off x="685800" y="8477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5703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57031" name="Picture 7"/>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4419600" y="2743200"/>
            <a:ext cx="4419600" cy="390525"/>
          </a:xfrm>
          <a:prstGeom prst="rect">
            <a:avLst/>
          </a:prstGeom>
          <a:noFill/>
        </p:spPr>
      </p:pic>
      <p:sp>
        <p:nvSpPr>
          <p:cNvPr id="257033" name="Rectangle 9"/>
          <p:cNvSpPr>
            <a:spLocks noChangeArrowheads="1"/>
          </p:cNvSpPr>
          <p:nvPr/>
        </p:nvSpPr>
        <p:spPr bwMode="auto">
          <a:xfrm>
            <a:off x="685800" y="8477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5703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57034" name="Picture 10"/>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4800600" y="3581400"/>
            <a:ext cx="1333500" cy="342900"/>
          </a:xfrm>
          <a:prstGeom prst="rect">
            <a:avLst/>
          </a:prstGeom>
          <a:noFill/>
        </p:spPr>
      </p:pic>
      <p:sp>
        <p:nvSpPr>
          <p:cNvPr id="257036" name="Rectangle 12"/>
          <p:cNvSpPr>
            <a:spLocks noChangeArrowheads="1"/>
          </p:cNvSpPr>
          <p:nvPr/>
        </p:nvSpPr>
        <p:spPr bwMode="auto">
          <a:xfrm>
            <a:off x="685800" y="800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257038" name="Picture 14"/>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752600" y="4038600"/>
            <a:ext cx="4114800" cy="933450"/>
          </a:xfrm>
          <a:prstGeom prst="rect">
            <a:avLst/>
          </a:prstGeom>
          <a:noFill/>
        </p:spPr>
      </p:pic>
      <p:pic>
        <p:nvPicPr>
          <p:cNvPr id="257037" name="Picture 13"/>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1752600" y="5105400"/>
            <a:ext cx="3810000" cy="400050"/>
          </a:xfrm>
          <a:prstGeom prst="rect">
            <a:avLst/>
          </a:prstGeom>
          <a:noFill/>
        </p:spPr>
      </p:pic>
      <p:sp>
        <p:nvSpPr>
          <p:cNvPr id="257039" name="Rectangle 1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57040" name="Rectangle 16"/>
          <p:cNvSpPr>
            <a:spLocks noChangeArrowheads="1"/>
          </p:cNvSpPr>
          <p:nvPr/>
        </p:nvSpPr>
        <p:spPr bwMode="auto">
          <a:xfrm>
            <a:off x="685800" y="1390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57041" name="Rectangle 17"/>
          <p:cNvSpPr>
            <a:spLocks noChangeArrowheads="1"/>
          </p:cNvSpPr>
          <p:nvPr/>
        </p:nvSpPr>
        <p:spPr bwMode="auto">
          <a:xfrm>
            <a:off x="685800" y="17907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57043" name="Rectangle 19"/>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57042" name="Picture 18"/>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3009900" y="5943600"/>
            <a:ext cx="2781300" cy="390525"/>
          </a:xfrm>
          <a:prstGeom prst="rect">
            <a:avLst/>
          </a:prstGeom>
          <a:noFill/>
        </p:spPr>
      </p:pic>
      <p:sp>
        <p:nvSpPr>
          <p:cNvPr id="257044" name="Rectangle 20"/>
          <p:cNvSpPr>
            <a:spLocks noChangeArrowheads="1"/>
          </p:cNvSpPr>
          <p:nvPr/>
        </p:nvSpPr>
        <p:spPr bwMode="auto">
          <a:xfrm>
            <a:off x="685800" y="8477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ransition spd="slow">
    <p:pull dir="d"/>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2A424BA-2571-4E13-A40A-C1CAA8CE59BA}"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err="1" smtClean="0">
                <a:solidFill>
                  <a:schemeClr val="tx1"/>
                </a:solidFill>
              </a:rPr>
              <a:t>Cayley</a:t>
            </a:r>
            <a:r>
              <a:rPr lang="en-US" sz="3200" b="1" dirty="0" smtClean="0">
                <a:solidFill>
                  <a:schemeClr val="tx1"/>
                </a:solidFill>
              </a:rPr>
              <a:t>-Hamilton Theorem (CO.1)</a:t>
            </a:r>
            <a:endParaRPr lang="en-US" sz="3200" b="1" dirty="0">
              <a:solidFill>
                <a:schemeClr val="tx1"/>
              </a:solidFill>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3" name="Content Placeholder 12"/>
          <p:cNvSpPr>
            <a:spLocks noGrp="1"/>
          </p:cNvSpPr>
          <p:nvPr>
            <p:ph idx="1"/>
          </p:nvPr>
        </p:nvSpPr>
        <p:spPr>
          <a:xfrm>
            <a:off x="457200" y="838200"/>
            <a:ext cx="8229600" cy="5486400"/>
          </a:xfrm>
        </p:spPr>
        <p:txBody>
          <a:bodyPr>
            <a:normAutofit/>
          </a:bodyPr>
          <a:lstStyle/>
          <a:p>
            <a:pPr>
              <a:buNone/>
            </a:pPr>
            <a:r>
              <a:rPr lang="en-US" sz="2200" dirty="0" smtClean="0"/>
              <a:t>Now, 	</a:t>
            </a:r>
            <a:endParaRPr lang="en-US" sz="2200" dirty="0"/>
          </a:p>
        </p:txBody>
      </p:sp>
      <p:sp>
        <p:nvSpPr>
          <p:cNvPr id="25600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56001"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676400" y="1123950"/>
            <a:ext cx="4810125" cy="933450"/>
          </a:xfrm>
          <a:prstGeom prst="rect">
            <a:avLst/>
          </a:prstGeom>
          <a:noFill/>
        </p:spPr>
      </p:pic>
      <p:sp>
        <p:nvSpPr>
          <p:cNvPr id="256003" name="Rectangle 3"/>
          <p:cNvSpPr>
            <a:spLocks noChangeArrowheads="1"/>
          </p:cNvSpPr>
          <p:nvPr/>
        </p:nvSpPr>
        <p:spPr bwMode="auto">
          <a:xfrm>
            <a:off x="685800" y="1390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56005"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56004"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057400" y="2362200"/>
            <a:ext cx="2343150" cy="942975"/>
          </a:xfrm>
          <a:prstGeom prst="rect">
            <a:avLst/>
          </a:prstGeom>
          <a:noFill/>
        </p:spPr>
      </p:pic>
      <p:sp>
        <p:nvSpPr>
          <p:cNvPr id="256006" name="Rectangle 6"/>
          <p:cNvSpPr>
            <a:spLocks noChangeArrowheads="1"/>
          </p:cNvSpPr>
          <p:nvPr/>
        </p:nvSpPr>
        <p:spPr bwMode="auto">
          <a:xfrm>
            <a:off x="685800" y="14001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5600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56007" name="Picture 7"/>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685925" y="3486150"/>
            <a:ext cx="5248275" cy="857250"/>
          </a:xfrm>
          <a:prstGeom prst="rect">
            <a:avLst/>
          </a:prstGeom>
          <a:noFill/>
        </p:spPr>
      </p:pic>
      <p:sp>
        <p:nvSpPr>
          <p:cNvPr id="256010"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56009" name="Picture 9"/>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2895600" y="4629150"/>
            <a:ext cx="2867025" cy="933450"/>
          </a:xfrm>
          <a:prstGeom prst="rect">
            <a:avLst/>
          </a:prstGeom>
          <a:noFill/>
        </p:spPr>
      </p:pic>
      <p:sp>
        <p:nvSpPr>
          <p:cNvPr id="256011" name="Rectangle 11"/>
          <p:cNvSpPr>
            <a:spLocks noChangeArrowheads="1"/>
          </p:cNvSpPr>
          <p:nvPr/>
        </p:nvSpPr>
        <p:spPr bwMode="auto">
          <a:xfrm>
            <a:off x="685800" y="1390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ransition spd="slow">
    <p:pull dir="d"/>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2A424BA-2571-4E13-A40A-C1CAA8CE59BA}"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err="1" smtClean="0">
                <a:solidFill>
                  <a:schemeClr val="tx1"/>
                </a:solidFill>
              </a:rPr>
              <a:t>Cayley</a:t>
            </a:r>
            <a:r>
              <a:rPr lang="en-US" sz="3200" b="1" dirty="0" smtClean="0">
                <a:solidFill>
                  <a:schemeClr val="tx1"/>
                </a:solidFill>
              </a:rPr>
              <a:t>-Hamilton Theorem (CO.1)</a:t>
            </a:r>
            <a:endParaRPr lang="en-US" sz="3200" b="1" dirty="0">
              <a:solidFill>
                <a:schemeClr val="tx1"/>
              </a:solidFill>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3" name="Content Placeholder 12"/>
          <p:cNvSpPr>
            <a:spLocks noGrp="1"/>
          </p:cNvSpPr>
          <p:nvPr>
            <p:ph idx="1"/>
          </p:nvPr>
        </p:nvSpPr>
        <p:spPr>
          <a:xfrm>
            <a:off x="457200" y="838200"/>
            <a:ext cx="8229600" cy="5486400"/>
          </a:xfrm>
        </p:spPr>
        <p:txBody>
          <a:bodyPr/>
          <a:lstStyle/>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r>
              <a:rPr lang="en-US" sz="2200" dirty="0" smtClean="0"/>
              <a:t>This verifies </a:t>
            </a:r>
            <a:r>
              <a:rPr lang="en-US" sz="2200" dirty="0" err="1" smtClean="0"/>
              <a:t>Cayley</a:t>
            </a:r>
            <a:r>
              <a:rPr lang="en-US" sz="2200" dirty="0" smtClean="0"/>
              <a:t>-Hamilton theorem.</a:t>
            </a:r>
          </a:p>
          <a:p>
            <a:pPr>
              <a:buNone/>
            </a:pPr>
            <a:r>
              <a:rPr lang="en-US" sz="2200" dirty="0" smtClean="0"/>
              <a:t>Now, pre-multiplying both sides of (1) by         , we have</a:t>
            </a:r>
          </a:p>
          <a:p>
            <a:pPr>
              <a:buNone/>
            </a:pPr>
            <a:endParaRPr lang="en-US" sz="2200" dirty="0"/>
          </a:p>
        </p:txBody>
      </p:sp>
      <p:sp>
        <p:nvSpPr>
          <p:cNvPr id="25497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54977"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09600" y="990600"/>
            <a:ext cx="3219450" cy="390525"/>
          </a:xfrm>
          <a:prstGeom prst="rect">
            <a:avLst/>
          </a:prstGeom>
          <a:noFill/>
        </p:spPr>
      </p:pic>
      <p:sp>
        <p:nvSpPr>
          <p:cNvPr id="254979" name="Rectangle 3"/>
          <p:cNvSpPr>
            <a:spLocks noChangeArrowheads="1"/>
          </p:cNvSpPr>
          <p:nvPr/>
        </p:nvSpPr>
        <p:spPr bwMode="auto">
          <a:xfrm>
            <a:off x="685800" y="8477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254982" name="Picture 6"/>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438400" y="1447800"/>
            <a:ext cx="4962525" cy="857250"/>
          </a:xfrm>
          <a:prstGeom prst="rect">
            <a:avLst/>
          </a:prstGeom>
          <a:noFill/>
        </p:spPr>
      </p:pic>
      <p:pic>
        <p:nvPicPr>
          <p:cNvPr id="254981" name="Picture 5"/>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2305050" y="2438400"/>
            <a:ext cx="4248150" cy="847725"/>
          </a:xfrm>
          <a:prstGeom prst="rect">
            <a:avLst/>
          </a:prstGeom>
          <a:noFill/>
        </p:spPr>
      </p:pic>
      <p:pic>
        <p:nvPicPr>
          <p:cNvPr id="254980" name="Picture 4"/>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2438400" y="3419475"/>
            <a:ext cx="2238375" cy="847725"/>
          </a:xfrm>
          <a:prstGeom prst="rect">
            <a:avLst/>
          </a:prstGeom>
          <a:noFill/>
        </p:spPr>
      </p:pic>
      <p:sp>
        <p:nvSpPr>
          <p:cNvPr id="254983" name="Rectangle 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54984" name="Rectangle 8"/>
          <p:cNvSpPr>
            <a:spLocks noChangeArrowheads="1"/>
          </p:cNvSpPr>
          <p:nvPr/>
        </p:nvSpPr>
        <p:spPr bwMode="auto">
          <a:xfrm>
            <a:off x="685800" y="13144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54985" name="Rectangle 9"/>
          <p:cNvSpPr>
            <a:spLocks noChangeArrowheads="1"/>
          </p:cNvSpPr>
          <p:nvPr/>
        </p:nvSpPr>
        <p:spPr bwMode="auto">
          <a:xfrm>
            <a:off x="685800" y="21621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54986" name="Rectangle 10"/>
          <p:cNvSpPr>
            <a:spLocks noChangeArrowheads="1"/>
          </p:cNvSpPr>
          <p:nvPr/>
        </p:nvSpPr>
        <p:spPr bwMode="auto">
          <a:xfrm>
            <a:off x="685800" y="30099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8" name="Picture 4"/>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5257800" y="4800600"/>
            <a:ext cx="438150" cy="390525"/>
          </a:xfrm>
          <a:prstGeom prst="rect">
            <a:avLst/>
          </a:prstGeom>
          <a:noFill/>
        </p:spPr>
      </p:pic>
      <p:sp>
        <p:nvSpPr>
          <p:cNvPr id="254988"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54987" name="Picture 11"/>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2362200" y="5181600"/>
            <a:ext cx="3009900" cy="390525"/>
          </a:xfrm>
          <a:prstGeom prst="rect">
            <a:avLst/>
          </a:prstGeom>
          <a:noFill/>
        </p:spPr>
      </p:pic>
      <p:sp>
        <p:nvSpPr>
          <p:cNvPr id="254989" name="Rectangle 13"/>
          <p:cNvSpPr>
            <a:spLocks noChangeArrowheads="1"/>
          </p:cNvSpPr>
          <p:nvPr/>
        </p:nvSpPr>
        <p:spPr bwMode="auto">
          <a:xfrm>
            <a:off x="685800" y="8477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54991" name="Rectangle 1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54990" name="Picture 14"/>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2362200" y="5638800"/>
            <a:ext cx="2486025" cy="457200"/>
          </a:xfrm>
          <a:prstGeom prst="rect">
            <a:avLst/>
          </a:prstGeom>
          <a:noFill/>
        </p:spPr>
      </p:pic>
      <p:sp>
        <p:nvSpPr>
          <p:cNvPr id="254992" name="Rectangle 16"/>
          <p:cNvSpPr>
            <a:spLocks noChangeArrowheads="1"/>
          </p:cNvSpPr>
          <p:nvPr/>
        </p:nvSpPr>
        <p:spPr bwMode="auto">
          <a:xfrm>
            <a:off x="685800" y="9144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ransition spd="slow">
    <p:pull dir="d"/>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2A424BA-2571-4E13-A40A-C1CAA8CE59BA}"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err="1" smtClean="0">
                <a:solidFill>
                  <a:schemeClr val="tx1"/>
                </a:solidFill>
              </a:rPr>
              <a:t>Cayley</a:t>
            </a:r>
            <a:r>
              <a:rPr lang="en-US" sz="3200" b="1" dirty="0" smtClean="0">
                <a:solidFill>
                  <a:schemeClr val="tx1"/>
                </a:solidFill>
              </a:rPr>
              <a:t>-Hamilton Theorem (CO.1)</a:t>
            </a:r>
            <a:endParaRPr lang="en-US" sz="3200" b="1" dirty="0">
              <a:solidFill>
                <a:schemeClr val="tx1"/>
              </a:solidFill>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3" name="Content Placeholder 12"/>
          <p:cNvSpPr>
            <a:spLocks noGrp="1"/>
          </p:cNvSpPr>
          <p:nvPr>
            <p:ph idx="1"/>
          </p:nvPr>
        </p:nvSpPr>
        <p:spPr>
          <a:xfrm>
            <a:off x="457200" y="838200"/>
            <a:ext cx="8229600" cy="5486400"/>
          </a:xfrm>
        </p:spPr>
        <p:txBody>
          <a:bodyPr/>
          <a:lstStyle/>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r>
              <a:rPr lang="en-US" sz="2200" dirty="0" smtClean="0"/>
              <a:t>Also,</a:t>
            </a:r>
            <a:endParaRPr lang="en-US" sz="2200" dirty="0"/>
          </a:p>
        </p:txBody>
      </p:sp>
      <p:pic>
        <p:nvPicPr>
          <p:cNvPr id="282627"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828800" y="990600"/>
            <a:ext cx="6172200" cy="914400"/>
          </a:xfrm>
          <a:prstGeom prst="rect">
            <a:avLst/>
          </a:prstGeom>
          <a:noFill/>
        </p:spPr>
      </p:pic>
      <p:pic>
        <p:nvPicPr>
          <p:cNvPr id="282626"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438400" y="1981200"/>
            <a:ext cx="2828925" cy="847725"/>
          </a:xfrm>
          <a:prstGeom prst="rect">
            <a:avLst/>
          </a:prstGeom>
          <a:noFill/>
        </p:spPr>
      </p:pic>
      <p:pic>
        <p:nvPicPr>
          <p:cNvPr id="282625" name="Picture 1"/>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2362200" y="2895600"/>
            <a:ext cx="2981325" cy="914400"/>
          </a:xfrm>
          <a:prstGeom prst="rect">
            <a:avLst/>
          </a:prstGeom>
          <a:noFill/>
        </p:spPr>
      </p:pic>
      <p:sp>
        <p:nvSpPr>
          <p:cNvPr id="28262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82629" name="Rectangle 5"/>
          <p:cNvSpPr>
            <a:spLocks noChangeArrowheads="1"/>
          </p:cNvSpPr>
          <p:nvPr/>
        </p:nvSpPr>
        <p:spPr bwMode="auto">
          <a:xfrm>
            <a:off x="685800" y="11430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82630" name="Rectangle 6"/>
          <p:cNvSpPr>
            <a:spLocks noChangeArrowheads="1"/>
          </p:cNvSpPr>
          <p:nvPr/>
        </p:nvSpPr>
        <p:spPr bwMode="auto">
          <a:xfrm>
            <a:off x="685800" y="19907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82631" name="Rectangle 7"/>
          <p:cNvSpPr>
            <a:spLocks noChangeArrowheads="1"/>
          </p:cNvSpPr>
          <p:nvPr/>
        </p:nvSpPr>
        <p:spPr bwMode="auto">
          <a:xfrm>
            <a:off x="685800" y="29051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282634" name="Picture 10"/>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1371600" y="3886200"/>
            <a:ext cx="4943475" cy="390525"/>
          </a:xfrm>
          <a:prstGeom prst="rect">
            <a:avLst/>
          </a:prstGeom>
          <a:noFill/>
        </p:spPr>
      </p:pic>
      <p:pic>
        <p:nvPicPr>
          <p:cNvPr id="282633" name="Picture 9"/>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600200" y="4343400"/>
            <a:ext cx="6029325" cy="381000"/>
          </a:xfrm>
          <a:prstGeom prst="rect">
            <a:avLst/>
          </a:prstGeom>
          <a:noFill/>
        </p:spPr>
      </p:pic>
      <p:pic>
        <p:nvPicPr>
          <p:cNvPr id="282632" name="Picture 8"/>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1600200" y="4724400"/>
            <a:ext cx="971550" cy="342900"/>
          </a:xfrm>
          <a:prstGeom prst="rect">
            <a:avLst/>
          </a:prstGeom>
          <a:noFill/>
        </p:spPr>
      </p:pic>
      <p:sp>
        <p:nvSpPr>
          <p:cNvPr id="28263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82636" name="Rectangle 12"/>
          <p:cNvSpPr>
            <a:spLocks noChangeArrowheads="1"/>
          </p:cNvSpPr>
          <p:nvPr/>
        </p:nvSpPr>
        <p:spPr bwMode="auto">
          <a:xfrm>
            <a:off x="685800" y="8477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82637" name="Rectangle 13"/>
          <p:cNvSpPr>
            <a:spLocks noChangeArrowheads="1"/>
          </p:cNvSpPr>
          <p:nvPr/>
        </p:nvSpPr>
        <p:spPr bwMode="auto">
          <a:xfrm>
            <a:off x="685800" y="10858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82638" name="Rectangle 14"/>
          <p:cNvSpPr>
            <a:spLocks noChangeArrowheads="1"/>
          </p:cNvSpPr>
          <p:nvPr/>
        </p:nvSpPr>
        <p:spPr bwMode="auto">
          <a:xfrm>
            <a:off x="685800" y="14287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282640" name="Picture 16"/>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1600200" y="5181600"/>
            <a:ext cx="4552950" cy="933450"/>
          </a:xfrm>
          <a:prstGeom prst="rect">
            <a:avLst/>
          </a:prstGeom>
          <a:noFill/>
        </p:spPr>
      </p:pic>
      <p:pic>
        <p:nvPicPr>
          <p:cNvPr id="282639" name="Picture 15"/>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6324600" y="5181600"/>
            <a:ext cx="2343150" cy="942975"/>
          </a:xfrm>
          <a:prstGeom prst="rect">
            <a:avLst/>
          </a:prstGeom>
          <a:noFill/>
        </p:spPr>
      </p:pic>
      <p:sp>
        <p:nvSpPr>
          <p:cNvPr id="282641" name="Rectangle 1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82642" name="Rectangle 18"/>
          <p:cNvSpPr>
            <a:spLocks noChangeArrowheads="1"/>
          </p:cNvSpPr>
          <p:nvPr/>
        </p:nvSpPr>
        <p:spPr bwMode="auto">
          <a:xfrm>
            <a:off x="685800" y="1390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ransition spd="slow">
    <p:pull dir="d"/>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2A424BA-2571-4E13-A40A-C1CAA8CE59BA}"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err="1" smtClean="0">
                <a:solidFill>
                  <a:schemeClr val="tx1"/>
                </a:solidFill>
              </a:rPr>
              <a:t>Cayley</a:t>
            </a:r>
            <a:r>
              <a:rPr lang="en-US" sz="3200" b="1" dirty="0" smtClean="0">
                <a:solidFill>
                  <a:schemeClr val="tx1"/>
                </a:solidFill>
              </a:rPr>
              <a:t>-Hamilton Theorem (CO.1)</a:t>
            </a:r>
            <a:endParaRPr lang="en-US" sz="3200" b="1" dirty="0">
              <a:solidFill>
                <a:schemeClr val="tx1"/>
              </a:solidFill>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3" name="Content Placeholder 12"/>
          <p:cNvSpPr>
            <a:spLocks noGrp="1"/>
          </p:cNvSpPr>
          <p:nvPr>
            <p:ph idx="1"/>
          </p:nvPr>
        </p:nvSpPr>
        <p:spPr>
          <a:xfrm>
            <a:off x="457200" y="838200"/>
            <a:ext cx="8229600" cy="5486400"/>
          </a:xfrm>
        </p:spPr>
        <p:txBody>
          <a:bodyPr>
            <a:normAutofit/>
          </a:bodyPr>
          <a:lstStyle/>
          <a:p>
            <a:pPr>
              <a:buNone/>
            </a:pPr>
            <a:endParaRPr lang="en-US" sz="2400" b="1" dirty="0" smtClean="0"/>
          </a:p>
          <a:p>
            <a:pPr>
              <a:buNone/>
            </a:pPr>
            <a:r>
              <a:rPr lang="en-US" sz="2400" b="1" dirty="0" smtClean="0"/>
              <a:t>Prob. </a:t>
            </a:r>
            <a:r>
              <a:rPr lang="en-US" sz="2200" dirty="0" smtClean="0"/>
              <a:t>Find the characteristics equation of the matrix </a:t>
            </a:r>
          </a:p>
          <a:p>
            <a:pPr>
              <a:buNone/>
            </a:pPr>
            <a:endParaRPr lang="en-US" sz="2200" dirty="0" smtClean="0"/>
          </a:p>
          <a:p>
            <a:pPr>
              <a:buNone/>
            </a:pPr>
            <a:r>
              <a:rPr lang="en-US" sz="2200" dirty="0" smtClean="0"/>
              <a:t>and hence, compute        . Also find the matrix represented by</a:t>
            </a:r>
          </a:p>
          <a:p>
            <a:pPr>
              <a:buNone/>
            </a:pPr>
            <a:r>
              <a:rPr lang="en-US" sz="2200" dirty="0" smtClean="0"/>
              <a:t> 							.    </a:t>
            </a:r>
          </a:p>
          <a:p>
            <a:pPr>
              <a:buNone/>
            </a:pPr>
            <a:r>
              <a:rPr lang="en-US" sz="2200" dirty="0" smtClean="0"/>
              <a:t>					 	(MTU 2013, UKTU 2010)</a:t>
            </a:r>
          </a:p>
          <a:p>
            <a:pPr>
              <a:buNone/>
            </a:pPr>
            <a:r>
              <a:rPr lang="en-US" sz="2400" b="1" dirty="0" err="1" smtClean="0"/>
              <a:t>Ans</a:t>
            </a:r>
            <a:r>
              <a:rPr lang="en-US" sz="2400" b="1" dirty="0" smtClean="0"/>
              <a:t>: </a:t>
            </a:r>
            <a:r>
              <a:rPr lang="en-US" sz="2200" dirty="0" smtClean="0"/>
              <a:t>The characteristic equation of A is</a:t>
            </a:r>
          </a:p>
          <a:p>
            <a:pPr>
              <a:buNone/>
            </a:pPr>
            <a:endParaRPr lang="en-US" sz="2200" dirty="0" smtClean="0"/>
          </a:p>
          <a:p>
            <a:pPr>
              <a:buNone/>
            </a:pPr>
            <a:endParaRPr lang="en-US" sz="2200" dirty="0" smtClean="0"/>
          </a:p>
          <a:p>
            <a:pPr>
              <a:buNone/>
            </a:pPr>
            <a:endParaRPr lang="en-US" sz="2200" dirty="0" smtClean="0"/>
          </a:p>
          <a:p>
            <a:pPr>
              <a:buNone/>
            </a:pPr>
            <a:endParaRPr lang="en-US" sz="2200" dirty="0" smtClean="0"/>
          </a:p>
          <a:p>
            <a:pPr>
              <a:buNone/>
            </a:pPr>
            <a:r>
              <a:rPr lang="en-US" sz="2200" dirty="0" smtClean="0"/>
              <a:t>By </a:t>
            </a:r>
            <a:r>
              <a:rPr lang="en-US" sz="2200" dirty="0" err="1" smtClean="0"/>
              <a:t>Cayley</a:t>
            </a:r>
            <a:r>
              <a:rPr lang="en-US" sz="2200" dirty="0" smtClean="0"/>
              <a:t>-Hamilton theorem,</a:t>
            </a:r>
          </a:p>
          <a:p>
            <a:pPr>
              <a:buNone/>
            </a:pPr>
            <a:r>
              <a:rPr lang="en-US" sz="2200" dirty="0" smtClean="0"/>
              <a:t> 	</a:t>
            </a:r>
          </a:p>
        </p:txBody>
      </p:sp>
      <p:sp>
        <p:nvSpPr>
          <p:cNvPr id="281602" name="Rectangle 2"/>
          <p:cNvSpPr>
            <a:spLocks noChangeArrowheads="1"/>
          </p:cNvSpPr>
          <p:nvPr/>
        </p:nvSpPr>
        <p:spPr bwMode="auto">
          <a:xfrm>
            <a:off x="6477000" y="1321713"/>
            <a:ext cx="1143000" cy="4308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281601"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781800" y="1066800"/>
            <a:ext cx="2085975" cy="933450"/>
          </a:xfrm>
          <a:prstGeom prst="rect">
            <a:avLst/>
          </a:prstGeom>
          <a:noFill/>
        </p:spPr>
      </p:pic>
      <p:sp>
        <p:nvSpPr>
          <p:cNvPr id="281603" name="Rectangle 3"/>
          <p:cNvSpPr>
            <a:spLocks noChangeArrowheads="1"/>
          </p:cNvSpPr>
          <p:nvPr/>
        </p:nvSpPr>
        <p:spPr bwMode="auto">
          <a:xfrm>
            <a:off x="685800" y="1390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1"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971800" y="2200275"/>
            <a:ext cx="438150" cy="390525"/>
          </a:xfrm>
          <a:prstGeom prst="rect">
            <a:avLst/>
          </a:prstGeom>
          <a:noFill/>
        </p:spPr>
      </p:pic>
      <p:sp>
        <p:nvSpPr>
          <p:cNvPr id="281605"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81604" name="Picture 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609600" y="2667000"/>
            <a:ext cx="5257800" cy="381000"/>
          </a:xfrm>
          <a:prstGeom prst="rect">
            <a:avLst/>
          </a:prstGeom>
          <a:noFill/>
        </p:spPr>
      </p:pic>
      <p:sp>
        <p:nvSpPr>
          <p:cNvPr id="281606" name="Rectangle 6"/>
          <p:cNvSpPr>
            <a:spLocks noChangeArrowheads="1"/>
          </p:cNvSpPr>
          <p:nvPr/>
        </p:nvSpPr>
        <p:spPr bwMode="auto">
          <a:xfrm>
            <a:off x="685800" y="7905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5" name="Picture 10"/>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5219700" y="3429000"/>
            <a:ext cx="1333500" cy="342900"/>
          </a:xfrm>
          <a:prstGeom prst="rect">
            <a:avLst/>
          </a:prstGeom>
          <a:noFill/>
        </p:spPr>
      </p:pic>
      <p:pic>
        <p:nvPicPr>
          <p:cNvPr id="281609" name="Picture 9"/>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2667000" y="3886200"/>
            <a:ext cx="4114800" cy="933450"/>
          </a:xfrm>
          <a:prstGeom prst="rect">
            <a:avLst/>
          </a:prstGeom>
          <a:noFill/>
        </p:spPr>
      </p:pic>
      <p:pic>
        <p:nvPicPr>
          <p:cNvPr id="281608" name="Picture 8"/>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2667000" y="5029200"/>
            <a:ext cx="3810000" cy="400050"/>
          </a:xfrm>
          <a:prstGeom prst="rect">
            <a:avLst/>
          </a:prstGeom>
          <a:noFill/>
        </p:spPr>
      </p:pic>
      <p:sp>
        <p:nvSpPr>
          <p:cNvPr id="281610"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81611" name="Rectangle 11"/>
          <p:cNvSpPr>
            <a:spLocks noChangeArrowheads="1"/>
          </p:cNvSpPr>
          <p:nvPr/>
        </p:nvSpPr>
        <p:spPr bwMode="auto">
          <a:xfrm>
            <a:off x="685800" y="1390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81612" name="Rectangle 12"/>
          <p:cNvSpPr>
            <a:spLocks noChangeArrowheads="1"/>
          </p:cNvSpPr>
          <p:nvPr/>
        </p:nvSpPr>
        <p:spPr bwMode="auto">
          <a:xfrm>
            <a:off x="685800" y="17907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81613" name="Rectangle 13"/>
          <p:cNvSpPr>
            <a:spLocks noChangeArrowheads="1"/>
          </p:cNvSpPr>
          <p:nvPr/>
        </p:nvSpPr>
        <p:spPr bwMode="auto">
          <a:xfrm>
            <a:off x="685800" y="2181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81615" name="Rectangle 1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81614" name="Picture 14"/>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3962400" y="5476875"/>
            <a:ext cx="4476750" cy="390525"/>
          </a:xfrm>
          <a:prstGeom prst="rect">
            <a:avLst/>
          </a:prstGeom>
          <a:noFill/>
        </p:spPr>
      </p:pic>
      <p:sp>
        <p:nvSpPr>
          <p:cNvPr id="281616" name="Rectangle 16"/>
          <p:cNvSpPr>
            <a:spLocks noChangeArrowheads="1"/>
          </p:cNvSpPr>
          <p:nvPr/>
        </p:nvSpPr>
        <p:spPr bwMode="auto">
          <a:xfrm>
            <a:off x="685800" y="8477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ransition spd="slow">
    <p:pull dir="d"/>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2A424BA-2571-4E13-A40A-C1CAA8CE59BA}"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err="1" smtClean="0">
                <a:solidFill>
                  <a:schemeClr val="tx1"/>
                </a:solidFill>
              </a:rPr>
              <a:t>Cayley</a:t>
            </a:r>
            <a:r>
              <a:rPr lang="en-US" sz="3200" b="1" dirty="0" smtClean="0">
                <a:solidFill>
                  <a:schemeClr val="tx1"/>
                </a:solidFill>
              </a:rPr>
              <a:t>-Hamilton Theorem (CO.1)</a:t>
            </a:r>
            <a:endParaRPr lang="en-US" sz="3200" b="1" dirty="0">
              <a:solidFill>
                <a:schemeClr val="tx1"/>
              </a:solidFill>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3" name="Content Placeholder 12"/>
          <p:cNvSpPr>
            <a:spLocks noGrp="1"/>
          </p:cNvSpPr>
          <p:nvPr>
            <p:ph idx="1"/>
          </p:nvPr>
        </p:nvSpPr>
        <p:spPr>
          <a:xfrm>
            <a:off x="457200" y="838200"/>
            <a:ext cx="8229600" cy="5486400"/>
          </a:xfrm>
        </p:spPr>
        <p:txBody>
          <a:bodyPr>
            <a:normAutofit/>
          </a:bodyPr>
          <a:lstStyle/>
          <a:p>
            <a:pPr>
              <a:buNone/>
            </a:pPr>
            <a:r>
              <a:rPr lang="en-US" sz="2200" dirty="0" smtClean="0"/>
              <a:t>Now, pre-multiplying both sides of (1) by         , we have</a:t>
            </a:r>
          </a:p>
          <a:p>
            <a:pPr>
              <a:buNone/>
            </a:pPr>
            <a:endParaRPr lang="en-US" sz="2200" dirty="0" smtClean="0"/>
          </a:p>
          <a:p>
            <a:pPr>
              <a:buNone/>
            </a:pPr>
            <a:endParaRPr lang="en-US" sz="2200" dirty="0" smtClean="0"/>
          </a:p>
          <a:p>
            <a:pPr>
              <a:buNone/>
            </a:pPr>
            <a:endParaRPr lang="en-US" sz="2200" dirty="0" smtClean="0"/>
          </a:p>
          <a:p>
            <a:pPr>
              <a:buNone/>
            </a:pPr>
            <a:endParaRPr lang="en-US" sz="2200" dirty="0" smtClean="0"/>
          </a:p>
          <a:p>
            <a:pPr>
              <a:buNone/>
            </a:pPr>
            <a:r>
              <a:rPr lang="en-US" sz="2200" dirty="0" smtClean="0"/>
              <a:t>Now,</a:t>
            </a:r>
          </a:p>
          <a:p>
            <a:pPr>
              <a:buNone/>
            </a:pPr>
            <a:endParaRPr lang="en-US" sz="2200" dirty="0" smtClean="0"/>
          </a:p>
          <a:p>
            <a:pPr>
              <a:buNone/>
            </a:pPr>
            <a:endParaRPr lang="en-US" sz="2200" dirty="0" smtClean="0"/>
          </a:p>
          <a:p>
            <a:pPr>
              <a:buNone/>
            </a:pPr>
            <a:endParaRPr lang="en-US" sz="2200" dirty="0" smtClean="0"/>
          </a:p>
          <a:p>
            <a:pPr>
              <a:buNone/>
            </a:pPr>
            <a:r>
              <a:rPr lang="en-US" sz="2200" dirty="0" smtClean="0"/>
              <a:t>From (2), 	 </a:t>
            </a:r>
          </a:p>
          <a:p>
            <a:pPr>
              <a:buNone/>
            </a:pPr>
            <a:endParaRPr lang="en-US" sz="2200" dirty="0"/>
          </a:p>
        </p:txBody>
      </p:sp>
      <p:pic>
        <p:nvPicPr>
          <p:cNvPr id="9" name="Picture 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257800" y="914400"/>
            <a:ext cx="438150" cy="390525"/>
          </a:xfrm>
          <a:prstGeom prst="rect">
            <a:avLst/>
          </a:prstGeom>
          <a:noFill/>
        </p:spPr>
      </p:pic>
      <p:pic>
        <p:nvPicPr>
          <p:cNvPr id="280579"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819400" y="1295400"/>
            <a:ext cx="3009900" cy="390525"/>
          </a:xfrm>
          <a:prstGeom prst="rect">
            <a:avLst/>
          </a:prstGeom>
          <a:noFill/>
        </p:spPr>
      </p:pic>
      <p:pic>
        <p:nvPicPr>
          <p:cNvPr id="280578" name="Picture 2"/>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2847975" y="1676400"/>
            <a:ext cx="2486025" cy="457200"/>
          </a:xfrm>
          <a:prstGeom prst="rect">
            <a:avLst/>
          </a:prstGeom>
          <a:noFill/>
        </p:spPr>
      </p:pic>
      <p:sp>
        <p:nvSpPr>
          <p:cNvPr id="280580"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80581" name="Rectangle 5"/>
          <p:cNvSpPr>
            <a:spLocks noChangeArrowheads="1"/>
          </p:cNvSpPr>
          <p:nvPr/>
        </p:nvSpPr>
        <p:spPr bwMode="auto">
          <a:xfrm>
            <a:off x="685800" y="8477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80582" name="Rectangle 6"/>
          <p:cNvSpPr>
            <a:spLocks noChangeArrowheads="1"/>
          </p:cNvSpPr>
          <p:nvPr/>
        </p:nvSpPr>
        <p:spPr bwMode="auto">
          <a:xfrm>
            <a:off x="685800" y="13049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80583" name="Rectangle 7"/>
          <p:cNvSpPr>
            <a:spLocks noChangeArrowheads="1"/>
          </p:cNvSpPr>
          <p:nvPr/>
        </p:nvSpPr>
        <p:spPr bwMode="auto">
          <a:xfrm>
            <a:off x="685800" y="1981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280585" name="Picture 9"/>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2743200" y="2743200"/>
            <a:ext cx="5124450" cy="933450"/>
          </a:xfrm>
          <a:prstGeom prst="rect">
            <a:avLst/>
          </a:prstGeom>
          <a:noFill/>
        </p:spPr>
      </p:pic>
      <p:pic>
        <p:nvPicPr>
          <p:cNvPr id="280584" name="Picture 8"/>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886200" y="3733800"/>
            <a:ext cx="2085975" cy="942975"/>
          </a:xfrm>
          <a:prstGeom prst="rect">
            <a:avLst/>
          </a:prstGeom>
          <a:noFill/>
        </p:spPr>
      </p:pic>
      <p:sp>
        <p:nvSpPr>
          <p:cNvPr id="280586"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80587" name="Rectangle 11"/>
          <p:cNvSpPr>
            <a:spLocks noChangeArrowheads="1"/>
          </p:cNvSpPr>
          <p:nvPr/>
        </p:nvSpPr>
        <p:spPr bwMode="auto">
          <a:xfrm>
            <a:off x="685800" y="1390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80588" name="Rectangle 12"/>
          <p:cNvSpPr>
            <a:spLocks noChangeArrowheads="1"/>
          </p:cNvSpPr>
          <p:nvPr/>
        </p:nvSpPr>
        <p:spPr bwMode="auto">
          <a:xfrm>
            <a:off x="685800" y="23336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80590" name="Rectangle 1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80589" name="Picture 13"/>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2971800" y="2133600"/>
            <a:ext cx="4305300" cy="676275"/>
          </a:xfrm>
          <a:prstGeom prst="rect">
            <a:avLst/>
          </a:prstGeom>
          <a:noFill/>
        </p:spPr>
      </p:pic>
      <p:sp>
        <p:nvSpPr>
          <p:cNvPr id="280591" name="Rectangle 15"/>
          <p:cNvSpPr>
            <a:spLocks noChangeArrowheads="1"/>
          </p:cNvSpPr>
          <p:nvPr/>
        </p:nvSpPr>
        <p:spPr bwMode="auto">
          <a:xfrm>
            <a:off x="685800" y="11334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280593" name="Picture 17"/>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2819400" y="4953000"/>
            <a:ext cx="4800600" cy="990600"/>
          </a:xfrm>
          <a:prstGeom prst="rect">
            <a:avLst/>
          </a:prstGeom>
          <a:noFill/>
        </p:spPr>
      </p:pic>
      <p:sp>
        <p:nvSpPr>
          <p:cNvPr id="280594" name="Rectangle 1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80595" name="Rectangle 19"/>
          <p:cNvSpPr>
            <a:spLocks noChangeArrowheads="1"/>
          </p:cNvSpPr>
          <p:nvPr/>
        </p:nvSpPr>
        <p:spPr bwMode="auto">
          <a:xfrm>
            <a:off x="685800" y="971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ransition spd="slow">
    <p:pull dir="d"/>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2A424BA-2571-4E13-A40A-C1CAA8CE59BA}"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err="1" smtClean="0">
                <a:solidFill>
                  <a:schemeClr val="tx1"/>
                </a:solidFill>
              </a:rPr>
              <a:t>Cayley</a:t>
            </a:r>
            <a:r>
              <a:rPr lang="en-US" sz="3200" b="1" dirty="0" smtClean="0">
                <a:solidFill>
                  <a:schemeClr val="tx1"/>
                </a:solidFill>
              </a:rPr>
              <a:t>-Hamilton Theorem (CO.1)</a:t>
            </a:r>
            <a:endParaRPr lang="en-US" sz="3200" b="1" dirty="0">
              <a:solidFill>
                <a:schemeClr val="tx1"/>
              </a:solidFill>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3" name="Content Placeholder 12"/>
          <p:cNvSpPr>
            <a:spLocks noGrp="1"/>
          </p:cNvSpPr>
          <p:nvPr>
            <p:ph idx="1"/>
          </p:nvPr>
        </p:nvSpPr>
        <p:spPr>
          <a:xfrm>
            <a:off x="457200" y="838200"/>
            <a:ext cx="8229600" cy="5486400"/>
          </a:xfrm>
        </p:spPr>
        <p:txBody>
          <a:bodyPr/>
          <a:lstStyle/>
          <a:p>
            <a:pPr>
              <a:buNone/>
            </a:pPr>
            <a:endParaRPr lang="en-US" dirty="0" smtClean="0"/>
          </a:p>
          <a:p>
            <a:pPr>
              <a:buNone/>
            </a:pPr>
            <a:endParaRPr lang="en-US" dirty="0" smtClean="0"/>
          </a:p>
          <a:p>
            <a:pPr>
              <a:buNone/>
            </a:pPr>
            <a:r>
              <a:rPr lang="en-US" sz="2200" dirty="0" smtClean="0"/>
              <a:t>Now, </a:t>
            </a:r>
          </a:p>
        </p:txBody>
      </p:sp>
      <p:sp>
        <p:nvSpPr>
          <p:cNvPr id="27955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79553"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514600" y="914400"/>
            <a:ext cx="3200400" cy="933450"/>
          </a:xfrm>
          <a:prstGeom prst="rect">
            <a:avLst/>
          </a:prstGeom>
          <a:noFill/>
        </p:spPr>
      </p:pic>
      <p:sp>
        <p:nvSpPr>
          <p:cNvPr id="279555" name="Rectangle 3"/>
          <p:cNvSpPr>
            <a:spLocks noChangeArrowheads="1"/>
          </p:cNvSpPr>
          <p:nvPr/>
        </p:nvSpPr>
        <p:spPr bwMode="auto">
          <a:xfrm>
            <a:off x="685800" y="1390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279558" name="Picture 6"/>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676400" y="2133600"/>
            <a:ext cx="5334000" cy="381000"/>
          </a:xfrm>
          <a:prstGeom prst="rect">
            <a:avLst/>
          </a:prstGeom>
          <a:noFill/>
        </p:spPr>
      </p:pic>
      <p:pic>
        <p:nvPicPr>
          <p:cNvPr id="279557" name="Picture 5"/>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905000" y="2590800"/>
            <a:ext cx="5943600" cy="457200"/>
          </a:xfrm>
          <a:prstGeom prst="rect">
            <a:avLst/>
          </a:prstGeom>
          <a:noFill/>
        </p:spPr>
      </p:pic>
      <p:pic>
        <p:nvPicPr>
          <p:cNvPr id="279556" name="Picture 4"/>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1895475" y="2971800"/>
            <a:ext cx="1609725" cy="381000"/>
          </a:xfrm>
          <a:prstGeom prst="rect">
            <a:avLst/>
          </a:prstGeom>
          <a:noFill/>
        </p:spPr>
      </p:pic>
      <p:sp>
        <p:nvSpPr>
          <p:cNvPr id="279559" name="Rectangle 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9560" name="Rectangle 8"/>
          <p:cNvSpPr>
            <a:spLocks noChangeArrowheads="1"/>
          </p:cNvSpPr>
          <p:nvPr/>
        </p:nvSpPr>
        <p:spPr bwMode="auto">
          <a:xfrm>
            <a:off x="685800" y="7905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79561" name="Rectangle 9"/>
          <p:cNvSpPr>
            <a:spLocks noChangeArrowheads="1"/>
          </p:cNvSpPr>
          <p:nvPr/>
        </p:nvSpPr>
        <p:spPr bwMode="auto">
          <a:xfrm>
            <a:off x="685800" y="1038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79562" name="Rectangle 10"/>
          <p:cNvSpPr>
            <a:spLocks noChangeArrowheads="1"/>
          </p:cNvSpPr>
          <p:nvPr/>
        </p:nvSpPr>
        <p:spPr bwMode="auto">
          <a:xfrm>
            <a:off x="685800" y="1419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79564"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79563" name="Picture 11"/>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905000" y="3352800"/>
            <a:ext cx="6248400" cy="1066800"/>
          </a:xfrm>
          <a:prstGeom prst="rect">
            <a:avLst/>
          </a:prstGeom>
          <a:noFill/>
        </p:spPr>
      </p:pic>
      <p:sp>
        <p:nvSpPr>
          <p:cNvPr id="279566" name="Rectangle 1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79565" name="Picture 13"/>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1905000" y="4495800"/>
            <a:ext cx="4267200" cy="1066800"/>
          </a:xfrm>
          <a:prstGeom prst="rect">
            <a:avLst/>
          </a:prstGeom>
          <a:noFill/>
        </p:spPr>
      </p:pic>
      <p:sp>
        <p:nvSpPr>
          <p:cNvPr id="279567" name="Rectangle 15"/>
          <p:cNvSpPr>
            <a:spLocks noChangeArrowheads="1"/>
          </p:cNvSpPr>
          <p:nvPr/>
        </p:nvSpPr>
        <p:spPr bwMode="auto">
          <a:xfrm>
            <a:off x="685800" y="10572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79569" name="Rectangle 1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79568" name="Picture 16"/>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1905000" y="5638800"/>
            <a:ext cx="1447800" cy="838200"/>
          </a:xfrm>
          <a:prstGeom prst="rect">
            <a:avLst/>
          </a:prstGeom>
          <a:noFill/>
        </p:spPr>
      </p:pic>
      <p:sp>
        <p:nvSpPr>
          <p:cNvPr id="279570" name="Rectangle 18"/>
          <p:cNvSpPr>
            <a:spLocks noChangeArrowheads="1"/>
          </p:cNvSpPr>
          <p:nvPr/>
        </p:nvSpPr>
        <p:spPr bwMode="auto">
          <a:xfrm>
            <a:off x="685800" y="10572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ransition spd="slow">
    <p:pull dir="d"/>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2A424BA-2571-4E13-A40A-C1CAA8CE59BA}"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err="1" smtClean="0">
                <a:solidFill>
                  <a:schemeClr val="tx1"/>
                </a:solidFill>
              </a:rPr>
              <a:t>Cayley</a:t>
            </a:r>
            <a:r>
              <a:rPr lang="en-US" sz="3200" b="1" dirty="0" smtClean="0">
                <a:solidFill>
                  <a:schemeClr val="tx1"/>
                </a:solidFill>
              </a:rPr>
              <a:t>-Hamilton Theorem (CO.1)</a:t>
            </a:r>
            <a:endParaRPr lang="en-US" sz="3200" b="1" dirty="0">
              <a:solidFill>
                <a:schemeClr val="tx1"/>
              </a:solidFill>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3" name="Content Placeholder 12"/>
          <p:cNvSpPr>
            <a:spLocks noGrp="1"/>
          </p:cNvSpPr>
          <p:nvPr>
            <p:ph idx="1"/>
          </p:nvPr>
        </p:nvSpPr>
        <p:spPr>
          <a:xfrm>
            <a:off x="457200" y="838200"/>
            <a:ext cx="8229600" cy="5486400"/>
          </a:xfrm>
        </p:spPr>
        <p:txBody>
          <a:bodyPr>
            <a:normAutofit/>
          </a:bodyPr>
          <a:lstStyle/>
          <a:p>
            <a:pPr>
              <a:buNone/>
            </a:pPr>
            <a:endParaRPr lang="en-US" sz="2400" b="1" dirty="0" smtClean="0"/>
          </a:p>
          <a:p>
            <a:pPr>
              <a:buNone/>
            </a:pPr>
            <a:r>
              <a:rPr lang="en-US" sz="2400" b="1" dirty="0" smtClean="0"/>
              <a:t>Prob. </a:t>
            </a:r>
            <a:r>
              <a:rPr lang="en-US" sz="2200" dirty="0" smtClean="0"/>
              <a:t>If			          , find  </a:t>
            </a:r>
            <a:r>
              <a:rPr lang="en-US" sz="2400" b="1" dirty="0" smtClean="0"/>
              <a:t> 	 </a:t>
            </a:r>
            <a:r>
              <a:rPr lang="en-US" sz="2400" dirty="0" smtClean="0"/>
              <a:t>and</a:t>
            </a:r>
            <a:r>
              <a:rPr lang="en-US" sz="2400" b="1" dirty="0" smtClean="0"/>
              <a:t> 	   </a:t>
            </a:r>
            <a:r>
              <a:rPr lang="en-US" sz="2200" dirty="0" smtClean="0"/>
              <a:t>using </a:t>
            </a:r>
            <a:r>
              <a:rPr lang="en-US" sz="2200" dirty="0" err="1" smtClean="0"/>
              <a:t>Cayley</a:t>
            </a:r>
            <a:r>
              <a:rPr lang="en-US" sz="2200" dirty="0" smtClean="0"/>
              <a:t>-</a:t>
            </a:r>
          </a:p>
          <a:p>
            <a:pPr>
              <a:buNone/>
            </a:pPr>
            <a:endParaRPr lang="en-US" sz="2200" dirty="0" smtClean="0"/>
          </a:p>
          <a:p>
            <a:pPr>
              <a:buNone/>
            </a:pPr>
            <a:r>
              <a:rPr lang="en-US" sz="2200" dirty="0" smtClean="0"/>
              <a:t>Hamilton’s theorem. Also show that for every integer </a:t>
            </a:r>
          </a:p>
          <a:p>
            <a:pPr>
              <a:buNone/>
            </a:pPr>
            <a:r>
              <a:rPr lang="en-US" sz="2200" dirty="0" smtClean="0"/>
              <a:t>							(UPTU 2015)</a:t>
            </a:r>
          </a:p>
          <a:p>
            <a:pPr>
              <a:buNone/>
            </a:pPr>
            <a:r>
              <a:rPr lang="en-US" sz="2400" b="1" dirty="0" err="1" smtClean="0"/>
              <a:t>Ans</a:t>
            </a:r>
            <a:r>
              <a:rPr lang="en-US" sz="2400" b="1" dirty="0" smtClean="0"/>
              <a:t>: </a:t>
            </a:r>
            <a:r>
              <a:rPr lang="en-US" sz="2200" dirty="0" smtClean="0"/>
              <a:t>Characteristic equation is</a:t>
            </a:r>
            <a:endParaRPr lang="en-US" sz="2400" b="1" dirty="0" smtClean="0"/>
          </a:p>
          <a:p>
            <a:pPr>
              <a:buNone/>
            </a:pPr>
            <a:endParaRPr lang="en-US" dirty="0" smtClean="0"/>
          </a:p>
          <a:p>
            <a:pPr>
              <a:buNone/>
            </a:pPr>
            <a:endParaRPr lang="en-US" dirty="0" smtClean="0"/>
          </a:p>
          <a:p>
            <a:pPr>
              <a:buNone/>
            </a:pPr>
            <a:endParaRPr lang="en-US" dirty="0" smtClean="0"/>
          </a:p>
          <a:p>
            <a:pPr>
              <a:buNone/>
            </a:pPr>
            <a:r>
              <a:rPr lang="en-US" dirty="0" smtClean="0"/>
              <a:t> </a:t>
            </a:r>
            <a:r>
              <a:rPr lang="en-US" sz="2200" dirty="0" smtClean="0"/>
              <a:t>Therefore, by </a:t>
            </a:r>
            <a:r>
              <a:rPr lang="en-US" sz="2200" dirty="0" err="1" smtClean="0"/>
              <a:t>Cayley</a:t>
            </a:r>
            <a:r>
              <a:rPr lang="en-US" sz="2200" dirty="0" smtClean="0"/>
              <a:t>-Hamilton’s theorem, we have</a:t>
            </a:r>
          </a:p>
        </p:txBody>
      </p:sp>
      <p:sp>
        <p:nvSpPr>
          <p:cNvPr id="293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93889"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524000" y="1066800"/>
            <a:ext cx="2343150" cy="933450"/>
          </a:xfrm>
          <a:prstGeom prst="rect">
            <a:avLst/>
          </a:prstGeom>
          <a:noFill/>
        </p:spPr>
      </p:pic>
      <p:pic>
        <p:nvPicPr>
          <p:cNvPr id="293892"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648200" y="1371600"/>
            <a:ext cx="447675" cy="381000"/>
          </a:xfrm>
          <a:prstGeom prst="rect">
            <a:avLst/>
          </a:prstGeom>
          <a:noFill/>
        </p:spPr>
      </p:pic>
      <p:pic>
        <p:nvPicPr>
          <p:cNvPr id="293891"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791200" y="1371600"/>
            <a:ext cx="304800" cy="381000"/>
          </a:xfrm>
          <a:prstGeom prst="rect">
            <a:avLst/>
          </a:prstGeom>
          <a:noFill/>
        </p:spPr>
      </p:pic>
      <p:sp>
        <p:nvSpPr>
          <p:cNvPr id="29389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93894" name="Rectangle 6"/>
          <p:cNvSpPr>
            <a:spLocks noChangeArrowheads="1"/>
          </p:cNvSpPr>
          <p:nvPr/>
        </p:nvSpPr>
        <p:spPr bwMode="auto">
          <a:xfrm>
            <a:off x="0" y="3810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Calibri" pitchFamily="34" charset="0"/>
                <a:ea typeface="Times New Roman" pitchFamily="18"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93895" name="Rectangle 7"/>
          <p:cNvSpPr>
            <a:spLocks noChangeArrowheads="1"/>
          </p:cNvSpPr>
          <p:nvPr/>
        </p:nvSpPr>
        <p:spPr bwMode="auto">
          <a:xfrm>
            <a:off x="0" y="7620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9389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93896" name="Picture 8"/>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1752600" y="2514600"/>
            <a:ext cx="3514725" cy="381000"/>
          </a:xfrm>
          <a:prstGeom prst="rect">
            <a:avLst/>
          </a:prstGeom>
          <a:noFill/>
        </p:spPr>
      </p:pic>
      <p:pic>
        <p:nvPicPr>
          <p:cNvPr id="293901" name="Picture 13"/>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4229100" y="3009900"/>
            <a:ext cx="1333500" cy="342900"/>
          </a:xfrm>
          <a:prstGeom prst="rect">
            <a:avLst/>
          </a:prstGeom>
          <a:noFill/>
        </p:spPr>
      </p:pic>
      <p:pic>
        <p:nvPicPr>
          <p:cNvPr id="293900" name="Picture 12"/>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2000250" y="3486150"/>
            <a:ext cx="3562350" cy="933450"/>
          </a:xfrm>
          <a:prstGeom prst="rect">
            <a:avLst/>
          </a:prstGeom>
          <a:noFill/>
        </p:spPr>
      </p:pic>
      <p:pic>
        <p:nvPicPr>
          <p:cNvPr id="293899" name="Picture 11"/>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1981200" y="4495800"/>
            <a:ext cx="3505200" cy="400050"/>
          </a:xfrm>
          <a:prstGeom prst="rect">
            <a:avLst/>
          </a:prstGeom>
          <a:noFill/>
        </p:spPr>
      </p:pic>
      <p:pic>
        <p:nvPicPr>
          <p:cNvPr id="293898" name="Picture 10"/>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2057400" y="4953000"/>
            <a:ext cx="3505200" cy="400050"/>
          </a:xfrm>
          <a:prstGeom prst="rect">
            <a:avLst/>
          </a:prstGeom>
          <a:noFill/>
        </p:spPr>
      </p:pic>
      <p:sp>
        <p:nvSpPr>
          <p:cNvPr id="293902" name="Rectangle 1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93903" name="Rectangle 15"/>
          <p:cNvSpPr>
            <a:spLocks noChangeArrowheads="1"/>
          </p:cNvSpPr>
          <p:nvPr/>
        </p:nvSpPr>
        <p:spPr bwMode="auto">
          <a:xfrm>
            <a:off x="685800" y="800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93904" name="Rectangle 16"/>
          <p:cNvSpPr>
            <a:spLocks noChangeArrowheads="1"/>
          </p:cNvSpPr>
          <p:nvPr/>
        </p:nvSpPr>
        <p:spPr bwMode="auto">
          <a:xfrm>
            <a:off x="685800" y="1733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93905" name="Rectangle 17"/>
          <p:cNvSpPr>
            <a:spLocks noChangeArrowheads="1"/>
          </p:cNvSpPr>
          <p:nvPr/>
        </p:nvSpPr>
        <p:spPr bwMode="auto">
          <a:xfrm>
            <a:off x="685800" y="21336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93906" name="Rectangle 18"/>
          <p:cNvSpPr>
            <a:spLocks noChangeArrowheads="1"/>
          </p:cNvSpPr>
          <p:nvPr/>
        </p:nvSpPr>
        <p:spPr bwMode="auto">
          <a:xfrm>
            <a:off x="685800" y="2533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93908" name="Rectangle 2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93907" name="Picture 19"/>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2514600" y="5791200"/>
            <a:ext cx="4191000" cy="390525"/>
          </a:xfrm>
          <a:prstGeom prst="rect">
            <a:avLst/>
          </a:prstGeom>
          <a:noFill/>
        </p:spPr>
      </p:pic>
      <p:sp>
        <p:nvSpPr>
          <p:cNvPr id="293909" name="Rectangle 21"/>
          <p:cNvSpPr>
            <a:spLocks noChangeArrowheads="1"/>
          </p:cNvSpPr>
          <p:nvPr/>
        </p:nvSpPr>
        <p:spPr bwMode="auto">
          <a:xfrm>
            <a:off x="685800" y="8477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ransition spd="slow">
    <p:pull dir="d"/>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2A424BA-2571-4E13-A40A-C1CAA8CE59BA}"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err="1" smtClean="0">
                <a:solidFill>
                  <a:schemeClr val="tx1"/>
                </a:solidFill>
              </a:rPr>
              <a:t>Cayley</a:t>
            </a:r>
            <a:r>
              <a:rPr lang="en-US" sz="3200" b="1" dirty="0" smtClean="0">
                <a:solidFill>
                  <a:schemeClr val="tx1"/>
                </a:solidFill>
              </a:rPr>
              <a:t>-Hamilton Theorem (CO.1)</a:t>
            </a:r>
            <a:endParaRPr lang="en-US" sz="3200" b="1" dirty="0">
              <a:solidFill>
                <a:schemeClr val="tx1"/>
              </a:solidFill>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3" name="Content Placeholder 12"/>
          <p:cNvSpPr>
            <a:spLocks noGrp="1"/>
          </p:cNvSpPr>
          <p:nvPr>
            <p:ph idx="1"/>
          </p:nvPr>
        </p:nvSpPr>
        <p:spPr>
          <a:xfrm>
            <a:off x="457200" y="838200"/>
            <a:ext cx="8229600" cy="5486400"/>
          </a:xfrm>
        </p:spPr>
        <p:txBody>
          <a:bodyPr>
            <a:normAutofit/>
          </a:bodyPr>
          <a:lstStyle/>
          <a:p>
            <a:pPr>
              <a:buNone/>
            </a:pPr>
            <a:r>
              <a:rPr lang="en-US" sz="2200" dirty="0" err="1" smtClean="0"/>
              <a:t>Premultiplying</a:t>
            </a:r>
            <a:r>
              <a:rPr lang="en-US" sz="2200" dirty="0" smtClean="0"/>
              <a:t> equation (1) by 	        , we get</a:t>
            </a:r>
          </a:p>
          <a:p>
            <a:pPr>
              <a:buNone/>
            </a:pPr>
            <a:endParaRPr lang="en-US" sz="2200" dirty="0" smtClean="0"/>
          </a:p>
          <a:p>
            <a:pPr>
              <a:buNone/>
            </a:pPr>
            <a:endParaRPr lang="en-US" sz="2200" dirty="0" smtClean="0"/>
          </a:p>
          <a:p>
            <a:pPr>
              <a:buNone/>
            </a:pPr>
            <a:endParaRPr lang="en-US" sz="2200" dirty="0" smtClean="0"/>
          </a:p>
          <a:p>
            <a:pPr>
              <a:buNone/>
            </a:pPr>
            <a:endParaRPr lang="en-US" sz="2200" dirty="0" smtClean="0"/>
          </a:p>
          <a:p>
            <a:pPr>
              <a:buNone/>
            </a:pPr>
            <a:endParaRPr lang="en-US" sz="2200" dirty="0" smtClean="0"/>
          </a:p>
          <a:p>
            <a:pPr>
              <a:buNone/>
            </a:pPr>
            <a:endParaRPr lang="en-US" sz="2200" dirty="0" smtClean="0"/>
          </a:p>
          <a:p>
            <a:pPr>
              <a:buNone/>
            </a:pPr>
            <a:endParaRPr lang="en-US" sz="2200" dirty="0" smtClean="0"/>
          </a:p>
          <a:p>
            <a:pPr>
              <a:buNone/>
            </a:pPr>
            <a:endParaRPr lang="en-US" sz="2200" dirty="0" smtClean="0"/>
          </a:p>
          <a:p>
            <a:pPr>
              <a:buNone/>
            </a:pPr>
            <a:r>
              <a:rPr lang="en-US" sz="2200" dirty="0" smtClean="0"/>
              <a:t>Again multiplying equation (1) by A, we get</a:t>
            </a:r>
          </a:p>
          <a:p>
            <a:pPr>
              <a:buNone/>
            </a:pPr>
            <a:endParaRPr lang="en-US" sz="2200" dirty="0" smtClean="0"/>
          </a:p>
        </p:txBody>
      </p:sp>
      <p:sp>
        <p:nvSpPr>
          <p:cNvPr id="28877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88769"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191000" y="914400"/>
            <a:ext cx="447675" cy="381000"/>
          </a:xfrm>
          <a:prstGeom prst="rect">
            <a:avLst/>
          </a:prstGeom>
          <a:noFill/>
        </p:spPr>
      </p:pic>
      <p:sp>
        <p:nvSpPr>
          <p:cNvPr id="288771" name="Rectangle 3"/>
          <p:cNvSpPr>
            <a:spLocks noChangeArrowheads="1"/>
          </p:cNvSpPr>
          <p:nvPr/>
        </p:nvSpPr>
        <p:spPr bwMode="auto">
          <a:xfrm>
            <a:off x="68580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288773" name="Picture 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209800" y="1362075"/>
            <a:ext cx="2514600" cy="390525"/>
          </a:xfrm>
          <a:prstGeom prst="rect">
            <a:avLst/>
          </a:prstGeom>
          <a:noFill/>
        </p:spPr>
      </p:pic>
      <p:pic>
        <p:nvPicPr>
          <p:cNvPr id="288772" name="Picture 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666750" y="1752600"/>
            <a:ext cx="3524250" cy="447675"/>
          </a:xfrm>
          <a:prstGeom prst="rect">
            <a:avLst/>
          </a:prstGeom>
          <a:noFill/>
        </p:spPr>
      </p:pic>
      <p:sp>
        <p:nvSpPr>
          <p:cNvPr id="288774"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88775" name="Rectangle 7"/>
          <p:cNvSpPr>
            <a:spLocks noChangeArrowheads="1"/>
          </p:cNvSpPr>
          <p:nvPr/>
        </p:nvSpPr>
        <p:spPr bwMode="auto">
          <a:xfrm>
            <a:off x="685800" y="8477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88776" name="Rectangle 8"/>
          <p:cNvSpPr>
            <a:spLocks noChangeArrowheads="1"/>
          </p:cNvSpPr>
          <p:nvPr/>
        </p:nvSpPr>
        <p:spPr bwMode="auto">
          <a:xfrm>
            <a:off x="685800" y="12954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288778" name="Picture 10"/>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2286000" y="2209800"/>
            <a:ext cx="5638800" cy="1066800"/>
          </a:xfrm>
          <a:prstGeom prst="rect">
            <a:avLst/>
          </a:prstGeom>
          <a:noFill/>
        </p:spPr>
      </p:pic>
      <p:pic>
        <p:nvPicPr>
          <p:cNvPr id="288777" name="Picture 9"/>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2657475" y="3409950"/>
            <a:ext cx="2295525" cy="933450"/>
          </a:xfrm>
          <a:prstGeom prst="rect">
            <a:avLst/>
          </a:prstGeom>
          <a:noFill/>
        </p:spPr>
      </p:pic>
      <p:sp>
        <p:nvSpPr>
          <p:cNvPr id="288779"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88780" name="Rectangle 12"/>
          <p:cNvSpPr>
            <a:spLocks noChangeArrowheads="1"/>
          </p:cNvSpPr>
          <p:nvPr/>
        </p:nvSpPr>
        <p:spPr bwMode="auto">
          <a:xfrm>
            <a:off x="685800" y="11334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88781" name="Rectangle 13"/>
          <p:cNvSpPr>
            <a:spLocks noChangeArrowheads="1"/>
          </p:cNvSpPr>
          <p:nvPr/>
        </p:nvSpPr>
        <p:spPr bwMode="auto">
          <a:xfrm>
            <a:off x="685800" y="20669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288783" name="Picture 15"/>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2209800" y="5029200"/>
            <a:ext cx="2638425" cy="390525"/>
          </a:xfrm>
          <a:prstGeom prst="rect">
            <a:avLst/>
          </a:prstGeom>
          <a:noFill/>
        </p:spPr>
      </p:pic>
      <p:pic>
        <p:nvPicPr>
          <p:cNvPr id="288782" name="Picture 14"/>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838200" y="5638800"/>
            <a:ext cx="3409950" cy="390525"/>
          </a:xfrm>
          <a:prstGeom prst="rect">
            <a:avLst/>
          </a:prstGeom>
          <a:noFill/>
        </p:spPr>
      </p:pic>
      <p:sp>
        <p:nvSpPr>
          <p:cNvPr id="288784" name="Rectangle 1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88785" name="Rectangle 17"/>
          <p:cNvSpPr>
            <a:spLocks noChangeArrowheads="1"/>
          </p:cNvSpPr>
          <p:nvPr/>
        </p:nvSpPr>
        <p:spPr bwMode="auto">
          <a:xfrm>
            <a:off x="685800" y="8477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ransition spd="slow">
    <p:pull dir="d"/>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2A424BA-2571-4E13-A40A-C1CAA8CE59BA}"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err="1" smtClean="0">
                <a:solidFill>
                  <a:schemeClr val="tx1"/>
                </a:solidFill>
              </a:rPr>
              <a:t>Cayley</a:t>
            </a:r>
            <a:r>
              <a:rPr lang="en-US" sz="3200" b="1" dirty="0" smtClean="0">
                <a:solidFill>
                  <a:schemeClr val="tx1"/>
                </a:solidFill>
              </a:rPr>
              <a:t>-Hamilton Theorem (CO.1)</a:t>
            </a:r>
            <a:endParaRPr lang="en-US" sz="3200" b="1" dirty="0">
              <a:solidFill>
                <a:schemeClr val="tx1"/>
              </a:solidFill>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3" name="Content Placeholder 12"/>
          <p:cNvSpPr>
            <a:spLocks noGrp="1"/>
          </p:cNvSpPr>
          <p:nvPr>
            <p:ph idx="1"/>
          </p:nvPr>
        </p:nvSpPr>
        <p:spPr>
          <a:xfrm>
            <a:off x="457200" y="838200"/>
            <a:ext cx="8229600" cy="5486400"/>
          </a:xfrm>
        </p:spPr>
        <p:txBody>
          <a:bodyPr/>
          <a:lstStyle/>
          <a:p>
            <a:pPr>
              <a:buNone/>
            </a:pPr>
            <a:r>
              <a:rPr lang="en-US" sz="2200" dirty="0" smtClean="0"/>
              <a:t>Now, again from equation (1), we write</a:t>
            </a:r>
          </a:p>
          <a:p>
            <a:pPr>
              <a:buNone/>
            </a:pPr>
            <a:endParaRPr lang="en-US" sz="2200" dirty="0" smtClean="0"/>
          </a:p>
          <a:p>
            <a:pPr>
              <a:buNone/>
            </a:pPr>
            <a:r>
              <a:rPr lang="en-US" sz="2200" dirty="0" err="1" smtClean="0"/>
              <a:t>Premultiplying</a:t>
            </a:r>
            <a:r>
              <a:rPr lang="en-US" sz="2200" dirty="0" smtClean="0"/>
              <a:t> both sides successively by A, we obtain</a:t>
            </a:r>
          </a:p>
          <a:p>
            <a:pPr>
              <a:buNone/>
            </a:pPr>
            <a:endParaRPr lang="en-US" sz="2200" dirty="0" smtClean="0"/>
          </a:p>
          <a:p>
            <a:pPr>
              <a:buNone/>
            </a:pPr>
            <a:r>
              <a:rPr lang="en-US" sz="2200" dirty="0" smtClean="0"/>
              <a:t>				</a:t>
            </a:r>
          </a:p>
          <a:p>
            <a:pPr>
              <a:buNone/>
            </a:pPr>
            <a:r>
              <a:rPr lang="en-US" sz="2200" dirty="0" smtClean="0"/>
              <a:t>				…..	…..	…..</a:t>
            </a:r>
          </a:p>
          <a:p>
            <a:pPr>
              <a:buNone/>
            </a:pPr>
            <a:r>
              <a:rPr lang="en-US" sz="2400" dirty="0" smtClean="0"/>
              <a:t>				…..	…..	…..</a:t>
            </a:r>
          </a:p>
          <a:p>
            <a:pPr>
              <a:buNone/>
            </a:pPr>
            <a:endParaRPr lang="en-US" sz="2400" dirty="0" smtClean="0"/>
          </a:p>
          <a:p>
            <a:pPr>
              <a:buNone/>
            </a:pPr>
            <a:endParaRPr lang="en-US" sz="2400" dirty="0" smtClean="0"/>
          </a:p>
          <a:p>
            <a:pPr>
              <a:buNone/>
            </a:pPr>
            <a:r>
              <a:rPr lang="en-US" sz="2200" dirty="0" smtClean="0"/>
              <a:t>Adding these equations, we get</a:t>
            </a:r>
          </a:p>
          <a:p>
            <a:pPr>
              <a:buNone/>
            </a:pPr>
            <a:endParaRPr lang="en-US" sz="2200" dirty="0" smtClean="0"/>
          </a:p>
        </p:txBody>
      </p:sp>
      <p:sp>
        <p:nvSpPr>
          <p:cNvPr id="28774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87745"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276600" y="1371600"/>
            <a:ext cx="1847850" cy="390525"/>
          </a:xfrm>
          <a:prstGeom prst="rect">
            <a:avLst/>
          </a:prstGeom>
          <a:noFill/>
        </p:spPr>
      </p:pic>
      <p:sp>
        <p:nvSpPr>
          <p:cNvPr id="287747" name="Rectangle 3"/>
          <p:cNvSpPr>
            <a:spLocks noChangeArrowheads="1"/>
          </p:cNvSpPr>
          <p:nvPr/>
        </p:nvSpPr>
        <p:spPr bwMode="auto">
          <a:xfrm>
            <a:off x="685800" y="8477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287749" name="Picture 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219450" y="2057400"/>
            <a:ext cx="2038350" cy="390525"/>
          </a:xfrm>
          <a:prstGeom prst="rect">
            <a:avLst/>
          </a:prstGeom>
          <a:noFill/>
        </p:spPr>
      </p:pic>
      <p:pic>
        <p:nvPicPr>
          <p:cNvPr id="287748" name="Picture 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238500" y="2438400"/>
            <a:ext cx="2171700" cy="390525"/>
          </a:xfrm>
          <a:prstGeom prst="rect">
            <a:avLst/>
          </a:prstGeom>
          <a:noFill/>
        </p:spPr>
      </p:pic>
      <p:sp>
        <p:nvSpPr>
          <p:cNvPr id="28775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87751" name="Rectangle 7"/>
          <p:cNvSpPr>
            <a:spLocks noChangeArrowheads="1"/>
          </p:cNvSpPr>
          <p:nvPr/>
        </p:nvSpPr>
        <p:spPr bwMode="auto">
          <a:xfrm>
            <a:off x="685800" y="8477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87752" name="Rectangle 8"/>
          <p:cNvSpPr>
            <a:spLocks noChangeArrowheads="1"/>
          </p:cNvSpPr>
          <p:nvPr/>
        </p:nvSpPr>
        <p:spPr bwMode="auto">
          <a:xfrm>
            <a:off x="685800" y="12382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287754" name="Picture 10"/>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3248025" y="3733800"/>
            <a:ext cx="3305175" cy="390525"/>
          </a:xfrm>
          <a:prstGeom prst="rect">
            <a:avLst/>
          </a:prstGeom>
          <a:noFill/>
        </p:spPr>
      </p:pic>
      <p:pic>
        <p:nvPicPr>
          <p:cNvPr id="287753" name="Picture 9"/>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286125" y="4191000"/>
            <a:ext cx="3038475" cy="390525"/>
          </a:xfrm>
          <a:prstGeom prst="rect">
            <a:avLst/>
          </a:prstGeom>
          <a:noFill/>
        </p:spPr>
      </p:pic>
      <p:sp>
        <p:nvSpPr>
          <p:cNvPr id="28775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87756" name="Rectangle 12"/>
          <p:cNvSpPr>
            <a:spLocks noChangeArrowheads="1"/>
          </p:cNvSpPr>
          <p:nvPr/>
        </p:nvSpPr>
        <p:spPr bwMode="auto">
          <a:xfrm>
            <a:off x="685800" y="8477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87757" name="Rectangle 13"/>
          <p:cNvSpPr>
            <a:spLocks noChangeArrowheads="1"/>
          </p:cNvSpPr>
          <p:nvPr/>
        </p:nvSpPr>
        <p:spPr bwMode="auto">
          <a:xfrm>
            <a:off x="685800" y="12382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287759" name="Picture 15"/>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3286125" y="5105400"/>
            <a:ext cx="2276475" cy="390525"/>
          </a:xfrm>
          <a:prstGeom prst="rect">
            <a:avLst/>
          </a:prstGeom>
          <a:noFill/>
        </p:spPr>
      </p:pic>
      <p:pic>
        <p:nvPicPr>
          <p:cNvPr id="287758" name="Picture 14"/>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2057400" y="5638800"/>
            <a:ext cx="4248150" cy="390525"/>
          </a:xfrm>
          <a:prstGeom prst="rect">
            <a:avLst/>
          </a:prstGeom>
          <a:noFill/>
        </p:spPr>
      </p:pic>
      <p:sp>
        <p:nvSpPr>
          <p:cNvPr id="287760" name="Rectangle 1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87761" name="Rectangle 17"/>
          <p:cNvSpPr>
            <a:spLocks noChangeArrowheads="1"/>
          </p:cNvSpPr>
          <p:nvPr/>
        </p:nvSpPr>
        <p:spPr bwMode="auto">
          <a:xfrm>
            <a:off x="685800" y="8477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87762" name="Rectangle 18"/>
          <p:cNvSpPr>
            <a:spLocks noChangeArrowheads="1"/>
          </p:cNvSpPr>
          <p:nvPr/>
        </p:nvSpPr>
        <p:spPr bwMode="auto">
          <a:xfrm>
            <a:off x="685800" y="12382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ransition spd="slow">
    <p:pull dir="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94C7472-5C3B-46DC-81E9-CA19CB08B8EE}"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smtClean="0"/>
              <a:t>Recap of Matrix addition</a:t>
            </a:r>
            <a:endParaRPr lang="en-US" sz="3200" dirty="0"/>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9"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3" cstate="print"/>
            <a:stretch>
              <a:fillRect l="-1556" t="-1213" b="-2561"/>
            </a:stretch>
          </a:blipFill>
        </p:spPr>
        <p:txBody>
          <a:bodyPr/>
          <a:lstStyle/>
          <a:p>
            <a:r>
              <a:rPr lang="en-US">
                <a:noFill/>
              </a:rPr>
              <a:t> </a:t>
            </a:r>
          </a:p>
        </p:txBody>
      </p:sp>
    </p:spTree>
  </p:cSld>
  <p:clrMapOvr>
    <a:masterClrMapping/>
  </p:clrMapOvr>
  <p:transition spd="slow">
    <p:pull dir="d"/>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2A424BA-2571-4E13-A40A-C1CAA8CE59BA}"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err="1" smtClean="0">
                <a:solidFill>
                  <a:schemeClr val="tx1"/>
                </a:solidFill>
              </a:rPr>
              <a:t>Cayley</a:t>
            </a:r>
            <a:r>
              <a:rPr lang="en-US" sz="3200" b="1" dirty="0" smtClean="0">
                <a:solidFill>
                  <a:schemeClr val="tx1"/>
                </a:solidFill>
              </a:rPr>
              <a:t>-Hamilton Theorem (CO.1)</a:t>
            </a:r>
            <a:endParaRPr lang="en-US" sz="3200" b="1" dirty="0">
              <a:solidFill>
                <a:schemeClr val="tx1"/>
              </a:solidFill>
            </a:endParaRPr>
          </a:p>
        </p:txBody>
      </p:sp>
      <p:pic>
        <p:nvPicPr>
          <p:cNvPr id="8"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sp>
        <p:nvSpPr>
          <p:cNvPr id="13" name="Content Placeholder 12"/>
          <p:cNvSpPr>
            <a:spLocks noGrp="1"/>
          </p:cNvSpPr>
          <p:nvPr>
            <p:ph idx="1"/>
          </p:nvPr>
        </p:nvSpPr>
        <p:spPr>
          <a:xfrm>
            <a:off x="457200" y="838200"/>
            <a:ext cx="8229600" cy="5486400"/>
          </a:xfrm>
        </p:spPr>
        <p:txBody>
          <a:bodyPr>
            <a:normAutofit/>
          </a:bodyPr>
          <a:lstStyle/>
          <a:p>
            <a:pPr algn="ctr">
              <a:buNone/>
            </a:pPr>
            <a:r>
              <a:rPr lang="en-US" sz="2800" b="1" dirty="0" smtClean="0">
                <a:ea typeface="Calibri" pitchFamily="34" charset="0"/>
                <a:cs typeface="Times New Roman" pitchFamily="18" charset="0"/>
              </a:rPr>
              <a:t>FAQ</a:t>
            </a:r>
          </a:p>
          <a:p>
            <a:pPr algn="just">
              <a:buNone/>
            </a:pPr>
            <a:r>
              <a:rPr lang="en-US" sz="2400" b="1" dirty="0" smtClean="0">
                <a:ea typeface="Calibri" pitchFamily="34" charset="0"/>
                <a:cs typeface="Times New Roman" pitchFamily="18" charset="0"/>
              </a:rPr>
              <a:t>Prob. </a:t>
            </a:r>
            <a:r>
              <a:rPr lang="en-US" sz="2200" dirty="0" smtClean="0">
                <a:ea typeface="Calibri" pitchFamily="34" charset="0"/>
                <a:cs typeface="Times New Roman" pitchFamily="18" charset="0"/>
              </a:rPr>
              <a:t>Verify </a:t>
            </a:r>
            <a:r>
              <a:rPr lang="en-US" sz="2200" dirty="0" err="1" smtClean="0">
                <a:ea typeface="Calibri" pitchFamily="34" charset="0"/>
                <a:cs typeface="Times New Roman" pitchFamily="18" charset="0"/>
              </a:rPr>
              <a:t>Caley</a:t>
            </a:r>
            <a:r>
              <a:rPr lang="en-US" sz="2200" dirty="0" smtClean="0">
                <a:ea typeface="Calibri" pitchFamily="34" charset="0"/>
                <a:cs typeface="Times New Roman" pitchFamily="18" charset="0"/>
              </a:rPr>
              <a:t>-Hamilton’s theorem and find	          for the matrix</a:t>
            </a:r>
            <a:endParaRPr lang="en-US" sz="2200" dirty="0" smtClean="0"/>
          </a:p>
          <a:p>
            <a:pPr algn="just">
              <a:buNone/>
            </a:pPr>
            <a:endParaRPr lang="en-US" sz="2200" dirty="0" smtClean="0">
              <a:ea typeface="Calibri" pitchFamily="34" charset="0"/>
              <a:cs typeface="Times New Roman" pitchFamily="18" charset="0"/>
            </a:endParaRPr>
          </a:p>
          <a:p>
            <a:pPr algn="just">
              <a:buNone/>
            </a:pPr>
            <a:endParaRPr lang="en-US" sz="2200" dirty="0" smtClean="0">
              <a:ea typeface="Calibri" pitchFamily="34" charset="0"/>
              <a:cs typeface="Times New Roman" pitchFamily="18" charset="0"/>
            </a:endParaRPr>
          </a:p>
          <a:p>
            <a:pPr algn="just">
              <a:buNone/>
            </a:pPr>
            <a:endParaRPr lang="en-US" sz="2200" dirty="0" smtClean="0">
              <a:ea typeface="Calibri" pitchFamily="34" charset="0"/>
              <a:cs typeface="Times New Roman" pitchFamily="18" charset="0"/>
            </a:endParaRPr>
          </a:p>
          <a:p>
            <a:pPr algn="just">
              <a:buNone/>
            </a:pPr>
            <a:endParaRPr lang="en-US" sz="2200" dirty="0" smtClean="0">
              <a:ea typeface="Calibri" pitchFamily="34" charset="0"/>
              <a:cs typeface="Times New Roman" pitchFamily="18" charset="0"/>
            </a:endParaRPr>
          </a:p>
          <a:p>
            <a:pPr algn="just">
              <a:buNone/>
            </a:pPr>
            <a:r>
              <a:rPr lang="en-US" sz="2400" b="1" dirty="0" smtClean="0">
                <a:ea typeface="Calibri" pitchFamily="34" charset="0"/>
                <a:cs typeface="Times New Roman" pitchFamily="18" charset="0"/>
              </a:rPr>
              <a:t>Prob. </a:t>
            </a:r>
            <a:r>
              <a:rPr lang="en-US" sz="2200" dirty="0" smtClean="0">
                <a:ea typeface="Calibri" pitchFamily="34" charset="0"/>
                <a:cs typeface="Times New Roman" pitchFamily="18" charset="0"/>
              </a:rPr>
              <a:t>Find the characteristic equation of the symmetric matrix </a:t>
            </a:r>
            <a:r>
              <a:rPr lang="en-US" sz="2200" i="1" dirty="0" smtClean="0">
                <a:ea typeface="Calibri" pitchFamily="34" charset="0"/>
                <a:cs typeface="Times New Roman" pitchFamily="18" charset="0"/>
              </a:rPr>
              <a:t>A</a:t>
            </a:r>
            <a:r>
              <a:rPr lang="en-US" sz="2200" dirty="0" smtClean="0">
                <a:ea typeface="Calibri" pitchFamily="34" charset="0"/>
                <a:cs typeface="Times New Roman" pitchFamily="18" charset="0"/>
              </a:rPr>
              <a:t> and</a:t>
            </a:r>
          </a:p>
          <a:p>
            <a:pPr algn="just">
              <a:buNone/>
            </a:pPr>
            <a:r>
              <a:rPr lang="en-US" sz="2200" dirty="0" smtClean="0">
                <a:ea typeface="Calibri" pitchFamily="34" charset="0"/>
                <a:cs typeface="Times New Roman" pitchFamily="18" charset="0"/>
              </a:rPr>
              <a:t> verify that it is satisfied by </a:t>
            </a:r>
            <a:r>
              <a:rPr lang="en-US" sz="2200" i="1" dirty="0" smtClean="0">
                <a:ea typeface="Calibri" pitchFamily="34" charset="0"/>
                <a:cs typeface="Times New Roman" pitchFamily="18" charset="0"/>
              </a:rPr>
              <a:t>A. </a:t>
            </a:r>
            <a:r>
              <a:rPr lang="en-US" sz="2200" dirty="0" smtClean="0">
                <a:ea typeface="Calibri" pitchFamily="34" charset="0"/>
                <a:cs typeface="Times New Roman" pitchFamily="18" charset="0"/>
              </a:rPr>
              <a:t>Also find the value of</a:t>
            </a:r>
            <a:endParaRPr lang="en-US" sz="2200" dirty="0">
              <a:ea typeface="Calibri" pitchFamily="34" charset="0"/>
              <a:cs typeface="Times New Roman" pitchFamily="18" charset="0"/>
            </a:endParaRPr>
          </a:p>
        </p:txBody>
      </p:sp>
      <p:sp>
        <p:nvSpPr>
          <p:cNvPr id="29081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90817"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6105525" y="1371600"/>
            <a:ext cx="447675" cy="381000"/>
          </a:xfrm>
          <a:prstGeom prst="rect">
            <a:avLst/>
          </a:prstGeom>
          <a:noFill/>
        </p:spPr>
      </p:pic>
      <p:sp>
        <p:nvSpPr>
          <p:cNvPr id="290819" name="Rectangle 3"/>
          <p:cNvSpPr>
            <a:spLocks noChangeArrowheads="1"/>
          </p:cNvSpPr>
          <p:nvPr/>
        </p:nvSpPr>
        <p:spPr bwMode="auto">
          <a:xfrm>
            <a:off x="68580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290820" name="Object 3"/>
          <p:cNvGraphicFramePr>
            <a:graphicFrameLocks noChangeAspect="1"/>
          </p:cNvGraphicFramePr>
          <p:nvPr/>
        </p:nvGraphicFramePr>
        <p:xfrm>
          <a:off x="2209800" y="1828800"/>
          <a:ext cx="4343400" cy="1524000"/>
        </p:xfrm>
        <a:graphic>
          <a:graphicData uri="http://schemas.openxmlformats.org/presentationml/2006/ole">
            <p:oleObj spid="_x0000_s290820" name="Equation" r:id="rId5" imgW="1422360" imgH="545760" progId="Equation.DSMT4">
              <p:embed/>
            </p:oleObj>
          </a:graphicData>
        </a:graphic>
      </p:graphicFrame>
      <p:graphicFrame>
        <p:nvGraphicFramePr>
          <p:cNvPr id="290821" name="Object 2"/>
          <p:cNvGraphicFramePr>
            <a:graphicFrameLocks noChangeAspect="1"/>
          </p:cNvGraphicFramePr>
          <p:nvPr/>
        </p:nvGraphicFramePr>
        <p:xfrm>
          <a:off x="2286000" y="4267200"/>
          <a:ext cx="3810000" cy="381000"/>
        </p:xfrm>
        <a:graphic>
          <a:graphicData uri="http://schemas.openxmlformats.org/presentationml/2006/ole">
            <p:oleObj spid="_x0000_s290821" name="Equation" r:id="rId6" imgW="1637589" imgH="177723" progId="Equation.DSMT4">
              <p:embed/>
            </p:oleObj>
          </a:graphicData>
        </a:graphic>
      </p:graphicFrame>
      <p:graphicFrame>
        <p:nvGraphicFramePr>
          <p:cNvPr id="290822" name="Object 1"/>
          <p:cNvGraphicFramePr>
            <a:graphicFrameLocks noChangeAspect="1"/>
          </p:cNvGraphicFramePr>
          <p:nvPr/>
        </p:nvGraphicFramePr>
        <p:xfrm>
          <a:off x="1141412" y="4618038"/>
          <a:ext cx="7392987" cy="1401762"/>
        </p:xfrm>
        <a:graphic>
          <a:graphicData uri="http://schemas.openxmlformats.org/presentationml/2006/ole">
            <p:oleObj spid="_x0000_s290822" name="Equation" r:id="rId7" imgW="2971800" imgH="596900" progId="Equation.DSMT4">
              <p:embed/>
            </p:oleObj>
          </a:graphicData>
        </a:graphic>
      </p:graphicFrame>
    </p:spTree>
  </p:cSld>
  <p:clrMapOvr>
    <a:masterClrMapping/>
  </p:clrMapOvr>
  <p:transition spd="slow">
    <p:pull dir="d"/>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2A424BA-2571-4E13-A40A-C1CAA8CE59BA}"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err="1" smtClean="0">
                <a:solidFill>
                  <a:schemeClr val="tx1"/>
                </a:solidFill>
              </a:rPr>
              <a:t>Cayley</a:t>
            </a:r>
            <a:r>
              <a:rPr lang="en-US" sz="3200" b="1" dirty="0" smtClean="0">
                <a:solidFill>
                  <a:schemeClr val="tx1"/>
                </a:solidFill>
              </a:rPr>
              <a:t>-Hamilton Theorem (CO.1)</a:t>
            </a:r>
            <a:endParaRPr lang="en-US" sz="3200" b="1" dirty="0">
              <a:solidFill>
                <a:schemeClr val="tx1"/>
              </a:solidFill>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3" name="Content Placeholder 12"/>
          <p:cNvSpPr>
            <a:spLocks noGrp="1"/>
          </p:cNvSpPr>
          <p:nvPr>
            <p:ph idx="1"/>
          </p:nvPr>
        </p:nvSpPr>
        <p:spPr>
          <a:xfrm>
            <a:off x="457200" y="838200"/>
            <a:ext cx="8229600" cy="5486400"/>
          </a:xfrm>
        </p:spPr>
        <p:txBody>
          <a:bodyPr>
            <a:normAutofit/>
          </a:bodyPr>
          <a:lstStyle/>
          <a:p>
            <a:pPr lvl="0" algn="just">
              <a:buNone/>
            </a:pPr>
            <a:endParaRPr lang="en-US" sz="2200" dirty="0" smtClean="0"/>
          </a:p>
          <a:p>
            <a:pPr lvl="0" algn="just">
              <a:buNone/>
            </a:pPr>
            <a:endParaRPr lang="en-US" sz="2200" dirty="0" smtClean="0"/>
          </a:p>
          <a:p>
            <a:pPr lvl="0" algn="just">
              <a:buNone/>
            </a:pPr>
            <a:endParaRPr lang="en-US" sz="2200" dirty="0" smtClean="0"/>
          </a:p>
          <a:p>
            <a:pPr lvl="0" algn="just">
              <a:buNone/>
            </a:pPr>
            <a:endParaRPr lang="en-US" sz="2200" dirty="0" smtClean="0"/>
          </a:p>
          <a:p>
            <a:pPr lvl="0" algn="just">
              <a:buNone/>
            </a:pPr>
            <a:r>
              <a:rPr lang="en-US" sz="2200" dirty="0" smtClean="0"/>
              <a:t>Write the statement of </a:t>
            </a:r>
            <a:r>
              <a:rPr lang="en-US" sz="2200" dirty="0" err="1" smtClean="0"/>
              <a:t>Caley</a:t>
            </a:r>
            <a:r>
              <a:rPr lang="en-US" sz="2200" dirty="0" smtClean="0"/>
              <a:t>-Hamilton theorem and verify for matrix </a:t>
            </a:r>
          </a:p>
          <a:p>
            <a:pPr algn="just">
              <a:buNone/>
            </a:pPr>
            <a:endParaRPr lang="en-US" sz="2200" dirty="0" smtClean="0"/>
          </a:p>
          <a:p>
            <a:pPr algn="just">
              <a:buNone/>
            </a:pPr>
            <a:r>
              <a:rPr lang="en-US" sz="2200" dirty="0" smtClean="0"/>
              <a:t>					.    [UPTU 2009]</a:t>
            </a:r>
          </a:p>
          <a:p>
            <a:pPr algn="ctr">
              <a:buNone/>
            </a:pPr>
            <a:endParaRPr lang="en-US" sz="2800" b="1" dirty="0" smtClean="0">
              <a:ea typeface="Calibri" pitchFamily="34" charset="0"/>
              <a:cs typeface="Times New Roman" pitchFamily="18" charset="0"/>
            </a:endParaRPr>
          </a:p>
        </p:txBody>
      </p:sp>
      <p:sp>
        <p:nvSpPr>
          <p:cNvPr id="29081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90819" name="Rectangle 3"/>
          <p:cNvSpPr>
            <a:spLocks noChangeArrowheads="1"/>
          </p:cNvSpPr>
          <p:nvPr/>
        </p:nvSpPr>
        <p:spPr bwMode="auto">
          <a:xfrm>
            <a:off x="68580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4" name="Picture 14" descr="http://instapunk.com/images/QuizAnim1.gif"/>
          <p:cNvPicPr>
            <a:picLocks noChangeAspect="1" noChangeArrowheads="1" noCrop="1"/>
          </p:cNvPicPr>
          <p:nvPr/>
        </p:nvPicPr>
        <p:blipFill>
          <a:blip r:embed="rId3" cstate="print"/>
          <a:srcRect/>
          <a:stretch>
            <a:fillRect/>
          </a:stretch>
        </p:blipFill>
        <p:spPr bwMode="auto">
          <a:xfrm>
            <a:off x="3352800" y="1066800"/>
            <a:ext cx="2393183" cy="1002383"/>
          </a:xfrm>
          <a:prstGeom prst="rect">
            <a:avLst/>
          </a:prstGeom>
          <a:noFill/>
        </p:spPr>
      </p:pic>
      <p:sp>
        <p:nvSpPr>
          <p:cNvPr id="35123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51237" name="Picture 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286000" y="2895600"/>
            <a:ext cx="1600200" cy="838200"/>
          </a:xfrm>
          <a:prstGeom prst="rect">
            <a:avLst/>
          </a:prstGeom>
          <a:noFill/>
        </p:spPr>
      </p:pic>
    </p:spTree>
  </p:cSld>
  <p:clrMapOvr>
    <a:masterClrMapping/>
  </p:clrMapOvr>
  <p:transition spd="slow">
    <p:pull dir="d"/>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2A424BA-2571-4E13-A40A-C1CAA8CE59BA}"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122</a:t>
            </a:fld>
            <a:endParaRPr lang="en-US"/>
          </a:p>
        </p:txBody>
      </p:sp>
      <p:sp>
        <p:nvSpPr>
          <p:cNvPr id="7" name="Title 1"/>
          <p:cNvSpPr txBox="1">
            <a:spLocks/>
          </p:cNvSpPr>
          <p:nvPr/>
        </p:nvSpPr>
        <p:spPr>
          <a:xfrm>
            <a:off x="1371600" y="0"/>
            <a:ext cx="7772400" cy="7620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800" b="1" dirty="0" err="1" smtClean="0">
                <a:solidFill>
                  <a:schemeClr val="tx1"/>
                </a:solidFill>
              </a:rPr>
              <a:t>Cayley</a:t>
            </a:r>
            <a:r>
              <a:rPr lang="en-US" sz="2800" b="1" dirty="0" smtClean="0">
                <a:solidFill>
                  <a:schemeClr val="tx1"/>
                </a:solidFill>
              </a:rPr>
              <a:t>-Hamilton Theorem (CO.1)</a:t>
            </a:r>
            <a:endParaRPr lang="en-US" sz="2800" b="1" dirty="0">
              <a:solidFill>
                <a:schemeClr val="tx1"/>
              </a:solidFill>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3" name="Content Placeholder 12"/>
          <p:cNvSpPr>
            <a:spLocks noGrp="1"/>
          </p:cNvSpPr>
          <p:nvPr>
            <p:ph idx="1"/>
          </p:nvPr>
        </p:nvSpPr>
        <p:spPr>
          <a:xfrm>
            <a:off x="457200" y="838200"/>
            <a:ext cx="8229600" cy="5486400"/>
          </a:xfrm>
        </p:spPr>
        <p:txBody>
          <a:bodyPr/>
          <a:lstStyle/>
          <a:p>
            <a:pPr algn="ctr">
              <a:buNone/>
            </a:pPr>
            <a:endParaRPr lang="en-US" dirty="0" smtClean="0"/>
          </a:p>
          <a:p>
            <a:pPr algn="ctr">
              <a:buNone/>
            </a:pPr>
            <a:r>
              <a:rPr lang="en-US" sz="2800" b="1" dirty="0" smtClean="0"/>
              <a:t>Recap</a:t>
            </a:r>
          </a:p>
          <a:p>
            <a:pPr algn="just">
              <a:lnSpc>
                <a:spcPct val="150000"/>
              </a:lnSpc>
            </a:pPr>
            <a:r>
              <a:rPr lang="en-US" sz="2200" dirty="0" smtClean="0"/>
              <a:t>Characteristics Equations</a:t>
            </a:r>
          </a:p>
          <a:p>
            <a:pPr algn="just">
              <a:lnSpc>
                <a:spcPct val="150000"/>
              </a:lnSpc>
            </a:pPr>
            <a:r>
              <a:rPr lang="en-US" sz="2200" dirty="0" err="1" smtClean="0"/>
              <a:t>Cayley</a:t>
            </a:r>
            <a:r>
              <a:rPr lang="en-US" sz="2200" dirty="0" smtClean="0"/>
              <a:t>-Hamilton’s Theorem Statement</a:t>
            </a:r>
          </a:p>
          <a:p>
            <a:pPr algn="just">
              <a:lnSpc>
                <a:spcPct val="150000"/>
              </a:lnSpc>
              <a:buNone/>
            </a:pPr>
            <a:endParaRPr lang="en-US" sz="2200" dirty="0" smtClean="0"/>
          </a:p>
          <a:p>
            <a:pPr algn="just">
              <a:lnSpc>
                <a:spcPct val="150000"/>
              </a:lnSpc>
              <a:buNone/>
            </a:pPr>
            <a:endParaRPr lang="en-US" sz="2200" dirty="0" smtClean="0"/>
          </a:p>
        </p:txBody>
      </p:sp>
    </p:spTree>
  </p:cSld>
  <p:clrMapOvr>
    <a:masterClrMapping/>
  </p:clrMapOvr>
  <p:transition spd="slow">
    <p:pull dir="d"/>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2A424BA-2571-4E13-A40A-C1CAA8CE59BA}"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err="1" smtClean="0">
                <a:solidFill>
                  <a:schemeClr val="tx1"/>
                </a:solidFill>
              </a:rPr>
              <a:t>Daigonalisation</a:t>
            </a:r>
            <a:r>
              <a:rPr lang="en-US" sz="3200" b="1" dirty="0" smtClean="0">
                <a:solidFill>
                  <a:schemeClr val="tx1"/>
                </a:solidFill>
              </a:rPr>
              <a:t> of Matrix (CO.1)</a:t>
            </a:r>
            <a:endParaRPr lang="en-US" sz="3200" b="1" dirty="0">
              <a:solidFill>
                <a:schemeClr val="tx1"/>
              </a:solidFill>
            </a:endParaRPr>
          </a:p>
        </p:txBody>
      </p:sp>
      <p:pic>
        <p:nvPicPr>
          <p:cNvPr id="8"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sp>
        <p:nvSpPr>
          <p:cNvPr id="13" name="Content Placeholder 12"/>
          <p:cNvSpPr>
            <a:spLocks noGrp="1"/>
          </p:cNvSpPr>
          <p:nvPr>
            <p:ph idx="1"/>
          </p:nvPr>
        </p:nvSpPr>
        <p:spPr>
          <a:xfrm>
            <a:off x="457200" y="838200"/>
            <a:ext cx="8229600" cy="5486400"/>
          </a:xfrm>
        </p:spPr>
        <p:txBody>
          <a:bodyPr/>
          <a:lstStyle/>
          <a:p>
            <a:pPr>
              <a:buNone/>
            </a:pPr>
            <a:endParaRPr lang="en-US" dirty="0" smtClean="0"/>
          </a:p>
          <a:p>
            <a:pPr>
              <a:buNone/>
            </a:pPr>
            <a:endParaRPr lang="en-US" dirty="0" smtClean="0"/>
          </a:p>
          <a:p>
            <a:pPr>
              <a:buNone/>
            </a:pPr>
            <a:endParaRPr lang="en-US" dirty="0" smtClean="0"/>
          </a:p>
          <a:p>
            <a:pPr>
              <a:buNone/>
            </a:pPr>
            <a:endParaRPr lang="en-US" dirty="0" smtClean="0"/>
          </a:p>
        </p:txBody>
      </p:sp>
      <p:graphicFrame>
        <p:nvGraphicFramePr>
          <p:cNvPr id="303106" name="Object 2"/>
          <p:cNvGraphicFramePr>
            <a:graphicFrameLocks noChangeAspect="1"/>
          </p:cNvGraphicFramePr>
          <p:nvPr/>
        </p:nvGraphicFramePr>
        <p:xfrm>
          <a:off x="411164" y="1724026"/>
          <a:ext cx="8118554" cy="1457450"/>
        </p:xfrm>
        <a:graphic>
          <a:graphicData uri="http://schemas.openxmlformats.org/presentationml/2006/ole">
            <p:oleObj spid="_x0000_s303106" name="Equation" r:id="rId4" imgW="3251160" imgH="685800" progId="Equation.DSMT4">
              <p:embed/>
            </p:oleObj>
          </a:graphicData>
        </a:graphic>
      </p:graphicFrame>
      <p:graphicFrame>
        <p:nvGraphicFramePr>
          <p:cNvPr id="311299" name="Object 3"/>
          <p:cNvGraphicFramePr>
            <a:graphicFrameLocks noChangeAspect="1"/>
          </p:cNvGraphicFramePr>
          <p:nvPr/>
        </p:nvGraphicFramePr>
        <p:xfrm>
          <a:off x="531813" y="3922713"/>
          <a:ext cx="8078787" cy="1944687"/>
        </p:xfrm>
        <a:graphic>
          <a:graphicData uri="http://schemas.openxmlformats.org/presentationml/2006/ole">
            <p:oleObj spid="_x0000_s303107" name="Equation" r:id="rId5" imgW="3429000" imgH="888840" progId="Equation.DSMT4">
              <p:embed/>
            </p:oleObj>
          </a:graphicData>
        </a:graphic>
      </p:graphicFrame>
    </p:spTree>
  </p:cSld>
  <p:clrMapOvr>
    <a:masterClrMapping/>
  </p:clrMapOvr>
  <p:transition spd="slow">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11299"/>
                                        </p:tgtEl>
                                        <p:attrNameLst>
                                          <p:attrName>style.visibility</p:attrName>
                                        </p:attrNameLst>
                                      </p:cBhvr>
                                      <p:to>
                                        <p:strVal val="visible"/>
                                      </p:to>
                                    </p:set>
                                    <p:anim calcmode="lin" valueType="num">
                                      <p:cBhvr additive="base">
                                        <p:cTn id="7" dur="500" fill="hold"/>
                                        <p:tgtEl>
                                          <p:spTgt spid="311299"/>
                                        </p:tgtEl>
                                        <p:attrNameLst>
                                          <p:attrName>ppt_x</p:attrName>
                                        </p:attrNameLst>
                                      </p:cBhvr>
                                      <p:tavLst>
                                        <p:tav tm="0">
                                          <p:val>
                                            <p:strVal val="0-#ppt_w/2"/>
                                          </p:val>
                                        </p:tav>
                                        <p:tav tm="100000">
                                          <p:val>
                                            <p:strVal val="#ppt_x"/>
                                          </p:val>
                                        </p:tav>
                                      </p:tavLst>
                                    </p:anim>
                                    <p:anim calcmode="lin" valueType="num">
                                      <p:cBhvr additive="base">
                                        <p:cTn id="8" dur="500" fill="hold"/>
                                        <p:tgtEl>
                                          <p:spTgt spid="3112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2A424BA-2571-4E13-A40A-C1CAA8CE59BA}"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800" b="1" dirty="0" smtClean="0">
                <a:latin typeface="Times New Roman" pitchFamily="18" charset="0"/>
                <a:cs typeface="Times New Roman" pitchFamily="18" charset="0"/>
              </a:rPr>
              <a:t>Topic objective of </a:t>
            </a:r>
            <a:r>
              <a:rPr lang="en-US" sz="2800" b="1" dirty="0" err="1" smtClean="0">
                <a:solidFill>
                  <a:schemeClr val="tx1"/>
                </a:solidFill>
              </a:rPr>
              <a:t>Daigonalisation</a:t>
            </a:r>
            <a:r>
              <a:rPr lang="en-US" sz="2800" b="1" dirty="0" smtClean="0">
                <a:solidFill>
                  <a:schemeClr val="tx1"/>
                </a:solidFill>
              </a:rPr>
              <a:t> of Matrix (CO.1)</a:t>
            </a:r>
            <a:endParaRPr lang="en-US" sz="2800" b="1" dirty="0">
              <a:solidFill>
                <a:schemeClr val="tx1"/>
              </a:solidFill>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3" name="Content Placeholder 12"/>
          <p:cNvSpPr>
            <a:spLocks noGrp="1"/>
          </p:cNvSpPr>
          <p:nvPr>
            <p:ph idx="1"/>
          </p:nvPr>
        </p:nvSpPr>
        <p:spPr>
          <a:xfrm>
            <a:off x="457200" y="1295400"/>
            <a:ext cx="8229600" cy="5029200"/>
          </a:xfrm>
        </p:spPr>
        <p:txBody>
          <a:bodyPr>
            <a:normAutofit/>
          </a:bodyPr>
          <a:lstStyle/>
          <a:p>
            <a:pPr algn="just">
              <a:lnSpc>
                <a:spcPct val="150000"/>
              </a:lnSpc>
              <a:buNone/>
            </a:pPr>
            <a:r>
              <a:rPr lang="en-US" sz="2200" dirty="0" smtClean="0"/>
              <a:t>The </a:t>
            </a:r>
            <a:r>
              <a:rPr lang="en-US" sz="2200" b="1" dirty="0" smtClean="0"/>
              <a:t>purpose</a:t>
            </a:r>
            <a:r>
              <a:rPr lang="en-US" sz="2200" dirty="0" smtClean="0"/>
              <a:t> is more to provide a characterization of the </a:t>
            </a:r>
            <a:r>
              <a:rPr lang="en-US" sz="2200" b="1" dirty="0" smtClean="0"/>
              <a:t>matrix</a:t>
            </a:r>
            <a:r>
              <a:rPr lang="en-US" sz="2200" dirty="0" smtClean="0"/>
              <a:t> you</a:t>
            </a:r>
          </a:p>
          <a:p>
            <a:pPr algn="just">
              <a:lnSpc>
                <a:spcPct val="150000"/>
              </a:lnSpc>
              <a:buNone/>
            </a:pPr>
            <a:r>
              <a:rPr lang="en-US" sz="2200" dirty="0" smtClean="0"/>
              <a:t>are interested in, in most cases. A "simple" form such as diagonal</a:t>
            </a:r>
          </a:p>
          <a:p>
            <a:pPr algn="just">
              <a:lnSpc>
                <a:spcPct val="150000"/>
              </a:lnSpc>
              <a:buNone/>
            </a:pPr>
            <a:r>
              <a:rPr lang="en-US" sz="2200" dirty="0" smtClean="0"/>
              <a:t>allows you to instantly determine rank, </a:t>
            </a:r>
            <a:r>
              <a:rPr lang="en-US" sz="2200" dirty="0" err="1" smtClean="0"/>
              <a:t>eigenvalues</a:t>
            </a:r>
            <a:r>
              <a:rPr lang="en-US" sz="2200" dirty="0" smtClean="0"/>
              <a:t>, </a:t>
            </a:r>
            <a:r>
              <a:rPr lang="en-US" sz="2200" dirty="0" err="1" smtClean="0"/>
              <a:t>invertibility</a:t>
            </a:r>
            <a:r>
              <a:rPr lang="en-US" sz="2200" dirty="0" smtClean="0"/>
              <a:t>, is it a</a:t>
            </a:r>
          </a:p>
          <a:p>
            <a:pPr algn="just">
              <a:lnSpc>
                <a:spcPct val="150000"/>
              </a:lnSpc>
              <a:buNone/>
            </a:pPr>
            <a:r>
              <a:rPr lang="en-US" sz="2200" dirty="0" smtClean="0"/>
              <a:t>projection, etc.</a:t>
            </a:r>
            <a:endParaRPr lang="en-US" sz="2200" b="1" dirty="0" smtClean="0"/>
          </a:p>
        </p:txBody>
      </p:sp>
      <p:sp>
        <p:nvSpPr>
          <p:cNvPr id="32051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0515" name="Rectangle 3"/>
          <p:cNvSpPr>
            <a:spLocks noChangeArrowheads="1"/>
          </p:cNvSpPr>
          <p:nvPr/>
        </p:nvSpPr>
        <p:spPr bwMode="auto">
          <a:xfrm>
            <a:off x="685800" y="1390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20517"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0518" name="Rectangle 6"/>
          <p:cNvSpPr>
            <a:spLocks noChangeArrowheads="1"/>
          </p:cNvSpPr>
          <p:nvPr/>
        </p:nvSpPr>
        <p:spPr bwMode="auto">
          <a:xfrm>
            <a:off x="685800" y="8477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20522"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0523" name="Rectangle 11"/>
          <p:cNvSpPr>
            <a:spLocks noChangeArrowheads="1"/>
          </p:cNvSpPr>
          <p:nvPr/>
        </p:nvSpPr>
        <p:spPr bwMode="auto">
          <a:xfrm>
            <a:off x="685800" y="800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20524" name="Rectangle 12"/>
          <p:cNvSpPr>
            <a:spLocks noChangeArrowheads="1"/>
          </p:cNvSpPr>
          <p:nvPr/>
        </p:nvSpPr>
        <p:spPr bwMode="auto">
          <a:xfrm>
            <a:off x="685800" y="1733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20525" name="Rectangle 13"/>
          <p:cNvSpPr>
            <a:spLocks noChangeArrowheads="1"/>
          </p:cNvSpPr>
          <p:nvPr/>
        </p:nvSpPr>
        <p:spPr bwMode="auto">
          <a:xfrm>
            <a:off x="685800" y="2114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20528" name="Rectangle 1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0529" name="Rectangle 17"/>
          <p:cNvSpPr>
            <a:spLocks noChangeArrowheads="1"/>
          </p:cNvSpPr>
          <p:nvPr/>
        </p:nvSpPr>
        <p:spPr bwMode="auto">
          <a:xfrm>
            <a:off x="685800" y="800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20530" name="Rectangle 18"/>
          <p:cNvSpPr>
            <a:spLocks noChangeArrowheads="1"/>
          </p:cNvSpPr>
          <p:nvPr/>
        </p:nvSpPr>
        <p:spPr bwMode="auto">
          <a:xfrm>
            <a:off x="685800" y="1733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20532" name="Rectangle 2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0533" name="Rectangle 21"/>
          <p:cNvSpPr>
            <a:spLocks noChangeArrowheads="1"/>
          </p:cNvSpPr>
          <p:nvPr/>
        </p:nvSpPr>
        <p:spPr bwMode="auto">
          <a:xfrm>
            <a:off x="68580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ransition spd="slow">
    <p:pull dir="d"/>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2A424BA-2571-4E13-A40A-C1CAA8CE59BA}"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err="1" smtClean="0">
                <a:solidFill>
                  <a:schemeClr val="tx1"/>
                </a:solidFill>
              </a:rPr>
              <a:t>Daigonalisation</a:t>
            </a:r>
            <a:r>
              <a:rPr lang="en-US" sz="3200" b="1" dirty="0" smtClean="0">
                <a:solidFill>
                  <a:schemeClr val="tx1"/>
                </a:solidFill>
              </a:rPr>
              <a:t> of Matrix (CO.1)</a:t>
            </a:r>
            <a:endParaRPr lang="en-US" sz="3200" b="1" dirty="0">
              <a:solidFill>
                <a:schemeClr val="tx1"/>
              </a:solidFill>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3" name="Content Placeholder 12"/>
          <p:cNvSpPr>
            <a:spLocks noGrp="1"/>
          </p:cNvSpPr>
          <p:nvPr>
            <p:ph idx="1"/>
          </p:nvPr>
        </p:nvSpPr>
        <p:spPr>
          <a:xfrm>
            <a:off x="457200" y="838200"/>
            <a:ext cx="8229600" cy="5486400"/>
          </a:xfrm>
        </p:spPr>
        <p:txBody>
          <a:bodyPr/>
          <a:lstStyle/>
          <a:p>
            <a:pPr>
              <a:buNone/>
            </a:pPr>
            <a:endParaRPr lang="en-US" sz="2400" b="1" dirty="0" smtClean="0"/>
          </a:p>
          <a:p>
            <a:pPr>
              <a:buNone/>
            </a:pPr>
            <a:r>
              <a:rPr lang="en-US" sz="2400" b="1" dirty="0" err="1" smtClean="0"/>
              <a:t>Prob</a:t>
            </a:r>
            <a:r>
              <a:rPr lang="en-US" sz="2400" b="1" dirty="0" smtClean="0"/>
              <a:t>: </a:t>
            </a:r>
            <a:r>
              <a:rPr lang="en-US" sz="2200" dirty="0" smtClean="0"/>
              <a:t>Reduce the matrix			 to diagonal form by </a:t>
            </a:r>
          </a:p>
          <a:p>
            <a:pPr>
              <a:buNone/>
            </a:pPr>
            <a:endParaRPr lang="en-US" sz="2200" dirty="0" smtClean="0"/>
          </a:p>
          <a:p>
            <a:pPr>
              <a:buNone/>
            </a:pPr>
            <a:r>
              <a:rPr lang="en-US" sz="2200" dirty="0" err="1" smtClean="0"/>
              <a:t>similarty</a:t>
            </a:r>
            <a:r>
              <a:rPr lang="en-US" sz="2200" dirty="0" smtClean="0"/>
              <a:t> transformation. Hence find        .</a:t>
            </a:r>
          </a:p>
          <a:p>
            <a:pPr>
              <a:buNone/>
            </a:pPr>
            <a:r>
              <a:rPr lang="en-US" sz="2400" b="1" dirty="0" err="1" smtClean="0"/>
              <a:t>Ans</a:t>
            </a:r>
            <a:r>
              <a:rPr lang="en-US" sz="2400" b="1" dirty="0" smtClean="0"/>
              <a:t>: </a:t>
            </a:r>
            <a:r>
              <a:rPr lang="en-US" sz="2200" dirty="0" smtClean="0"/>
              <a:t>Characteristic equation is</a:t>
            </a:r>
          </a:p>
          <a:p>
            <a:pPr>
              <a:buNone/>
            </a:pPr>
            <a:endParaRPr lang="en-US" sz="2200" b="1" dirty="0" smtClean="0"/>
          </a:p>
          <a:p>
            <a:pPr>
              <a:buNone/>
            </a:pPr>
            <a:endParaRPr lang="en-US" sz="2200" b="1" dirty="0" smtClean="0"/>
          </a:p>
          <a:p>
            <a:pPr>
              <a:buNone/>
            </a:pPr>
            <a:endParaRPr lang="en-US" sz="2200" b="1" dirty="0" smtClean="0"/>
          </a:p>
          <a:p>
            <a:pPr>
              <a:buNone/>
            </a:pPr>
            <a:endParaRPr lang="en-US" sz="2200" dirty="0" smtClean="0"/>
          </a:p>
          <a:p>
            <a:pPr>
              <a:buNone/>
            </a:pPr>
            <a:r>
              <a:rPr lang="en-US" sz="2200" dirty="0" smtClean="0"/>
              <a:t>Hence </a:t>
            </a:r>
            <a:r>
              <a:rPr lang="en-US" sz="2200" dirty="0" err="1" smtClean="0"/>
              <a:t>eigen</a:t>
            </a:r>
            <a:r>
              <a:rPr lang="en-US" sz="2200" dirty="0" smtClean="0"/>
              <a:t> values of A are 1, 2, 3.</a:t>
            </a:r>
          </a:p>
          <a:p>
            <a:pPr>
              <a:buNone/>
            </a:pPr>
            <a:r>
              <a:rPr lang="en-US" sz="2200" dirty="0" smtClean="0"/>
              <a:t>Corresponding to             ,          let                      be the </a:t>
            </a:r>
            <a:r>
              <a:rPr lang="en-US" sz="2200" dirty="0" err="1" smtClean="0"/>
              <a:t>eigen</a:t>
            </a:r>
            <a:r>
              <a:rPr lang="en-US" sz="2200" dirty="0" smtClean="0"/>
              <a:t> vector then,</a:t>
            </a:r>
            <a:endParaRPr lang="en-US" sz="2400" dirty="0" smtClean="0"/>
          </a:p>
        </p:txBody>
      </p:sp>
      <p:sp>
        <p:nvSpPr>
          <p:cNvPr id="32051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20513"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505200" y="1123950"/>
            <a:ext cx="2514600" cy="933450"/>
          </a:xfrm>
          <a:prstGeom prst="rect">
            <a:avLst/>
          </a:prstGeom>
          <a:noFill/>
        </p:spPr>
      </p:pic>
      <p:sp>
        <p:nvSpPr>
          <p:cNvPr id="320515" name="Rectangle 3"/>
          <p:cNvSpPr>
            <a:spLocks noChangeArrowheads="1"/>
          </p:cNvSpPr>
          <p:nvPr/>
        </p:nvSpPr>
        <p:spPr bwMode="auto">
          <a:xfrm>
            <a:off x="685800" y="1390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20517"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20516"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800600" y="2133600"/>
            <a:ext cx="285750" cy="390525"/>
          </a:xfrm>
          <a:prstGeom prst="rect">
            <a:avLst/>
          </a:prstGeom>
          <a:noFill/>
        </p:spPr>
      </p:pic>
      <p:sp>
        <p:nvSpPr>
          <p:cNvPr id="320518" name="Rectangle 6"/>
          <p:cNvSpPr>
            <a:spLocks noChangeArrowheads="1"/>
          </p:cNvSpPr>
          <p:nvPr/>
        </p:nvSpPr>
        <p:spPr bwMode="auto">
          <a:xfrm>
            <a:off x="685800" y="8477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320521" name="Picture 9"/>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4152900" y="2590800"/>
            <a:ext cx="1333500" cy="342900"/>
          </a:xfrm>
          <a:prstGeom prst="rect">
            <a:avLst/>
          </a:prstGeom>
          <a:noFill/>
        </p:spPr>
      </p:pic>
      <p:pic>
        <p:nvPicPr>
          <p:cNvPr id="320520" name="Picture 8"/>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2209800" y="3048000"/>
            <a:ext cx="4114800" cy="933450"/>
          </a:xfrm>
          <a:prstGeom prst="rect">
            <a:avLst/>
          </a:prstGeom>
          <a:noFill/>
        </p:spPr>
      </p:pic>
      <p:pic>
        <p:nvPicPr>
          <p:cNvPr id="320519" name="Picture 7"/>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2209800" y="4038600"/>
            <a:ext cx="2581275" cy="381000"/>
          </a:xfrm>
          <a:prstGeom prst="rect">
            <a:avLst/>
          </a:prstGeom>
          <a:noFill/>
        </p:spPr>
      </p:pic>
      <p:sp>
        <p:nvSpPr>
          <p:cNvPr id="320522"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0523" name="Rectangle 11"/>
          <p:cNvSpPr>
            <a:spLocks noChangeArrowheads="1"/>
          </p:cNvSpPr>
          <p:nvPr/>
        </p:nvSpPr>
        <p:spPr bwMode="auto">
          <a:xfrm>
            <a:off x="685800" y="800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20524" name="Rectangle 12"/>
          <p:cNvSpPr>
            <a:spLocks noChangeArrowheads="1"/>
          </p:cNvSpPr>
          <p:nvPr/>
        </p:nvSpPr>
        <p:spPr bwMode="auto">
          <a:xfrm>
            <a:off x="685800" y="1733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20525" name="Rectangle 13"/>
          <p:cNvSpPr>
            <a:spLocks noChangeArrowheads="1"/>
          </p:cNvSpPr>
          <p:nvPr/>
        </p:nvSpPr>
        <p:spPr bwMode="auto">
          <a:xfrm>
            <a:off x="685800" y="2114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320527" name="Picture 15"/>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2667000" y="5029200"/>
            <a:ext cx="609600" cy="342900"/>
          </a:xfrm>
          <a:prstGeom prst="rect">
            <a:avLst/>
          </a:prstGeom>
          <a:noFill/>
        </p:spPr>
      </p:pic>
      <p:pic>
        <p:nvPicPr>
          <p:cNvPr id="320526" name="Picture 14"/>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4486275" y="4724400"/>
            <a:ext cx="1152525" cy="933450"/>
          </a:xfrm>
          <a:prstGeom prst="rect">
            <a:avLst/>
          </a:prstGeom>
          <a:noFill/>
        </p:spPr>
      </p:pic>
      <p:sp>
        <p:nvSpPr>
          <p:cNvPr id="320528" name="Rectangle 1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0529" name="Rectangle 17"/>
          <p:cNvSpPr>
            <a:spLocks noChangeArrowheads="1"/>
          </p:cNvSpPr>
          <p:nvPr/>
        </p:nvSpPr>
        <p:spPr bwMode="auto">
          <a:xfrm>
            <a:off x="685800" y="800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20530" name="Rectangle 18"/>
          <p:cNvSpPr>
            <a:spLocks noChangeArrowheads="1"/>
          </p:cNvSpPr>
          <p:nvPr/>
        </p:nvSpPr>
        <p:spPr bwMode="auto">
          <a:xfrm>
            <a:off x="685800" y="1733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20532" name="Rectangle 2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20531" name="Picture 19"/>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2743200" y="5638800"/>
            <a:ext cx="1704975" cy="381000"/>
          </a:xfrm>
          <a:prstGeom prst="rect">
            <a:avLst/>
          </a:prstGeom>
          <a:noFill/>
        </p:spPr>
      </p:pic>
      <p:sp>
        <p:nvSpPr>
          <p:cNvPr id="320533" name="Rectangle 21"/>
          <p:cNvSpPr>
            <a:spLocks noChangeArrowheads="1"/>
          </p:cNvSpPr>
          <p:nvPr/>
        </p:nvSpPr>
        <p:spPr bwMode="auto">
          <a:xfrm>
            <a:off x="68580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ransition spd="slow">
    <p:pull dir="d"/>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2A424BA-2571-4E13-A40A-C1CAA8CE59BA}"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err="1" smtClean="0">
                <a:solidFill>
                  <a:schemeClr val="tx1"/>
                </a:solidFill>
              </a:rPr>
              <a:t>Daigonalisation</a:t>
            </a:r>
            <a:r>
              <a:rPr lang="en-US" sz="3200" b="1" dirty="0" smtClean="0">
                <a:solidFill>
                  <a:schemeClr val="tx1"/>
                </a:solidFill>
              </a:rPr>
              <a:t> of Matrix (CO.1)</a:t>
            </a:r>
            <a:endParaRPr lang="en-US" sz="3200" b="1" dirty="0">
              <a:solidFill>
                <a:schemeClr val="tx1"/>
              </a:solidFill>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3" name="Content Placeholder 12"/>
          <p:cNvSpPr>
            <a:spLocks noGrp="1"/>
          </p:cNvSpPr>
          <p:nvPr>
            <p:ph idx="1"/>
          </p:nvPr>
        </p:nvSpPr>
        <p:spPr>
          <a:xfrm>
            <a:off x="457200" y="838200"/>
            <a:ext cx="8229600" cy="5486400"/>
          </a:xfrm>
        </p:spPr>
        <p:txBody>
          <a:bodyPr/>
          <a:lstStyle/>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r>
              <a:rPr lang="en-US" sz="2200" dirty="0" smtClean="0"/>
              <a:t>Corresponding to</a:t>
            </a:r>
          </a:p>
          <a:p>
            <a:pPr>
              <a:buNone/>
            </a:pPr>
            <a:endParaRPr lang="en-US" sz="2200" dirty="0" smtClean="0"/>
          </a:p>
          <a:p>
            <a:pPr>
              <a:buNone/>
            </a:pPr>
            <a:r>
              <a:rPr lang="en-US" sz="2200" dirty="0" smtClean="0"/>
              <a:t>Let 		be the </a:t>
            </a:r>
            <a:r>
              <a:rPr lang="en-US" sz="2200" dirty="0" err="1" smtClean="0"/>
              <a:t>eigen</a:t>
            </a:r>
            <a:r>
              <a:rPr lang="en-US" sz="2200" dirty="0" smtClean="0"/>
              <a:t> vector then, </a:t>
            </a:r>
          </a:p>
          <a:p>
            <a:pPr>
              <a:buNone/>
            </a:pPr>
            <a:r>
              <a:rPr lang="en-US" sz="2200" dirty="0" smtClean="0"/>
              <a:t> </a:t>
            </a:r>
          </a:p>
        </p:txBody>
      </p:sp>
      <p:pic>
        <p:nvPicPr>
          <p:cNvPr id="319493" name="Picture 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209800" y="914400"/>
            <a:ext cx="3257550" cy="933450"/>
          </a:xfrm>
          <a:prstGeom prst="rect">
            <a:avLst/>
          </a:prstGeom>
          <a:noFill/>
        </p:spPr>
      </p:pic>
      <p:pic>
        <p:nvPicPr>
          <p:cNvPr id="319492"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971800" y="2057400"/>
            <a:ext cx="1771650" cy="342900"/>
          </a:xfrm>
          <a:prstGeom prst="rect">
            <a:avLst/>
          </a:prstGeom>
          <a:noFill/>
        </p:spPr>
      </p:pic>
      <p:pic>
        <p:nvPicPr>
          <p:cNvPr id="319491"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295650" y="2438400"/>
            <a:ext cx="1276350" cy="342900"/>
          </a:xfrm>
          <a:prstGeom prst="rect">
            <a:avLst/>
          </a:prstGeom>
          <a:noFill/>
        </p:spPr>
      </p:pic>
      <p:pic>
        <p:nvPicPr>
          <p:cNvPr id="319490" name="Picture 2"/>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3714750" y="2819400"/>
            <a:ext cx="857250" cy="342900"/>
          </a:xfrm>
          <a:prstGeom prst="rect">
            <a:avLst/>
          </a:prstGeom>
          <a:noFill/>
        </p:spPr>
      </p:pic>
      <p:pic>
        <p:nvPicPr>
          <p:cNvPr id="319489" name="Picture 1"/>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066800" y="3162300"/>
            <a:ext cx="4448175" cy="342900"/>
          </a:xfrm>
          <a:prstGeom prst="rect">
            <a:avLst/>
          </a:prstGeom>
          <a:noFill/>
        </p:spPr>
      </p:pic>
      <p:sp>
        <p:nvSpPr>
          <p:cNvPr id="319494"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9495" name="Rectangle 7"/>
          <p:cNvSpPr>
            <a:spLocks noChangeArrowheads="1"/>
          </p:cNvSpPr>
          <p:nvPr/>
        </p:nvSpPr>
        <p:spPr bwMode="auto">
          <a:xfrm>
            <a:off x="685800" y="1390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9496" name="Rectangle 8"/>
          <p:cNvSpPr>
            <a:spLocks noChangeArrowheads="1"/>
          </p:cNvSpPr>
          <p:nvPr/>
        </p:nvSpPr>
        <p:spPr bwMode="auto">
          <a:xfrm>
            <a:off x="685800" y="1733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9497" name="Rectangle 9"/>
          <p:cNvSpPr>
            <a:spLocks noChangeArrowheads="1"/>
          </p:cNvSpPr>
          <p:nvPr/>
        </p:nvSpPr>
        <p:spPr bwMode="auto">
          <a:xfrm>
            <a:off x="685800" y="20764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9498" name="Rectangle 10"/>
          <p:cNvSpPr>
            <a:spLocks noChangeArrowheads="1"/>
          </p:cNvSpPr>
          <p:nvPr/>
        </p:nvSpPr>
        <p:spPr bwMode="auto">
          <a:xfrm>
            <a:off x="685800" y="24193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9500"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19499" name="Picture 11"/>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2895600" y="3657600"/>
            <a:ext cx="2105025" cy="895350"/>
          </a:xfrm>
          <a:prstGeom prst="rect">
            <a:avLst/>
          </a:prstGeom>
          <a:noFill/>
        </p:spPr>
      </p:pic>
      <p:sp>
        <p:nvSpPr>
          <p:cNvPr id="319501" name="Rectangle 13"/>
          <p:cNvSpPr>
            <a:spLocks noChangeArrowheads="1"/>
          </p:cNvSpPr>
          <p:nvPr/>
        </p:nvSpPr>
        <p:spPr bwMode="auto">
          <a:xfrm>
            <a:off x="68580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9503" name="Rectangle 1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19502" name="Picture 14"/>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2667000" y="4419600"/>
            <a:ext cx="609600" cy="342900"/>
          </a:xfrm>
          <a:prstGeom prst="rect">
            <a:avLst/>
          </a:prstGeom>
          <a:noFill/>
        </p:spPr>
      </p:pic>
      <p:sp>
        <p:nvSpPr>
          <p:cNvPr id="319504" name="Rectangle 16"/>
          <p:cNvSpPr>
            <a:spLocks noChangeArrowheads="1"/>
          </p:cNvSpPr>
          <p:nvPr/>
        </p:nvSpPr>
        <p:spPr bwMode="auto">
          <a:xfrm>
            <a:off x="685800" y="800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9506" name="Rectangle 1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19505" name="Picture 17"/>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990600" y="4953000"/>
            <a:ext cx="1162050" cy="933450"/>
          </a:xfrm>
          <a:prstGeom prst="rect">
            <a:avLst/>
          </a:prstGeom>
          <a:noFill/>
        </p:spPr>
      </p:pic>
      <p:sp>
        <p:nvSpPr>
          <p:cNvPr id="319507" name="Rectangle 19"/>
          <p:cNvSpPr>
            <a:spLocks noChangeArrowheads="1"/>
          </p:cNvSpPr>
          <p:nvPr/>
        </p:nvSpPr>
        <p:spPr bwMode="auto">
          <a:xfrm>
            <a:off x="685800" y="1390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9509" name="Rectangle 2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19508" name="Picture 20"/>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5410200" y="5181600"/>
            <a:ext cx="1866900" cy="381000"/>
          </a:xfrm>
          <a:prstGeom prst="rect">
            <a:avLst/>
          </a:prstGeom>
          <a:noFill/>
        </p:spPr>
      </p:pic>
      <p:sp>
        <p:nvSpPr>
          <p:cNvPr id="319510" name="Rectangle 22"/>
          <p:cNvSpPr>
            <a:spLocks noChangeArrowheads="1"/>
          </p:cNvSpPr>
          <p:nvPr/>
        </p:nvSpPr>
        <p:spPr bwMode="auto">
          <a:xfrm>
            <a:off x="68580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ransition spd="slow">
    <p:pull dir="d"/>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2A424BA-2571-4E13-A40A-C1CAA8CE59BA}"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err="1" smtClean="0">
                <a:solidFill>
                  <a:schemeClr val="tx1"/>
                </a:solidFill>
              </a:rPr>
              <a:t>Daigonalisation</a:t>
            </a:r>
            <a:r>
              <a:rPr lang="en-US" sz="3200" b="1" dirty="0" smtClean="0">
                <a:solidFill>
                  <a:schemeClr val="tx1"/>
                </a:solidFill>
              </a:rPr>
              <a:t> of Matrix (CO.1)</a:t>
            </a:r>
            <a:endParaRPr lang="en-US" sz="3200" b="1" dirty="0">
              <a:solidFill>
                <a:schemeClr val="tx1"/>
              </a:solidFill>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3" name="Content Placeholder 12"/>
          <p:cNvSpPr>
            <a:spLocks noGrp="1"/>
          </p:cNvSpPr>
          <p:nvPr>
            <p:ph idx="1"/>
          </p:nvPr>
        </p:nvSpPr>
        <p:spPr>
          <a:xfrm>
            <a:off x="457200" y="838200"/>
            <a:ext cx="8229600" cy="5486400"/>
          </a:xfrm>
        </p:spPr>
        <p:txBody>
          <a:bodyPr/>
          <a:lstStyle/>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sz="2200" dirty="0" smtClean="0"/>
          </a:p>
          <a:p>
            <a:pPr>
              <a:buNone/>
            </a:pPr>
            <a:r>
              <a:rPr lang="en-US" sz="2200" dirty="0" smtClean="0"/>
              <a:t>Corresponding to	 , 			let</a:t>
            </a:r>
          </a:p>
          <a:p>
            <a:pPr>
              <a:buNone/>
            </a:pPr>
            <a:endParaRPr lang="en-US" sz="2200" dirty="0" smtClean="0"/>
          </a:p>
          <a:p>
            <a:pPr>
              <a:buNone/>
            </a:pPr>
            <a:r>
              <a:rPr lang="en-US" sz="2200" dirty="0" smtClean="0"/>
              <a:t>be the </a:t>
            </a:r>
            <a:r>
              <a:rPr lang="en-US" sz="2200" dirty="0" err="1" smtClean="0"/>
              <a:t>eigen</a:t>
            </a:r>
            <a:r>
              <a:rPr lang="en-US" sz="2200" dirty="0" smtClean="0"/>
              <a:t> vector then,   </a:t>
            </a:r>
            <a:endParaRPr lang="en-US" sz="2400" dirty="0" smtClean="0"/>
          </a:p>
          <a:p>
            <a:pPr>
              <a:buNone/>
            </a:pPr>
            <a:endParaRPr lang="en-US" sz="2200" dirty="0" smtClean="0"/>
          </a:p>
        </p:txBody>
      </p:sp>
      <p:sp>
        <p:nvSpPr>
          <p:cNvPr id="31846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18465"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171700" y="914400"/>
            <a:ext cx="3467100" cy="933450"/>
          </a:xfrm>
          <a:prstGeom prst="rect">
            <a:avLst/>
          </a:prstGeom>
          <a:noFill/>
        </p:spPr>
      </p:pic>
      <p:sp>
        <p:nvSpPr>
          <p:cNvPr id="318467" name="Rectangle 3"/>
          <p:cNvSpPr>
            <a:spLocks noChangeArrowheads="1"/>
          </p:cNvSpPr>
          <p:nvPr/>
        </p:nvSpPr>
        <p:spPr bwMode="auto">
          <a:xfrm>
            <a:off x="685800" y="1390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318472" name="Picture 8"/>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667000" y="2057400"/>
            <a:ext cx="2362200" cy="457200"/>
          </a:xfrm>
          <a:prstGeom prst="rect">
            <a:avLst/>
          </a:prstGeom>
          <a:noFill/>
        </p:spPr>
      </p:pic>
      <p:pic>
        <p:nvPicPr>
          <p:cNvPr id="318471" name="Picture 7"/>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810000" y="2514600"/>
            <a:ext cx="1066800" cy="457200"/>
          </a:xfrm>
          <a:prstGeom prst="rect">
            <a:avLst/>
          </a:prstGeom>
          <a:noFill/>
        </p:spPr>
      </p:pic>
      <p:pic>
        <p:nvPicPr>
          <p:cNvPr id="318470" name="Picture 6"/>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4114800" y="2895600"/>
            <a:ext cx="762000" cy="457200"/>
          </a:xfrm>
          <a:prstGeom prst="rect">
            <a:avLst/>
          </a:prstGeom>
          <a:noFill/>
        </p:spPr>
      </p:pic>
      <p:pic>
        <p:nvPicPr>
          <p:cNvPr id="318469" name="Picture 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228725" y="3276600"/>
            <a:ext cx="4943475" cy="381000"/>
          </a:xfrm>
          <a:prstGeom prst="rect">
            <a:avLst/>
          </a:prstGeom>
          <a:noFill/>
        </p:spPr>
      </p:pic>
      <p:pic>
        <p:nvPicPr>
          <p:cNvPr id="318468" name="Picture 4"/>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3048000" y="3733800"/>
            <a:ext cx="2524125" cy="923925"/>
          </a:xfrm>
          <a:prstGeom prst="rect">
            <a:avLst/>
          </a:prstGeom>
          <a:noFill/>
        </p:spPr>
      </p:pic>
      <p:sp>
        <p:nvSpPr>
          <p:cNvPr id="318473" name="Rectangle 9"/>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8474" name="Rectangle 10"/>
          <p:cNvSpPr>
            <a:spLocks noChangeArrowheads="1"/>
          </p:cNvSpPr>
          <p:nvPr/>
        </p:nvSpPr>
        <p:spPr bwMode="auto">
          <a:xfrm>
            <a:off x="685800" y="800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8475" name="Rectangle 11"/>
          <p:cNvSpPr>
            <a:spLocks noChangeArrowheads="1"/>
          </p:cNvSpPr>
          <p:nvPr/>
        </p:nvSpPr>
        <p:spPr bwMode="auto">
          <a:xfrm>
            <a:off x="685800" y="11430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8476" name="Rectangle 12"/>
          <p:cNvSpPr>
            <a:spLocks noChangeArrowheads="1"/>
          </p:cNvSpPr>
          <p:nvPr/>
        </p:nvSpPr>
        <p:spPr bwMode="auto">
          <a:xfrm>
            <a:off x="685800" y="14859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8477" name="Rectangle 13"/>
          <p:cNvSpPr>
            <a:spLocks noChangeArrowheads="1"/>
          </p:cNvSpPr>
          <p:nvPr/>
        </p:nvSpPr>
        <p:spPr bwMode="auto">
          <a:xfrm>
            <a:off x="685800" y="17907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8478" name="Rectangle 14"/>
          <p:cNvSpPr>
            <a:spLocks noChangeArrowheads="1"/>
          </p:cNvSpPr>
          <p:nvPr/>
        </p:nvSpPr>
        <p:spPr bwMode="auto">
          <a:xfrm>
            <a:off x="685800" y="27146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318480" name="Picture 16"/>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2667000" y="4800600"/>
            <a:ext cx="609600" cy="342900"/>
          </a:xfrm>
          <a:prstGeom prst="rect">
            <a:avLst/>
          </a:prstGeom>
          <a:noFill/>
        </p:spPr>
      </p:pic>
      <p:pic>
        <p:nvPicPr>
          <p:cNvPr id="318479" name="Picture 15"/>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6457950" y="4495800"/>
            <a:ext cx="1162050" cy="933450"/>
          </a:xfrm>
          <a:prstGeom prst="rect">
            <a:avLst/>
          </a:prstGeom>
          <a:noFill/>
        </p:spPr>
      </p:pic>
      <p:sp>
        <p:nvSpPr>
          <p:cNvPr id="318481" name="Rectangle 1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8482" name="Rectangle 18"/>
          <p:cNvSpPr>
            <a:spLocks noChangeArrowheads="1"/>
          </p:cNvSpPr>
          <p:nvPr/>
        </p:nvSpPr>
        <p:spPr bwMode="auto">
          <a:xfrm>
            <a:off x="685800" y="800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8484" name="Rectangle 2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18483" name="Picture 19"/>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3771900" y="5638800"/>
            <a:ext cx="1866900" cy="381000"/>
          </a:xfrm>
          <a:prstGeom prst="rect">
            <a:avLst/>
          </a:prstGeom>
          <a:noFill/>
        </p:spPr>
      </p:pic>
      <p:sp>
        <p:nvSpPr>
          <p:cNvPr id="318485" name="Rectangle 21"/>
          <p:cNvSpPr>
            <a:spLocks noChangeArrowheads="1"/>
          </p:cNvSpPr>
          <p:nvPr/>
        </p:nvSpPr>
        <p:spPr bwMode="auto">
          <a:xfrm>
            <a:off x="68580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ransition spd="slow">
    <p:pull dir="d"/>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2A424BA-2571-4E13-A40A-C1CAA8CE59BA}"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err="1" smtClean="0">
                <a:solidFill>
                  <a:schemeClr val="tx1"/>
                </a:solidFill>
              </a:rPr>
              <a:t>Daigonalisation</a:t>
            </a:r>
            <a:r>
              <a:rPr lang="en-US" sz="3200" b="1" dirty="0" smtClean="0">
                <a:solidFill>
                  <a:schemeClr val="tx1"/>
                </a:solidFill>
              </a:rPr>
              <a:t> of Matrix (CO.1)</a:t>
            </a:r>
            <a:endParaRPr lang="en-US" sz="3200" b="1" dirty="0">
              <a:solidFill>
                <a:schemeClr val="tx1"/>
              </a:solidFill>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3" name="Content Placeholder 12"/>
          <p:cNvSpPr>
            <a:spLocks noGrp="1"/>
          </p:cNvSpPr>
          <p:nvPr>
            <p:ph idx="1"/>
          </p:nvPr>
        </p:nvSpPr>
        <p:spPr>
          <a:xfrm>
            <a:off x="457200" y="838200"/>
            <a:ext cx="8229600" cy="5486400"/>
          </a:xfrm>
        </p:spPr>
        <p:txBody>
          <a:bodyPr/>
          <a:lstStyle/>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sz="2200" dirty="0" smtClean="0"/>
          </a:p>
          <a:p>
            <a:pPr>
              <a:buNone/>
            </a:pPr>
            <a:r>
              <a:rPr lang="en-US" sz="2200" dirty="0" smtClean="0"/>
              <a:t>Hence modal matrix is </a:t>
            </a:r>
          </a:p>
        </p:txBody>
      </p:sp>
      <p:pic>
        <p:nvPicPr>
          <p:cNvPr id="317445" name="Picture 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038350" y="990600"/>
            <a:ext cx="3524250" cy="933450"/>
          </a:xfrm>
          <a:prstGeom prst="rect">
            <a:avLst/>
          </a:prstGeom>
          <a:noFill/>
        </p:spPr>
      </p:pic>
      <p:pic>
        <p:nvPicPr>
          <p:cNvPr id="317444"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895600" y="2057400"/>
            <a:ext cx="2590800" cy="381000"/>
          </a:xfrm>
          <a:prstGeom prst="rect">
            <a:avLst/>
          </a:prstGeom>
          <a:noFill/>
        </p:spPr>
      </p:pic>
      <p:pic>
        <p:nvPicPr>
          <p:cNvPr id="317443"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810000" y="2438400"/>
            <a:ext cx="1524000" cy="381000"/>
          </a:xfrm>
          <a:prstGeom prst="rect">
            <a:avLst/>
          </a:prstGeom>
          <a:noFill/>
        </p:spPr>
      </p:pic>
      <p:pic>
        <p:nvPicPr>
          <p:cNvPr id="317442" name="Picture 2"/>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914400" y="2667000"/>
            <a:ext cx="4953000" cy="685800"/>
          </a:xfrm>
          <a:prstGeom prst="rect">
            <a:avLst/>
          </a:prstGeom>
          <a:noFill/>
        </p:spPr>
      </p:pic>
      <p:pic>
        <p:nvPicPr>
          <p:cNvPr id="317441" name="Picture 1"/>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2667000" y="3276600"/>
            <a:ext cx="1485900" cy="866775"/>
          </a:xfrm>
          <a:prstGeom prst="rect">
            <a:avLst/>
          </a:prstGeom>
          <a:noFill/>
        </p:spPr>
      </p:pic>
      <p:sp>
        <p:nvSpPr>
          <p:cNvPr id="31744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7447" name="Rectangle 7"/>
          <p:cNvSpPr>
            <a:spLocks noChangeArrowheads="1"/>
          </p:cNvSpPr>
          <p:nvPr/>
        </p:nvSpPr>
        <p:spPr bwMode="auto">
          <a:xfrm>
            <a:off x="685800" y="1390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7448" name="Rectangle 8"/>
          <p:cNvSpPr>
            <a:spLocks noChangeArrowheads="1"/>
          </p:cNvSpPr>
          <p:nvPr/>
        </p:nvSpPr>
        <p:spPr bwMode="auto">
          <a:xfrm>
            <a:off x="685800" y="1733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7449" name="Rectangle 9"/>
          <p:cNvSpPr>
            <a:spLocks noChangeArrowheads="1"/>
          </p:cNvSpPr>
          <p:nvPr/>
        </p:nvSpPr>
        <p:spPr bwMode="auto">
          <a:xfrm>
            <a:off x="685800" y="20764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7450" name="Rectangle 10"/>
          <p:cNvSpPr>
            <a:spLocks noChangeArrowheads="1"/>
          </p:cNvSpPr>
          <p:nvPr/>
        </p:nvSpPr>
        <p:spPr bwMode="auto">
          <a:xfrm>
            <a:off x="685800" y="25717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7451" name="Rectangle 11"/>
          <p:cNvSpPr>
            <a:spLocks noChangeArrowheads="1"/>
          </p:cNvSpPr>
          <p:nvPr/>
        </p:nvSpPr>
        <p:spPr bwMode="auto">
          <a:xfrm>
            <a:off x="685800" y="3438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7453" name="Rectangle 1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17452" name="Picture 12"/>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3505200" y="4267200"/>
            <a:ext cx="3952875" cy="933450"/>
          </a:xfrm>
          <a:prstGeom prst="rect">
            <a:avLst/>
          </a:prstGeom>
          <a:noFill/>
        </p:spPr>
      </p:pic>
      <p:sp>
        <p:nvSpPr>
          <p:cNvPr id="317454" name="Rectangle 14"/>
          <p:cNvSpPr>
            <a:spLocks noChangeArrowheads="1"/>
          </p:cNvSpPr>
          <p:nvPr/>
        </p:nvSpPr>
        <p:spPr bwMode="auto">
          <a:xfrm>
            <a:off x="685800" y="1390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7456" name="Rectangle 1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17455" name="Picture 15"/>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3048000" y="5334000"/>
            <a:ext cx="3276600" cy="933450"/>
          </a:xfrm>
          <a:prstGeom prst="rect">
            <a:avLst/>
          </a:prstGeom>
          <a:noFill/>
        </p:spPr>
      </p:pic>
      <p:sp>
        <p:nvSpPr>
          <p:cNvPr id="317457" name="Rectangle 17"/>
          <p:cNvSpPr>
            <a:spLocks noChangeArrowheads="1"/>
          </p:cNvSpPr>
          <p:nvPr/>
        </p:nvSpPr>
        <p:spPr bwMode="auto">
          <a:xfrm>
            <a:off x="685800" y="1390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ransition spd="slow">
    <p:pull dir="d"/>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2A424BA-2571-4E13-A40A-C1CAA8CE59BA}"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err="1" smtClean="0">
                <a:solidFill>
                  <a:schemeClr val="tx1"/>
                </a:solidFill>
              </a:rPr>
              <a:t>Daigonalisation</a:t>
            </a:r>
            <a:r>
              <a:rPr lang="en-US" sz="3200" b="1" dirty="0" smtClean="0">
                <a:solidFill>
                  <a:schemeClr val="tx1"/>
                </a:solidFill>
              </a:rPr>
              <a:t> of Matrix (CO.1)</a:t>
            </a:r>
            <a:endParaRPr lang="en-US" sz="3200" b="1" dirty="0">
              <a:solidFill>
                <a:schemeClr val="tx1"/>
              </a:solidFill>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3" name="Content Placeholder 12"/>
          <p:cNvSpPr>
            <a:spLocks noGrp="1"/>
          </p:cNvSpPr>
          <p:nvPr>
            <p:ph idx="1"/>
          </p:nvPr>
        </p:nvSpPr>
        <p:spPr>
          <a:xfrm>
            <a:off x="457200" y="838200"/>
            <a:ext cx="8229600" cy="5486400"/>
          </a:xfrm>
        </p:spPr>
        <p:txBody>
          <a:bodyPr/>
          <a:lstStyle/>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r>
              <a:rPr lang="en-US" sz="2200" dirty="0" smtClean="0"/>
              <a:t>Now, since,</a:t>
            </a:r>
          </a:p>
        </p:txBody>
      </p:sp>
      <p:pic>
        <p:nvPicPr>
          <p:cNvPr id="316419"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181225" y="914400"/>
            <a:ext cx="4524375" cy="1009650"/>
          </a:xfrm>
          <a:prstGeom prst="rect">
            <a:avLst/>
          </a:prstGeom>
          <a:noFill/>
        </p:spPr>
      </p:pic>
      <p:pic>
        <p:nvPicPr>
          <p:cNvPr id="316418"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133600" y="1981200"/>
            <a:ext cx="5562600" cy="1143000"/>
          </a:xfrm>
          <a:prstGeom prst="rect">
            <a:avLst/>
          </a:prstGeom>
          <a:noFill/>
        </p:spPr>
      </p:pic>
      <p:pic>
        <p:nvPicPr>
          <p:cNvPr id="316417" name="Picture 1"/>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2819400" y="3181350"/>
            <a:ext cx="2085975" cy="933450"/>
          </a:xfrm>
          <a:prstGeom prst="rect">
            <a:avLst/>
          </a:prstGeom>
          <a:noFill/>
        </p:spPr>
      </p:pic>
      <p:sp>
        <p:nvSpPr>
          <p:cNvPr id="316420"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6421" name="Rectangle 5"/>
          <p:cNvSpPr>
            <a:spLocks noChangeArrowheads="1"/>
          </p:cNvSpPr>
          <p:nvPr/>
        </p:nvSpPr>
        <p:spPr bwMode="auto">
          <a:xfrm>
            <a:off x="685800" y="14668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6422" name="Rectangle 6"/>
          <p:cNvSpPr>
            <a:spLocks noChangeArrowheads="1"/>
          </p:cNvSpPr>
          <p:nvPr/>
        </p:nvSpPr>
        <p:spPr bwMode="auto">
          <a:xfrm>
            <a:off x="685800" y="21050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6423" name="Rectangle 7"/>
          <p:cNvSpPr>
            <a:spLocks noChangeArrowheads="1"/>
          </p:cNvSpPr>
          <p:nvPr/>
        </p:nvSpPr>
        <p:spPr bwMode="auto">
          <a:xfrm>
            <a:off x="685800" y="30384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316427" name="Picture 11"/>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3352800" y="4419600"/>
            <a:ext cx="1504950" cy="381000"/>
          </a:xfrm>
          <a:prstGeom prst="rect">
            <a:avLst/>
          </a:prstGeom>
          <a:noFill/>
        </p:spPr>
      </p:pic>
      <p:pic>
        <p:nvPicPr>
          <p:cNvPr id="316426" name="Picture 10"/>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600200" y="4876800"/>
            <a:ext cx="3295650" cy="381000"/>
          </a:xfrm>
          <a:prstGeom prst="rect">
            <a:avLst/>
          </a:prstGeom>
          <a:noFill/>
        </p:spPr>
      </p:pic>
      <p:pic>
        <p:nvPicPr>
          <p:cNvPr id="316425" name="Picture 9"/>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1600200" y="5334000"/>
            <a:ext cx="3438525" cy="381000"/>
          </a:xfrm>
          <a:prstGeom prst="rect">
            <a:avLst/>
          </a:prstGeom>
          <a:noFill/>
        </p:spPr>
      </p:pic>
      <p:pic>
        <p:nvPicPr>
          <p:cNvPr id="316424" name="Picture 8"/>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3200400" y="5867400"/>
            <a:ext cx="1828800" cy="381000"/>
          </a:xfrm>
          <a:prstGeom prst="rect">
            <a:avLst/>
          </a:prstGeom>
          <a:noFill/>
        </p:spPr>
      </p:pic>
      <p:sp>
        <p:nvSpPr>
          <p:cNvPr id="316428"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6429" name="Rectangle 13"/>
          <p:cNvSpPr>
            <a:spLocks noChangeArrowheads="1"/>
          </p:cNvSpPr>
          <p:nvPr/>
        </p:nvSpPr>
        <p:spPr bwMode="auto">
          <a:xfrm>
            <a:off x="68580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6430" name="Rectangle 14"/>
          <p:cNvSpPr>
            <a:spLocks noChangeArrowheads="1"/>
          </p:cNvSpPr>
          <p:nvPr/>
        </p:nvSpPr>
        <p:spPr bwMode="auto">
          <a:xfrm>
            <a:off x="685800" y="1219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6431" name="Rectangle 15"/>
          <p:cNvSpPr>
            <a:spLocks noChangeArrowheads="1"/>
          </p:cNvSpPr>
          <p:nvPr/>
        </p:nvSpPr>
        <p:spPr bwMode="auto">
          <a:xfrm>
            <a:off x="685800" y="1600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6432" name="Rectangle 16"/>
          <p:cNvSpPr>
            <a:spLocks noChangeArrowheads="1"/>
          </p:cNvSpPr>
          <p:nvPr/>
        </p:nvSpPr>
        <p:spPr bwMode="auto">
          <a:xfrm>
            <a:off x="685800" y="1981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ransition spd="slow">
    <p:pull dir="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A5C2F71-09CE-4363-84F8-B5E27CDD31A7}"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smtClean="0"/>
              <a:t>Recap of Matrix addition</a:t>
            </a:r>
            <a:endParaRPr lang="en-US" sz="3200" dirty="0"/>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9"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3" cstate="print"/>
            <a:stretch>
              <a:fillRect l="-1333" t="-1078"/>
            </a:stretch>
          </a:blipFill>
        </p:spPr>
        <p:txBody>
          <a:bodyPr/>
          <a:lstStyle/>
          <a:p>
            <a:r>
              <a:rPr lang="en-US">
                <a:noFill/>
              </a:rPr>
              <a:t> </a:t>
            </a:r>
          </a:p>
        </p:txBody>
      </p:sp>
    </p:spTree>
  </p:cSld>
  <p:clrMapOvr>
    <a:masterClrMapping/>
  </p:clrMapOvr>
  <p:transition spd="slow">
    <p:pull dir="d"/>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2A424BA-2571-4E13-A40A-C1CAA8CE59BA}"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err="1" smtClean="0">
                <a:solidFill>
                  <a:schemeClr val="tx1"/>
                </a:solidFill>
              </a:rPr>
              <a:t>Daigonalisation</a:t>
            </a:r>
            <a:r>
              <a:rPr lang="en-US" sz="3200" b="1" dirty="0" smtClean="0">
                <a:solidFill>
                  <a:schemeClr val="tx1"/>
                </a:solidFill>
              </a:rPr>
              <a:t> of Matrix (CO.1)</a:t>
            </a:r>
            <a:endParaRPr lang="en-US" sz="3200" b="1" dirty="0">
              <a:solidFill>
                <a:schemeClr val="tx1"/>
              </a:solidFill>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3" name="Content Placeholder 12"/>
          <p:cNvSpPr>
            <a:spLocks noGrp="1"/>
          </p:cNvSpPr>
          <p:nvPr>
            <p:ph idx="1"/>
          </p:nvPr>
        </p:nvSpPr>
        <p:spPr>
          <a:xfrm>
            <a:off x="457200" y="838200"/>
            <a:ext cx="8229600" cy="5486400"/>
          </a:xfrm>
        </p:spPr>
        <p:txBody>
          <a:bodyPr/>
          <a:lstStyle/>
          <a:p>
            <a:pPr>
              <a:buNone/>
            </a:pPr>
            <a:endParaRPr lang="en-US" dirty="0" smtClean="0"/>
          </a:p>
          <a:p>
            <a:pPr>
              <a:buNone/>
            </a:pPr>
            <a:endParaRPr lang="en-US" dirty="0" smtClean="0"/>
          </a:p>
          <a:p>
            <a:pPr>
              <a:buNone/>
            </a:pPr>
            <a:endParaRPr lang="en-US" dirty="0" smtClean="0"/>
          </a:p>
          <a:p>
            <a:pPr>
              <a:buNone/>
            </a:pPr>
            <a:endParaRPr lang="en-US" dirty="0" smtClean="0"/>
          </a:p>
        </p:txBody>
      </p:sp>
      <p:pic>
        <p:nvPicPr>
          <p:cNvPr id="315394"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600200" y="1066800"/>
            <a:ext cx="5486400" cy="1219200"/>
          </a:xfrm>
          <a:prstGeom prst="rect">
            <a:avLst/>
          </a:prstGeom>
          <a:noFill/>
        </p:spPr>
      </p:pic>
      <p:pic>
        <p:nvPicPr>
          <p:cNvPr id="315393"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828800" y="2362200"/>
            <a:ext cx="2409825" cy="933450"/>
          </a:xfrm>
          <a:prstGeom prst="rect">
            <a:avLst/>
          </a:prstGeom>
          <a:noFill/>
        </p:spPr>
      </p:pic>
      <p:sp>
        <p:nvSpPr>
          <p:cNvPr id="315395"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5396" name="Rectangle 4"/>
          <p:cNvSpPr>
            <a:spLocks noChangeArrowheads="1"/>
          </p:cNvSpPr>
          <p:nvPr/>
        </p:nvSpPr>
        <p:spPr bwMode="auto">
          <a:xfrm>
            <a:off x="685800" y="11906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5397" name="Rectangle 5"/>
          <p:cNvSpPr>
            <a:spLocks noChangeArrowheads="1"/>
          </p:cNvSpPr>
          <p:nvPr/>
        </p:nvSpPr>
        <p:spPr bwMode="auto">
          <a:xfrm>
            <a:off x="685800" y="2124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ransition spd="slow">
    <p:pull dir="d"/>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2A424BA-2571-4E13-A40A-C1CAA8CE59BA}"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err="1" smtClean="0">
                <a:solidFill>
                  <a:schemeClr val="tx1"/>
                </a:solidFill>
              </a:rPr>
              <a:t>Daigonalisation</a:t>
            </a:r>
            <a:r>
              <a:rPr lang="en-US" sz="3200" b="1" dirty="0" smtClean="0">
                <a:solidFill>
                  <a:schemeClr val="tx1"/>
                </a:solidFill>
              </a:rPr>
              <a:t> of Matrix (CO.1)</a:t>
            </a:r>
            <a:endParaRPr lang="en-US" sz="3200" b="1" dirty="0">
              <a:solidFill>
                <a:schemeClr val="tx1"/>
              </a:solidFill>
            </a:endParaRPr>
          </a:p>
        </p:txBody>
      </p:sp>
      <p:pic>
        <p:nvPicPr>
          <p:cNvPr id="8"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sp>
        <p:nvSpPr>
          <p:cNvPr id="13" name="Content Placeholder 12"/>
          <p:cNvSpPr>
            <a:spLocks noGrp="1"/>
          </p:cNvSpPr>
          <p:nvPr>
            <p:ph idx="1"/>
          </p:nvPr>
        </p:nvSpPr>
        <p:spPr>
          <a:xfrm>
            <a:off x="457200" y="838200"/>
            <a:ext cx="8229600" cy="5486400"/>
          </a:xfrm>
        </p:spPr>
        <p:txBody>
          <a:bodyPr>
            <a:normAutofit/>
          </a:bodyPr>
          <a:lstStyle/>
          <a:p>
            <a:pPr algn="ctr">
              <a:buNone/>
            </a:pPr>
            <a:r>
              <a:rPr lang="en-US" sz="2800" b="1" dirty="0" smtClean="0">
                <a:latin typeface="Times New Roman" pitchFamily="18" charset="0"/>
                <a:cs typeface="Times New Roman" pitchFamily="18" charset="0"/>
              </a:rPr>
              <a:t>FAQ</a:t>
            </a:r>
          </a:p>
          <a:p>
            <a:pPr algn="just">
              <a:buNone/>
            </a:pPr>
            <a:endParaRPr lang="en-US" sz="2200" dirty="0" smtClean="0"/>
          </a:p>
        </p:txBody>
      </p:sp>
      <p:sp>
        <p:nvSpPr>
          <p:cNvPr id="315395"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5396" name="Rectangle 4"/>
          <p:cNvSpPr>
            <a:spLocks noChangeArrowheads="1"/>
          </p:cNvSpPr>
          <p:nvPr/>
        </p:nvSpPr>
        <p:spPr bwMode="auto">
          <a:xfrm>
            <a:off x="685800" y="11906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5397" name="Rectangle 5"/>
          <p:cNvSpPr>
            <a:spLocks noChangeArrowheads="1"/>
          </p:cNvSpPr>
          <p:nvPr/>
        </p:nvSpPr>
        <p:spPr bwMode="auto">
          <a:xfrm>
            <a:off x="685800" y="2124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322562" name="Object 2"/>
          <p:cNvGraphicFramePr>
            <a:graphicFrameLocks noChangeAspect="1"/>
          </p:cNvGraphicFramePr>
          <p:nvPr/>
        </p:nvGraphicFramePr>
        <p:xfrm>
          <a:off x="533400" y="3505200"/>
          <a:ext cx="8059738" cy="2081213"/>
        </p:xfrm>
        <a:graphic>
          <a:graphicData uri="http://schemas.openxmlformats.org/presentationml/2006/ole">
            <p:oleObj spid="_x0000_s322562" name="Equation" r:id="rId4" imgW="3098520" imgH="799920" progId="Equation.DSMT4">
              <p:embed/>
            </p:oleObj>
          </a:graphicData>
        </a:graphic>
      </p:graphicFrame>
      <p:graphicFrame>
        <p:nvGraphicFramePr>
          <p:cNvPr id="322563" name="Object 3"/>
          <p:cNvGraphicFramePr>
            <a:graphicFrameLocks noChangeAspect="1"/>
          </p:cNvGraphicFramePr>
          <p:nvPr/>
        </p:nvGraphicFramePr>
        <p:xfrm>
          <a:off x="582613" y="1447800"/>
          <a:ext cx="8258175" cy="1619250"/>
        </p:xfrm>
        <a:graphic>
          <a:graphicData uri="http://schemas.openxmlformats.org/presentationml/2006/ole">
            <p:oleObj spid="_x0000_s322563" name="Equation" r:id="rId5" imgW="3174840" imgH="622080" progId="Equation.DSMT4">
              <p:embed/>
            </p:oleObj>
          </a:graphicData>
        </a:graphic>
      </p:graphicFrame>
    </p:spTree>
  </p:cSld>
  <p:clrMapOvr>
    <a:masterClrMapping/>
  </p:clrMapOvr>
  <p:transition spd="slow">
    <p:pull dir="d"/>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2A424BA-2571-4E13-A40A-C1CAA8CE59BA}"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err="1" smtClean="0">
                <a:solidFill>
                  <a:schemeClr val="tx1"/>
                </a:solidFill>
              </a:rPr>
              <a:t>Daigonalisation</a:t>
            </a:r>
            <a:r>
              <a:rPr lang="en-US" sz="3200" b="1" dirty="0" smtClean="0">
                <a:solidFill>
                  <a:schemeClr val="tx1"/>
                </a:solidFill>
              </a:rPr>
              <a:t> of Matrix (CO.1)</a:t>
            </a:r>
            <a:endParaRPr lang="en-US" sz="3200" b="1" dirty="0">
              <a:solidFill>
                <a:schemeClr val="tx1"/>
              </a:solidFill>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3" name="Content Placeholder 12"/>
          <p:cNvSpPr>
            <a:spLocks noGrp="1"/>
          </p:cNvSpPr>
          <p:nvPr>
            <p:ph idx="1"/>
          </p:nvPr>
        </p:nvSpPr>
        <p:spPr>
          <a:xfrm>
            <a:off x="457200" y="838200"/>
            <a:ext cx="8229600" cy="5486400"/>
          </a:xfrm>
        </p:spPr>
        <p:txBody>
          <a:bodyPr/>
          <a:lstStyle/>
          <a:p>
            <a:pPr>
              <a:buNone/>
            </a:pPr>
            <a:endParaRPr lang="en-US" dirty="0" smtClean="0"/>
          </a:p>
          <a:p>
            <a:pPr>
              <a:buNone/>
            </a:pPr>
            <a:endParaRPr lang="en-US" dirty="0" smtClean="0"/>
          </a:p>
          <a:p>
            <a:pPr>
              <a:buNone/>
            </a:pPr>
            <a:endParaRPr lang="en-US" dirty="0" smtClean="0"/>
          </a:p>
          <a:p>
            <a:r>
              <a:rPr lang="en-US" sz="2200" dirty="0" smtClean="0"/>
              <a:t>If A is given square matrix then value of                       ………….</a:t>
            </a:r>
          </a:p>
          <a:p>
            <a:pPr>
              <a:buNone/>
            </a:pPr>
            <a:endParaRPr lang="en-US" sz="2200" dirty="0" smtClean="0"/>
          </a:p>
          <a:p>
            <a:r>
              <a:rPr lang="en-US" sz="2200" dirty="0" smtClean="0"/>
              <a:t>If D is diagonal matrix and                            then        be ………..</a:t>
            </a:r>
          </a:p>
        </p:txBody>
      </p:sp>
      <p:sp>
        <p:nvSpPr>
          <p:cNvPr id="315395"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5396" name="Rectangle 4"/>
          <p:cNvSpPr>
            <a:spLocks noChangeArrowheads="1"/>
          </p:cNvSpPr>
          <p:nvPr/>
        </p:nvSpPr>
        <p:spPr bwMode="auto">
          <a:xfrm>
            <a:off x="685800" y="11906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5397" name="Rectangle 5"/>
          <p:cNvSpPr>
            <a:spLocks noChangeArrowheads="1"/>
          </p:cNvSpPr>
          <p:nvPr/>
        </p:nvSpPr>
        <p:spPr bwMode="auto">
          <a:xfrm>
            <a:off x="685800" y="2124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1" name="Picture 14" descr="http://instapunk.com/images/QuizAnim1.gif"/>
          <p:cNvPicPr>
            <a:picLocks noChangeAspect="1" noChangeArrowheads="1" noCrop="1"/>
          </p:cNvPicPr>
          <p:nvPr/>
        </p:nvPicPr>
        <p:blipFill>
          <a:blip r:embed="rId3" cstate="print"/>
          <a:srcRect/>
          <a:stretch>
            <a:fillRect/>
          </a:stretch>
        </p:blipFill>
        <p:spPr bwMode="auto">
          <a:xfrm>
            <a:off x="3352800" y="1066800"/>
            <a:ext cx="2393183" cy="1002383"/>
          </a:xfrm>
          <a:prstGeom prst="rect">
            <a:avLst/>
          </a:prstGeom>
          <a:noFill/>
        </p:spPr>
      </p:pic>
      <p:sp>
        <p:nvSpPr>
          <p:cNvPr id="32358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23585"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486400" y="2590800"/>
            <a:ext cx="1228725" cy="381000"/>
          </a:xfrm>
          <a:prstGeom prst="rect">
            <a:avLst/>
          </a:prstGeom>
          <a:noFill/>
        </p:spPr>
      </p:pic>
      <p:sp>
        <p:nvSpPr>
          <p:cNvPr id="323587" name="Rectangle 3"/>
          <p:cNvSpPr>
            <a:spLocks noChangeArrowheads="1"/>
          </p:cNvSpPr>
          <p:nvPr/>
        </p:nvSpPr>
        <p:spPr bwMode="auto">
          <a:xfrm>
            <a:off x="68580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2358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23588" name="Picture 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4038600" y="3429000"/>
            <a:ext cx="1504950" cy="381000"/>
          </a:xfrm>
          <a:prstGeom prst="rect">
            <a:avLst/>
          </a:prstGeom>
          <a:noFill/>
        </p:spPr>
      </p:pic>
      <p:sp>
        <p:nvSpPr>
          <p:cNvPr id="323594"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23593" name="Picture 9"/>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6248400" y="3429000"/>
            <a:ext cx="304800" cy="381000"/>
          </a:xfrm>
          <a:prstGeom prst="rect">
            <a:avLst/>
          </a:prstGeom>
          <a:noFill/>
        </p:spPr>
      </p:pic>
    </p:spTree>
  </p:cSld>
  <p:clrMapOvr>
    <a:masterClrMapping/>
  </p:clrMapOvr>
  <p:transition spd="slow">
    <p:pull dir="d"/>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2A424BA-2571-4E13-A40A-C1CAA8CE59BA}"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133</a:t>
            </a:fld>
            <a:endParaRPr lang="en-US"/>
          </a:p>
        </p:txBody>
      </p:sp>
      <p:sp>
        <p:nvSpPr>
          <p:cNvPr id="7" name="Title 1"/>
          <p:cNvSpPr txBox="1">
            <a:spLocks/>
          </p:cNvSpPr>
          <p:nvPr/>
        </p:nvSpPr>
        <p:spPr>
          <a:xfrm>
            <a:off x="1371600" y="0"/>
            <a:ext cx="7772400" cy="7620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800" b="1" dirty="0" err="1" smtClean="0">
                <a:solidFill>
                  <a:schemeClr val="tx1"/>
                </a:solidFill>
              </a:rPr>
              <a:t>Cayley</a:t>
            </a:r>
            <a:r>
              <a:rPr lang="en-US" sz="2800" b="1" dirty="0" smtClean="0">
                <a:solidFill>
                  <a:schemeClr val="tx1"/>
                </a:solidFill>
              </a:rPr>
              <a:t>-Hamilton Theorem &amp; </a:t>
            </a:r>
            <a:r>
              <a:rPr lang="en-US" sz="2800" b="1" dirty="0" err="1" smtClean="0">
                <a:solidFill>
                  <a:schemeClr val="tx1"/>
                </a:solidFill>
              </a:rPr>
              <a:t>Daigonalisation</a:t>
            </a:r>
            <a:r>
              <a:rPr lang="en-US" sz="2800" b="1" dirty="0" smtClean="0">
                <a:solidFill>
                  <a:schemeClr val="tx1"/>
                </a:solidFill>
              </a:rPr>
              <a:t> of Matrix  (CO.1)</a:t>
            </a:r>
            <a:endParaRPr lang="en-US" sz="2800" b="1" dirty="0">
              <a:solidFill>
                <a:schemeClr val="tx1"/>
              </a:solidFill>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3" name="Content Placeholder 12"/>
          <p:cNvSpPr>
            <a:spLocks noGrp="1"/>
          </p:cNvSpPr>
          <p:nvPr>
            <p:ph idx="1"/>
          </p:nvPr>
        </p:nvSpPr>
        <p:spPr>
          <a:xfrm>
            <a:off x="457200" y="838200"/>
            <a:ext cx="8229600" cy="5486400"/>
          </a:xfrm>
        </p:spPr>
        <p:txBody>
          <a:bodyPr/>
          <a:lstStyle/>
          <a:p>
            <a:pPr algn="ctr">
              <a:buNone/>
            </a:pPr>
            <a:endParaRPr lang="en-US" dirty="0" smtClean="0"/>
          </a:p>
          <a:p>
            <a:pPr algn="ctr">
              <a:buNone/>
            </a:pPr>
            <a:r>
              <a:rPr lang="en-US" sz="2800" b="1" dirty="0" smtClean="0"/>
              <a:t>Recap</a:t>
            </a:r>
          </a:p>
          <a:p>
            <a:pPr fontAlgn="ctr">
              <a:lnSpc>
                <a:spcPct val="150000"/>
              </a:lnSpc>
            </a:pPr>
            <a:r>
              <a:rPr lang="en-US" sz="2200" dirty="0" err="1" smtClean="0">
                <a:solidFill>
                  <a:srgbClr val="000000"/>
                </a:solidFill>
                <a:cs typeface="Times New Roman" pitchFamily="18" charset="0"/>
              </a:rPr>
              <a:t>Diagonalization</a:t>
            </a:r>
            <a:endParaRPr lang="en-US" sz="2200" dirty="0" smtClean="0">
              <a:solidFill>
                <a:srgbClr val="000000"/>
              </a:solidFill>
              <a:cs typeface="Times New Roman" pitchFamily="18" charset="0"/>
            </a:endParaRPr>
          </a:p>
          <a:p>
            <a:pPr fontAlgn="ctr">
              <a:lnSpc>
                <a:spcPct val="150000"/>
              </a:lnSpc>
            </a:pPr>
            <a:r>
              <a:rPr lang="en-US" sz="2200" dirty="0" smtClean="0">
                <a:solidFill>
                  <a:srgbClr val="000000"/>
                </a:solidFill>
                <a:cs typeface="Times New Roman" pitchFamily="18" charset="0"/>
              </a:rPr>
              <a:t>Discussion on assignments</a:t>
            </a:r>
          </a:p>
          <a:p>
            <a:pPr algn="just">
              <a:lnSpc>
                <a:spcPct val="150000"/>
              </a:lnSpc>
              <a:buNone/>
            </a:pPr>
            <a:endParaRPr lang="en-US" sz="2200" dirty="0" smtClean="0"/>
          </a:p>
          <a:p>
            <a:pPr algn="just">
              <a:lnSpc>
                <a:spcPct val="150000"/>
              </a:lnSpc>
              <a:buNone/>
            </a:pPr>
            <a:endParaRPr lang="en-US" sz="2200" dirty="0" smtClean="0"/>
          </a:p>
        </p:txBody>
      </p:sp>
    </p:spTree>
  </p:cSld>
  <p:clrMapOvr>
    <a:masterClrMapping/>
  </p:clrMapOvr>
  <p:transition spd="slow">
    <p:pull dir="d"/>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2A424BA-2571-4E13-A40A-C1CAA8CE59BA}"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smtClean="0">
                <a:cs typeface="Times New Roman" pitchFamily="18" charset="0"/>
              </a:rPr>
              <a:t>Complex Matrices</a:t>
            </a:r>
            <a:r>
              <a:rPr lang="en-US" sz="3200" b="1" dirty="0" smtClean="0">
                <a:solidFill>
                  <a:schemeClr val="tx1"/>
                </a:solidFill>
              </a:rPr>
              <a:t> (CO.1)</a:t>
            </a:r>
            <a:endParaRPr lang="en-US" sz="3200" b="1" dirty="0">
              <a:solidFill>
                <a:schemeClr val="tx1"/>
              </a:solidFill>
            </a:endParaRPr>
          </a:p>
        </p:txBody>
      </p:sp>
      <p:pic>
        <p:nvPicPr>
          <p:cNvPr id="8"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sp>
        <p:nvSpPr>
          <p:cNvPr id="13" name="Content Placeholder 12"/>
          <p:cNvSpPr>
            <a:spLocks noGrp="1"/>
          </p:cNvSpPr>
          <p:nvPr>
            <p:ph idx="1"/>
          </p:nvPr>
        </p:nvSpPr>
        <p:spPr>
          <a:xfrm>
            <a:off x="685800" y="838200"/>
            <a:ext cx="8001000" cy="5486400"/>
          </a:xfrm>
        </p:spPr>
        <p:txBody>
          <a:bodyPr>
            <a:normAutofit/>
          </a:bodyPr>
          <a:lstStyle/>
          <a:p>
            <a:pPr algn="just">
              <a:buNone/>
            </a:pPr>
            <a:r>
              <a:rPr lang="en-US" sz="2400" b="1" dirty="0" smtClean="0">
                <a:cs typeface="Times New Roman" pitchFamily="18" charset="0"/>
              </a:rPr>
              <a:t>Complex Matrices</a:t>
            </a:r>
            <a:r>
              <a:rPr lang="en-US" sz="2400" b="1" dirty="0" smtClean="0"/>
              <a:t>:</a:t>
            </a:r>
            <a:r>
              <a:rPr lang="en-US" sz="2000" b="1" dirty="0" smtClean="0"/>
              <a:t> </a:t>
            </a:r>
            <a:r>
              <a:rPr lang="en-US" sz="2200" dirty="0" smtClean="0">
                <a:latin typeface="Times New Roman" pitchFamily="18" charset="0"/>
                <a:cs typeface="Times New Roman" pitchFamily="18" charset="0"/>
              </a:rPr>
              <a:t>If at least one element of a matrix is a complex</a:t>
            </a:r>
          </a:p>
          <a:p>
            <a:pPr algn="just">
              <a:buNone/>
            </a:pPr>
            <a:r>
              <a:rPr lang="en-US" sz="2200" dirty="0" smtClean="0">
                <a:latin typeface="Times New Roman" pitchFamily="18" charset="0"/>
                <a:cs typeface="Times New Roman" pitchFamily="18" charset="0"/>
              </a:rPr>
              <a:t>number </a:t>
            </a:r>
            <a:r>
              <a:rPr lang="en-US" sz="2200" i="1" dirty="0" smtClean="0">
                <a:latin typeface="Times New Roman" pitchFamily="18" charset="0"/>
                <a:cs typeface="Times New Roman" pitchFamily="18" charset="0"/>
              </a:rPr>
              <a:t>a + </a:t>
            </a:r>
            <a:r>
              <a:rPr lang="en-US" sz="2200" i="1" dirty="0" err="1" smtClean="0">
                <a:latin typeface="Times New Roman" pitchFamily="18" charset="0"/>
                <a:cs typeface="Times New Roman" pitchFamily="18" charset="0"/>
              </a:rPr>
              <a:t>ib</a:t>
            </a:r>
            <a:r>
              <a:rPr lang="en-US" sz="2200" dirty="0" smtClean="0">
                <a:latin typeface="Times New Roman" pitchFamily="18" charset="0"/>
                <a:cs typeface="Times New Roman" pitchFamily="18" charset="0"/>
              </a:rPr>
              <a:t>, where </a:t>
            </a:r>
            <a:r>
              <a:rPr lang="en-US" sz="2200" i="1" dirty="0" smtClean="0">
                <a:latin typeface="Times New Roman" pitchFamily="18" charset="0"/>
                <a:cs typeface="Times New Roman" pitchFamily="18" charset="0"/>
              </a:rPr>
              <a:t>a, b </a:t>
            </a:r>
            <a:r>
              <a:rPr lang="en-US" sz="2200" dirty="0" smtClean="0">
                <a:latin typeface="Times New Roman" pitchFamily="18" charset="0"/>
                <a:cs typeface="Times New Roman" pitchFamily="18" charset="0"/>
              </a:rPr>
              <a:t>are real then the matrix is called complex</a:t>
            </a:r>
          </a:p>
          <a:p>
            <a:pPr algn="just">
              <a:buNone/>
            </a:pPr>
            <a:r>
              <a:rPr lang="en-US" sz="2200" dirty="0" smtClean="0">
                <a:latin typeface="Times New Roman" pitchFamily="18" charset="0"/>
                <a:cs typeface="Times New Roman" pitchFamily="18" charset="0"/>
              </a:rPr>
              <a:t>matrix.</a:t>
            </a:r>
          </a:p>
          <a:p>
            <a:pPr algn="just">
              <a:buNone/>
            </a:pPr>
            <a:endParaRPr lang="en-US" sz="2200" dirty="0" smtClean="0">
              <a:latin typeface="Times New Roman" pitchFamily="18" charset="0"/>
              <a:cs typeface="Times New Roman" pitchFamily="18" charset="0"/>
            </a:endParaRPr>
          </a:p>
          <a:p>
            <a:pPr algn="just">
              <a:buNone/>
            </a:pPr>
            <a:endParaRPr lang="en-US" sz="2200" dirty="0" smtClean="0">
              <a:latin typeface="Times New Roman" pitchFamily="18" charset="0"/>
              <a:cs typeface="Times New Roman" pitchFamily="18" charset="0"/>
            </a:endParaRPr>
          </a:p>
          <a:p>
            <a:pPr>
              <a:lnSpc>
                <a:spcPct val="150000"/>
              </a:lnSpc>
              <a:buNone/>
            </a:pPr>
            <a:r>
              <a:rPr lang="en-US" sz="2400" b="1" dirty="0" smtClean="0"/>
              <a:t>Conjugate Transpose of a Complex Matrix:</a:t>
            </a:r>
          </a:p>
          <a:p>
            <a:pPr>
              <a:lnSpc>
                <a:spcPct val="150000"/>
              </a:lnSpc>
              <a:buNone/>
            </a:pPr>
            <a:r>
              <a:rPr lang="en-US" sz="2200" dirty="0" smtClean="0"/>
              <a:t>The conjugate transpose of a complex matrix A, denoted by         is</a:t>
            </a:r>
          </a:p>
          <a:p>
            <a:pPr>
              <a:lnSpc>
                <a:spcPct val="150000"/>
              </a:lnSpc>
              <a:buNone/>
            </a:pPr>
            <a:r>
              <a:rPr lang="en-US" sz="2200" dirty="0" smtClean="0"/>
              <a:t>given by                         , where the entries of        are the complex</a:t>
            </a:r>
          </a:p>
          <a:p>
            <a:pPr>
              <a:lnSpc>
                <a:spcPct val="150000"/>
              </a:lnSpc>
              <a:buNone/>
            </a:pPr>
            <a:r>
              <a:rPr lang="en-US" sz="2200" dirty="0" smtClean="0"/>
              <a:t>conjugates of the corresponding entries of A .</a:t>
            </a:r>
          </a:p>
          <a:p>
            <a:pPr algn="just">
              <a:buNone/>
            </a:pPr>
            <a:endParaRPr lang="en-US" sz="2200" dirty="0">
              <a:latin typeface="Times New Roman" pitchFamily="18" charset="0"/>
              <a:cs typeface="Times New Roman" pitchFamily="18" charset="0"/>
            </a:endParaRPr>
          </a:p>
        </p:txBody>
      </p:sp>
      <p:sp>
        <p:nvSpPr>
          <p:cNvPr id="315395"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5396" name="Rectangle 4"/>
          <p:cNvSpPr>
            <a:spLocks noChangeArrowheads="1"/>
          </p:cNvSpPr>
          <p:nvPr/>
        </p:nvSpPr>
        <p:spPr bwMode="auto">
          <a:xfrm>
            <a:off x="685800" y="11906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5397" name="Rectangle 5"/>
          <p:cNvSpPr>
            <a:spLocks noChangeArrowheads="1"/>
          </p:cNvSpPr>
          <p:nvPr/>
        </p:nvSpPr>
        <p:spPr bwMode="auto">
          <a:xfrm>
            <a:off x="685800" y="2124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329730" name="Object 2"/>
          <p:cNvGraphicFramePr>
            <a:graphicFrameLocks noChangeAspect="1"/>
          </p:cNvGraphicFramePr>
          <p:nvPr/>
        </p:nvGraphicFramePr>
        <p:xfrm>
          <a:off x="3048000" y="1752600"/>
          <a:ext cx="2209800" cy="990600"/>
        </p:xfrm>
        <a:graphic>
          <a:graphicData uri="http://schemas.openxmlformats.org/presentationml/2006/ole">
            <p:oleObj spid="_x0000_s329730" name="Equation" r:id="rId4" imgW="876240" imgH="457200" progId="Equation.DSMT4">
              <p:embed/>
            </p:oleObj>
          </a:graphicData>
        </a:graphic>
      </p:graphicFrame>
      <p:graphicFrame>
        <p:nvGraphicFramePr>
          <p:cNvPr id="329731" name="Object 3"/>
          <p:cNvGraphicFramePr>
            <a:graphicFrameLocks noChangeAspect="1"/>
          </p:cNvGraphicFramePr>
          <p:nvPr/>
        </p:nvGraphicFramePr>
        <p:xfrm>
          <a:off x="7543800" y="3657600"/>
          <a:ext cx="533400" cy="381000"/>
        </p:xfrm>
        <a:graphic>
          <a:graphicData uri="http://schemas.openxmlformats.org/presentationml/2006/ole">
            <p:oleObj spid="_x0000_s329731" name="Equation" r:id="rId5" imgW="203040" imgH="190440" progId="Equation.DSMT4">
              <p:embed/>
            </p:oleObj>
          </a:graphicData>
        </a:graphic>
      </p:graphicFrame>
      <p:graphicFrame>
        <p:nvGraphicFramePr>
          <p:cNvPr id="329732" name="Object 4"/>
          <p:cNvGraphicFramePr>
            <a:graphicFrameLocks noChangeAspect="1"/>
          </p:cNvGraphicFramePr>
          <p:nvPr/>
        </p:nvGraphicFramePr>
        <p:xfrm>
          <a:off x="1828800" y="4137025"/>
          <a:ext cx="1447800" cy="663575"/>
        </p:xfrm>
        <a:graphic>
          <a:graphicData uri="http://schemas.openxmlformats.org/presentationml/2006/ole">
            <p:oleObj spid="_x0000_s329732" name="Equation" r:id="rId6" imgW="647640" imgH="330120" progId="Equation.DSMT4">
              <p:embed/>
            </p:oleObj>
          </a:graphicData>
        </a:graphic>
      </p:graphicFrame>
      <p:graphicFrame>
        <p:nvGraphicFramePr>
          <p:cNvPr id="329734" name="Object 6"/>
          <p:cNvGraphicFramePr>
            <a:graphicFrameLocks noChangeAspect="1"/>
          </p:cNvGraphicFramePr>
          <p:nvPr/>
        </p:nvGraphicFramePr>
        <p:xfrm>
          <a:off x="5789613" y="4191000"/>
          <a:ext cx="306387" cy="381000"/>
        </p:xfrm>
        <a:graphic>
          <a:graphicData uri="http://schemas.openxmlformats.org/presentationml/2006/ole">
            <p:oleObj spid="_x0000_s329734" name="Equation" r:id="rId7" imgW="152280" imgH="203040" progId="Equation.DSMT4">
              <p:embed/>
            </p:oleObj>
          </a:graphicData>
        </a:graphic>
      </p:graphicFrame>
    </p:spTree>
  </p:cSld>
  <p:clrMapOvr>
    <a:masterClrMapping/>
  </p:clrMapOvr>
  <p:transition spd="slow">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29730"/>
                                        </p:tgtEl>
                                        <p:attrNameLst>
                                          <p:attrName>style.visibility</p:attrName>
                                        </p:attrNameLst>
                                      </p:cBhvr>
                                      <p:to>
                                        <p:strVal val="visible"/>
                                      </p:to>
                                    </p:set>
                                    <p:animEffect transition="in" filter="randombar(horizontal)">
                                      <p:cBhvr>
                                        <p:cTn id="7" dur="500"/>
                                        <p:tgtEl>
                                          <p:spTgt spid="3297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2A424BA-2571-4E13-A40A-C1CAA8CE59BA}"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smtClean="0">
                <a:cs typeface="Times New Roman" pitchFamily="18" charset="0"/>
              </a:rPr>
              <a:t>Complex Matrices</a:t>
            </a:r>
            <a:r>
              <a:rPr lang="en-US" sz="3200" b="1" dirty="0" smtClean="0">
                <a:solidFill>
                  <a:schemeClr val="tx1"/>
                </a:solidFill>
              </a:rPr>
              <a:t> (CO.1)</a:t>
            </a:r>
            <a:endParaRPr lang="en-US" sz="3200" b="1" dirty="0">
              <a:solidFill>
                <a:schemeClr val="tx1"/>
              </a:solidFill>
            </a:endParaRPr>
          </a:p>
        </p:txBody>
      </p:sp>
      <p:pic>
        <p:nvPicPr>
          <p:cNvPr id="8"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sp>
        <p:nvSpPr>
          <p:cNvPr id="13" name="Content Placeholder 12"/>
          <p:cNvSpPr>
            <a:spLocks noGrp="1"/>
          </p:cNvSpPr>
          <p:nvPr>
            <p:ph idx="1"/>
          </p:nvPr>
        </p:nvSpPr>
        <p:spPr>
          <a:xfrm>
            <a:off x="685800" y="838200"/>
            <a:ext cx="8001000" cy="5486400"/>
          </a:xfrm>
        </p:spPr>
        <p:txBody>
          <a:bodyPr>
            <a:normAutofit/>
          </a:bodyPr>
          <a:lstStyle/>
          <a:p>
            <a:pPr algn="just">
              <a:buNone/>
            </a:pPr>
            <a:r>
              <a:rPr lang="en-US" sz="2400" b="1" dirty="0" smtClean="0"/>
              <a:t>Prob.</a:t>
            </a:r>
            <a:r>
              <a:rPr lang="en-US" sz="2000" dirty="0" smtClean="0"/>
              <a:t> </a:t>
            </a:r>
            <a:r>
              <a:rPr lang="en-US" sz="2200" dirty="0" smtClean="0"/>
              <a:t>Find the Conjugate Transpose of a Complex Matrix</a:t>
            </a:r>
          </a:p>
          <a:p>
            <a:pPr algn="just">
              <a:buNone/>
            </a:pPr>
            <a:endParaRPr lang="en-US" sz="2200" dirty="0" smtClean="0"/>
          </a:p>
          <a:p>
            <a:pPr algn="just">
              <a:buNone/>
            </a:pPr>
            <a:endParaRPr lang="en-US" sz="2200" dirty="0" smtClean="0"/>
          </a:p>
          <a:p>
            <a:pPr algn="just">
              <a:buNone/>
            </a:pPr>
            <a:endParaRPr lang="en-US" sz="2200" dirty="0" smtClean="0"/>
          </a:p>
          <a:p>
            <a:pPr>
              <a:lnSpc>
                <a:spcPct val="150000"/>
              </a:lnSpc>
            </a:pPr>
            <a:r>
              <a:rPr lang="en-US" sz="2400" b="1" dirty="0" smtClean="0"/>
              <a:t>Properties of Conjugate Transpose </a:t>
            </a:r>
          </a:p>
          <a:p>
            <a:pPr algn="just">
              <a:lnSpc>
                <a:spcPct val="150000"/>
              </a:lnSpc>
              <a:buNone/>
            </a:pPr>
            <a:r>
              <a:rPr lang="en-US" sz="2000" dirty="0" smtClean="0"/>
              <a:t>If A and B are complex matrices and k is a complex number, then the</a:t>
            </a:r>
          </a:p>
          <a:p>
            <a:pPr algn="just">
              <a:lnSpc>
                <a:spcPct val="150000"/>
              </a:lnSpc>
              <a:buNone/>
            </a:pPr>
            <a:r>
              <a:rPr lang="en-US" sz="2000" dirty="0" smtClean="0"/>
              <a:t>following properties are true.</a:t>
            </a:r>
          </a:p>
          <a:p>
            <a:pPr algn="just">
              <a:buNone/>
            </a:pPr>
            <a:endParaRPr lang="en-US" sz="2200" dirty="0" smtClean="0"/>
          </a:p>
          <a:p>
            <a:pPr algn="just">
              <a:buNone/>
            </a:pPr>
            <a:endParaRPr lang="en-US" sz="2200" dirty="0" smtClean="0"/>
          </a:p>
          <a:p>
            <a:pPr algn="just">
              <a:buNone/>
            </a:pPr>
            <a:endParaRPr lang="en-US" sz="2200" dirty="0" smtClean="0"/>
          </a:p>
          <a:p>
            <a:pPr algn="just">
              <a:buNone/>
            </a:pPr>
            <a:endParaRPr lang="en-US" sz="2200" dirty="0" smtClean="0"/>
          </a:p>
        </p:txBody>
      </p:sp>
      <p:sp>
        <p:nvSpPr>
          <p:cNvPr id="315395"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5396" name="Rectangle 4"/>
          <p:cNvSpPr>
            <a:spLocks noChangeArrowheads="1"/>
          </p:cNvSpPr>
          <p:nvPr/>
        </p:nvSpPr>
        <p:spPr bwMode="auto">
          <a:xfrm>
            <a:off x="685800" y="11906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5397" name="Rectangle 5"/>
          <p:cNvSpPr>
            <a:spLocks noChangeArrowheads="1"/>
          </p:cNvSpPr>
          <p:nvPr/>
        </p:nvSpPr>
        <p:spPr bwMode="auto">
          <a:xfrm>
            <a:off x="685800" y="2124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332802" name="Object 2"/>
          <p:cNvGraphicFramePr>
            <a:graphicFrameLocks noChangeAspect="1"/>
          </p:cNvGraphicFramePr>
          <p:nvPr/>
        </p:nvGraphicFramePr>
        <p:xfrm>
          <a:off x="7239000" y="838200"/>
          <a:ext cx="1676400" cy="838200"/>
        </p:xfrm>
        <a:graphic>
          <a:graphicData uri="http://schemas.openxmlformats.org/presentationml/2006/ole">
            <p:oleObj spid="_x0000_s332802" name="Equation" r:id="rId4" imgW="876240" imgH="457200" progId="Equation.DSMT4">
              <p:embed/>
            </p:oleObj>
          </a:graphicData>
        </a:graphic>
      </p:graphicFrame>
      <p:graphicFrame>
        <p:nvGraphicFramePr>
          <p:cNvPr id="332803" name="Object 3"/>
          <p:cNvGraphicFramePr>
            <a:graphicFrameLocks noChangeAspect="1"/>
          </p:cNvGraphicFramePr>
          <p:nvPr/>
        </p:nvGraphicFramePr>
        <p:xfrm>
          <a:off x="838200" y="1447800"/>
          <a:ext cx="2997200" cy="914400"/>
        </p:xfrm>
        <a:graphic>
          <a:graphicData uri="http://schemas.openxmlformats.org/presentationml/2006/ole">
            <p:oleObj spid="_x0000_s332803" name="Equation" r:id="rId5" imgW="1218960" imgH="457200" progId="Equation.DSMT4">
              <p:embed/>
            </p:oleObj>
          </a:graphicData>
        </a:graphic>
      </p:graphicFrame>
      <p:graphicFrame>
        <p:nvGraphicFramePr>
          <p:cNvPr id="332804" name="Object 4"/>
          <p:cNvGraphicFramePr>
            <a:graphicFrameLocks noChangeAspect="1"/>
          </p:cNvGraphicFramePr>
          <p:nvPr/>
        </p:nvGraphicFramePr>
        <p:xfrm>
          <a:off x="1066800" y="4059237"/>
          <a:ext cx="1997075" cy="512763"/>
        </p:xfrm>
        <a:graphic>
          <a:graphicData uri="http://schemas.openxmlformats.org/presentationml/2006/ole">
            <p:oleObj spid="_x0000_s332804" name="Equation" r:id="rId6" imgW="888840" imgH="228600" progId="Equation.DSMT4">
              <p:embed/>
            </p:oleObj>
          </a:graphicData>
        </a:graphic>
      </p:graphicFrame>
      <p:graphicFrame>
        <p:nvGraphicFramePr>
          <p:cNvPr id="332805" name="Object 5"/>
          <p:cNvGraphicFramePr>
            <a:graphicFrameLocks noChangeAspect="1"/>
          </p:cNvGraphicFramePr>
          <p:nvPr/>
        </p:nvGraphicFramePr>
        <p:xfrm>
          <a:off x="965200" y="4724399"/>
          <a:ext cx="3703637" cy="457201"/>
        </p:xfrm>
        <a:graphic>
          <a:graphicData uri="http://schemas.openxmlformats.org/presentationml/2006/ole">
            <p:oleObj spid="_x0000_s332805" name="Equation" r:id="rId7" imgW="1587240" imgH="228600" progId="Equation.DSMT4">
              <p:embed/>
            </p:oleObj>
          </a:graphicData>
        </a:graphic>
      </p:graphicFrame>
      <p:graphicFrame>
        <p:nvGraphicFramePr>
          <p:cNvPr id="332806" name="Object 6"/>
          <p:cNvGraphicFramePr>
            <a:graphicFrameLocks noChangeAspect="1"/>
          </p:cNvGraphicFramePr>
          <p:nvPr/>
        </p:nvGraphicFramePr>
        <p:xfrm>
          <a:off x="990600" y="5257800"/>
          <a:ext cx="3581400" cy="990600"/>
        </p:xfrm>
        <a:graphic>
          <a:graphicData uri="http://schemas.openxmlformats.org/presentationml/2006/ole">
            <p:oleObj spid="_x0000_s332806" name="Equation" r:id="rId8" imgW="1130040" imgH="520560" progId="Equation.DSMT4">
              <p:embed/>
            </p:oleObj>
          </a:graphicData>
        </a:graphic>
      </p:graphicFrame>
    </p:spTree>
  </p:cSld>
  <p:clrMapOvr>
    <a:masterClrMapping/>
  </p:clrMapOvr>
  <p:transition spd="slow">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2804"/>
                                        </p:tgtEl>
                                        <p:attrNameLst>
                                          <p:attrName>style.visibility</p:attrName>
                                        </p:attrNameLst>
                                      </p:cBhvr>
                                      <p:to>
                                        <p:strVal val="visible"/>
                                      </p:to>
                                    </p:set>
                                    <p:anim calcmode="lin" valueType="num">
                                      <p:cBhvr additive="base">
                                        <p:cTn id="7" dur="500" fill="hold"/>
                                        <p:tgtEl>
                                          <p:spTgt spid="332804"/>
                                        </p:tgtEl>
                                        <p:attrNameLst>
                                          <p:attrName>ppt_x</p:attrName>
                                        </p:attrNameLst>
                                      </p:cBhvr>
                                      <p:tavLst>
                                        <p:tav tm="0">
                                          <p:val>
                                            <p:strVal val="#ppt_x"/>
                                          </p:val>
                                        </p:tav>
                                        <p:tav tm="100000">
                                          <p:val>
                                            <p:strVal val="#ppt_x"/>
                                          </p:val>
                                        </p:tav>
                                      </p:tavLst>
                                    </p:anim>
                                    <p:anim calcmode="lin" valueType="num">
                                      <p:cBhvr additive="base">
                                        <p:cTn id="8" dur="500" fill="hold"/>
                                        <p:tgtEl>
                                          <p:spTgt spid="33280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32805"/>
                                        </p:tgtEl>
                                        <p:attrNameLst>
                                          <p:attrName>style.visibility</p:attrName>
                                        </p:attrNameLst>
                                      </p:cBhvr>
                                      <p:to>
                                        <p:strVal val="visible"/>
                                      </p:to>
                                    </p:set>
                                    <p:anim calcmode="lin" valueType="num">
                                      <p:cBhvr additive="base">
                                        <p:cTn id="13" dur="500" fill="hold"/>
                                        <p:tgtEl>
                                          <p:spTgt spid="332805"/>
                                        </p:tgtEl>
                                        <p:attrNameLst>
                                          <p:attrName>ppt_x</p:attrName>
                                        </p:attrNameLst>
                                      </p:cBhvr>
                                      <p:tavLst>
                                        <p:tav tm="0">
                                          <p:val>
                                            <p:strVal val="#ppt_x"/>
                                          </p:val>
                                        </p:tav>
                                        <p:tav tm="100000">
                                          <p:val>
                                            <p:strVal val="#ppt_x"/>
                                          </p:val>
                                        </p:tav>
                                      </p:tavLst>
                                    </p:anim>
                                    <p:anim calcmode="lin" valueType="num">
                                      <p:cBhvr additive="base">
                                        <p:cTn id="14" dur="500" fill="hold"/>
                                        <p:tgtEl>
                                          <p:spTgt spid="33280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32806"/>
                                        </p:tgtEl>
                                        <p:attrNameLst>
                                          <p:attrName>style.visibility</p:attrName>
                                        </p:attrNameLst>
                                      </p:cBhvr>
                                      <p:to>
                                        <p:strVal val="visible"/>
                                      </p:to>
                                    </p:set>
                                    <p:anim calcmode="lin" valueType="num">
                                      <p:cBhvr additive="base">
                                        <p:cTn id="19" dur="500" fill="hold"/>
                                        <p:tgtEl>
                                          <p:spTgt spid="332806"/>
                                        </p:tgtEl>
                                        <p:attrNameLst>
                                          <p:attrName>ppt_x</p:attrName>
                                        </p:attrNameLst>
                                      </p:cBhvr>
                                      <p:tavLst>
                                        <p:tav tm="0">
                                          <p:val>
                                            <p:strVal val="#ppt_x"/>
                                          </p:val>
                                        </p:tav>
                                        <p:tav tm="100000">
                                          <p:val>
                                            <p:strVal val="#ppt_x"/>
                                          </p:val>
                                        </p:tav>
                                      </p:tavLst>
                                    </p:anim>
                                    <p:anim calcmode="lin" valueType="num">
                                      <p:cBhvr additive="base">
                                        <p:cTn id="20" dur="500" fill="hold"/>
                                        <p:tgtEl>
                                          <p:spTgt spid="3328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2A424BA-2571-4E13-A40A-C1CAA8CE59BA}"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smtClean="0">
                <a:cs typeface="Times New Roman" pitchFamily="18" charset="0"/>
              </a:rPr>
              <a:t>Complex Matrices</a:t>
            </a:r>
            <a:r>
              <a:rPr lang="en-US" sz="3200" b="1" dirty="0" smtClean="0">
                <a:solidFill>
                  <a:schemeClr val="tx1"/>
                </a:solidFill>
              </a:rPr>
              <a:t> (CO.1)</a:t>
            </a:r>
            <a:endParaRPr lang="en-US" sz="3200" b="1" dirty="0">
              <a:solidFill>
                <a:schemeClr val="tx1"/>
              </a:solidFill>
            </a:endParaRPr>
          </a:p>
        </p:txBody>
      </p:sp>
      <p:pic>
        <p:nvPicPr>
          <p:cNvPr id="8"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sp>
        <p:nvSpPr>
          <p:cNvPr id="13" name="Content Placeholder 12"/>
          <p:cNvSpPr>
            <a:spLocks noGrp="1"/>
          </p:cNvSpPr>
          <p:nvPr>
            <p:ph idx="1"/>
          </p:nvPr>
        </p:nvSpPr>
        <p:spPr>
          <a:xfrm>
            <a:off x="685800" y="838200"/>
            <a:ext cx="8001000" cy="5486400"/>
          </a:xfrm>
        </p:spPr>
        <p:txBody>
          <a:bodyPr>
            <a:normAutofit/>
          </a:bodyPr>
          <a:lstStyle/>
          <a:p>
            <a:pPr algn="ctr">
              <a:buNone/>
            </a:pPr>
            <a:endParaRPr lang="en-US" sz="2400" b="1" dirty="0" smtClean="0">
              <a:latin typeface="Times New Roman" pitchFamily="18" charset="0"/>
              <a:cs typeface="Times New Roman" pitchFamily="18" charset="0"/>
            </a:endParaRPr>
          </a:p>
          <a:p>
            <a:pPr algn="ctr">
              <a:buNone/>
            </a:pPr>
            <a:r>
              <a:rPr lang="en-US" sz="2400" b="1" dirty="0" err="1" smtClean="0">
                <a:latin typeface="Times New Roman" pitchFamily="18" charset="0"/>
                <a:cs typeface="Times New Roman" pitchFamily="18" charset="0"/>
              </a:rPr>
              <a:t>Hermitian</a:t>
            </a:r>
            <a:r>
              <a:rPr lang="en-US" sz="2400" b="1" dirty="0" smtClean="0">
                <a:latin typeface="Times New Roman" pitchFamily="18" charset="0"/>
                <a:cs typeface="Times New Roman" pitchFamily="18" charset="0"/>
              </a:rPr>
              <a:t> And Skew </a:t>
            </a:r>
            <a:r>
              <a:rPr lang="en-US" sz="2400" b="1" dirty="0" err="1" smtClean="0">
                <a:latin typeface="Times New Roman" pitchFamily="18" charset="0"/>
                <a:cs typeface="Times New Roman" pitchFamily="18" charset="0"/>
              </a:rPr>
              <a:t>Hermitian</a:t>
            </a:r>
            <a:r>
              <a:rPr lang="en-US" sz="2400" b="1" dirty="0" smtClean="0">
                <a:latin typeface="Times New Roman" pitchFamily="18" charset="0"/>
                <a:cs typeface="Times New Roman" pitchFamily="18" charset="0"/>
              </a:rPr>
              <a:t> Matrix</a:t>
            </a:r>
          </a:p>
          <a:p>
            <a:pPr algn="just">
              <a:buNone/>
            </a:pPr>
            <a:endParaRPr lang="en-US" sz="2000" dirty="0" smtClean="0"/>
          </a:p>
          <a:p>
            <a:pPr algn="just">
              <a:buNone/>
            </a:pPr>
            <a:r>
              <a:rPr lang="en-US" sz="2200" dirty="0" smtClean="0"/>
              <a:t>A square matrix A is </a:t>
            </a:r>
            <a:r>
              <a:rPr lang="en-US" sz="2200" dirty="0" err="1" smtClean="0"/>
              <a:t>Hermitian</a:t>
            </a:r>
            <a:r>
              <a:rPr lang="en-US" sz="2200" dirty="0" smtClean="0"/>
              <a:t> if</a:t>
            </a:r>
          </a:p>
          <a:p>
            <a:pPr algn="just">
              <a:buNone/>
            </a:pPr>
            <a:endParaRPr lang="en-US" sz="2200" dirty="0" smtClean="0"/>
          </a:p>
          <a:p>
            <a:pPr algn="just">
              <a:buNone/>
            </a:pPr>
            <a:endParaRPr lang="en-US" sz="2200" dirty="0" smtClean="0"/>
          </a:p>
          <a:p>
            <a:pPr algn="just">
              <a:buNone/>
            </a:pPr>
            <a:endParaRPr lang="en-US" sz="2200" dirty="0" smtClean="0"/>
          </a:p>
          <a:p>
            <a:pPr algn="just">
              <a:buNone/>
            </a:pPr>
            <a:endParaRPr lang="en-US" sz="2000" dirty="0" smtClean="0"/>
          </a:p>
          <a:p>
            <a:pPr algn="just">
              <a:buNone/>
            </a:pPr>
            <a:r>
              <a:rPr lang="en-US" sz="2000" dirty="0" smtClean="0"/>
              <a:t>A square matrix A is Skew - </a:t>
            </a:r>
            <a:r>
              <a:rPr lang="en-US" sz="2000" dirty="0" err="1" smtClean="0"/>
              <a:t>Hermitian</a:t>
            </a:r>
            <a:r>
              <a:rPr lang="en-US" sz="2000" dirty="0" smtClean="0"/>
              <a:t> if</a:t>
            </a:r>
          </a:p>
          <a:p>
            <a:pPr algn="just">
              <a:buNone/>
            </a:pPr>
            <a:endParaRPr lang="en-US" sz="2200" dirty="0" smtClean="0"/>
          </a:p>
          <a:p>
            <a:pPr algn="just">
              <a:buNone/>
            </a:pPr>
            <a:endParaRPr lang="en-US" sz="2200" dirty="0" smtClean="0"/>
          </a:p>
          <a:p>
            <a:pPr algn="just">
              <a:buNone/>
            </a:pPr>
            <a:endParaRPr lang="en-US" sz="2200" dirty="0" smtClean="0"/>
          </a:p>
          <a:p>
            <a:pPr algn="just">
              <a:buNone/>
            </a:pPr>
            <a:endParaRPr lang="en-US" sz="2200" dirty="0" smtClean="0"/>
          </a:p>
          <a:p>
            <a:pPr algn="just">
              <a:buNone/>
            </a:pPr>
            <a:endParaRPr lang="en-US" sz="2200" dirty="0" smtClean="0"/>
          </a:p>
          <a:p>
            <a:pPr algn="just">
              <a:buNone/>
            </a:pPr>
            <a:endParaRPr lang="en-US" sz="2200" dirty="0">
              <a:latin typeface="Times New Roman" pitchFamily="18" charset="0"/>
              <a:cs typeface="Times New Roman" pitchFamily="18" charset="0"/>
            </a:endParaRPr>
          </a:p>
        </p:txBody>
      </p:sp>
      <p:sp>
        <p:nvSpPr>
          <p:cNvPr id="315395"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5396" name="Rectangle 4"/>
          <p:cNvSpPr>
            <a:spLocks noChangeArrowheads="1"/>
          </p:cNvSpPr>
          <p:nvPr/>
        </p:nvSpPr>
        <p:spPr bwMode="auto">
          <a:xfrm>
            <a:off x="685800" y="11906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5397" name="Rectangle 5"/>
          <p:cNvSpPr>
            <a:spLocks noChangeArrowheads="1"/>
          </p:cNvSpPr>
          <p:nvPr/>
        </p:nvSpPr>
        <p:spPr bwMode="auto">
          <a:xfrm>
            <a:off x="685800" y="2124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333826" name="Object 2"/>
          <p:cNvGraphicFramePr>
            <a:graphicFrameLocks noChangeAspect="1"/>
          </p:cNvGraphicFramePr>
          <p:nvPr/>
        </p:nvGraphicFramePr>
        <p:xfrm>
          <a:off x="4495800" y="2057400"/>
          <a:ext cx="1295400" cy="457200"/>
        </p:xfrm>
        <a:graphic>
          <a:graphicData uri="http://schemas.openxmlformats.org/presentationml/2006/ole">
            <p:oleObj spid="_x0000_s333826" name="Equation" r:id="rId4" imgW="545760" imgH="203040" progId="Equation.DSMT4">
              <p:embed/>
            </p:oleObj>
          </a:graphicData>
        </a:graphic>
      </p:graphicFrame>
      <p:graphicFrame>
        <p:nvGraphicFramePr>
          <p:cNvPr id="333827" name="Object 3"/>
          <p:cNvGraphicFramePr>
            <a:graphicFrameLocks noChangeAspect="1"/>
          </p:cNvGraphicFramePr>
          <p:nvPr/>
        </p:nvGraphicFramePr>
        <p:xfrm>
          <a:off x="2286000" y="2667000"/>
          <a:ext cx="2381250" cy="914400"/>
        </p:xfrm>
        <a:graphic>
          <a:graphicData uri="http://schemas.openxmlformats.org/presentationml/2006/ole">
            <p:oleObj spid="_x0000_s333827" name="Equation" r:id="rId5" imgW="977760" imgH="457200" progId="Equation.DSMT4">
              <p:embed/>
            </p:oleObj>
          </a:graphicData>
        </a:graphic>
      </p:graphicFrame>
      <p:graphicFrame>
        <p:nvGraphicFramePr>
          <p:cNvPr id="333829" name="Object 5"/>
          <p:cNvGraphicFramePr>
            <a:graphicFrameLocks noChangeAspect="1"/>
          </p:cNvGraphicFramePr>
          <p:nvPr/>
        </p:nvGraphicFramePr>
        <p:xfrm>
          <a:off x="4953001" y="3962400"/>
          <a:ext cx="1371599" cy="457200"/>
        </p:xfrm>
        <a:graphic>
          <a:graphicData uri="http://schemas.openxmlformats.org/presentationml/2006/ole">
            <p:oleObj spid="_x0000_s333829" name="Equation" r:id="rId6" imgW="583920" imgH="203040" progId="Equation.DSMT4">
              <p:embed/>
            </p:oleObj>
          </a:graphicData>
        </a:graphic>
      </p:graphicFrame>
      <p:graphicFrame>
        <p:nvGraphicFramePr>
          <p:cNvPr id="333830" name="Object 6"/>
          <p:cNvGraphicFramePr>
            <a:graphicFrameLocks noChangeAspect="1"/>
          </p:cNvGraphicFramePr>
          <p:nvPr/>
        </p:nvGraphicFramePr>
        <p:xfrm>
          <a:off x="2589213" y="4648200"/>
          <a:ext cx="1979612" cy="990600"/>
        </p:xfrm>
        <a:graphic>
          <a:graphicData uri="http://schemas.openxmlformats.org/presentationml/2006/ole">
            <p:oleObj spid="_x0000_s333830" name="Equation" r:id="rId7" imgW="812520" imgH="457200" progId="Equation.DSMT4">
              <p:embed/>
            </p:oleObj>
          </a:graphicData>
        </a:graphic>
      </p:graphicFrame>
    </p:spTree>
  </p:cSld>
  <p:clrMapOvr>
    <a:masterClrMapping/>
  </p:clrMapOvr>
  <p:transition spd="slow">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3827"/>
                                        </p:tgtEl>
                                        <p:attrNameLst>
                                          <p:attrName>style.visibility</p:attrName>
                                        </p:attrNameLst>
                                      </p:cBhvr>
                                      <p:to>
                                        <p:strVal val="visible"/>
                                      </p:to>
                                    </p:set>
                                    <p:anim calcmode="lin" valueType="num">
                                      <p:cBhvr additive="base">
                                        <p:cTn id="7" dur="500" fill="hold"/>
                                        <p:tgtEl>
                                          <p:spTgt spid="333827"/>
                                        </p:tgtEl>
                                        <p:attrNameLst>
                                          <p:attrName>ppt_x</p:attrName>
                                        </p:attrNameLst>
                                      </p:cBhvr>
                                      <p:tavLst>
                                        <p:tav tm="0">
                                          <p:val>
                                            <p:strVal val="#ppt_x"/>
                                          </p:val>
                                        </p:tav>
                                        <p:tav tm="100000">
                                          <p:val>
                                            <p:strVal val="#ppt_x"/>
                                          </p:val>
                                        </p:tav>
                                      </p:tavLst>
                                    </p:anim>
                                    <p:anim calcmode="lin" valueType="num">
                                      <p:cBhvr additive="base">
                                        <p:cTn id="8" dur="500" fill="hold"/>
                                        <p:tgtEl>
                                          <p:spTgt spid="3338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33830"/>
                                        </p:tgtEl>
                                        <p:attrNameLst>
                                          <p:attrName>style.visibility</p:attrName>
                                        </p:attrNameLst>
                                      </p:cBhvr>
                                      <p:to>
                                        <p:strVal val="visible"/>
                                      </p:to>
                                    </p:set>
                                    <p:anim calcmode="lin" valueType="num">
                                      <p:cBhvr additive="base">
                                        <p:cTn id="13" dur="500" fill="hold"/>
                                        <p:tgtEl>
                                          <p:spTgt spid="333830"/>
                                        </p:tgtEl>
                                        <p:attrNameLst>
                                          <p:attrName>ppt_x</p:attrName>
                                        </p:attrNameLst>
                                      </p:cBhvr>
                                      <p:tavLst>
                                        <p:tav tm="0">
                                          <p:val>
                                            <p:strVal val="#ppt_x"/>
                                          </p:val>
                                        </p:tav>
                                        <p:tav tm="100000">
                                          <p:val>
                                            <p:strVal val="#ppt_x"/>
                                          </p:val>
                                        </p:tav>
                                      </p:tavLst>
                                    </p:anim>
                                    <p:anim calcmode="lin" valueType="num">
                                      <p:cBhvr additive="base">
                                        <p:cTn id="14" dur="500" fill="hold"/>
                                        <p:tgtEl>
                                          <p:spTgt spid="3338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2A424BA-2571-4E13-A40A-C1CAA8CE59BA}"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smtClean="0">
                <a:cs typeface="Times New Roman" pitchFamily="18" charset="0"/>
              </a:rPr>
              <a:t>Complex Matrices</a:t>
            </a:r>
            <a:r>
              <a:rPr lang="en-US" sz="3200" b="1" dirty="0" smtClean="0">
                <a:solidFill>
                  <a:schemeClr val="tx1"/>
                </a:solidFill>
              </a:rPr>
              <a:t> (CO.1)</a:t>
            </a:r>
            <a:endParaRPr lang="en-US" sz="3200" b="1" dirty="0">
              <a:solidFill>
                <a:schemeClr val="tx1"/>
              </a:solidFill>
            </a:endParaRPr>
          </a:p>
        </p:txBody>
      </p:sp>
      <p:pic>
        <p:nvPicPr>
          <p:cNvPr id="8"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sp>
        <p:nvSpPr>
          <p:cNvPr id="13" name="Content Placeholder 12"/>
          <p:cNvSpPr>
            <a:spLocks noGrp="1"/>
          </p:cNvSpPr>
          <p:nvPr>
            <p:ph idx="1"/>
          </p:nvPr>
        </p:nvSpPr>
        <p:spPr>
          <a:xfrm>
            <a:off x="685800" y="838200"/>
            <a:ext cx="8001000" cy="5486400"/>
          </a:xfrm>
        </p:spPr>
        <p:txBody>
          <a:bodyPr>
            <a:normAutofit/>
          </a:bodyPr>
          <a:lstStyle/>
          <a:p>
            <a:pPr algn="ctr">
              <a:buNone/>
            </a:pPr>
            <a:endParaRPr lang="en-US" sz="2400" b="1" dirty="0" smtClean="0">
              <a:latin typeface="Times New Roman" pitchFamily="18" charset="0"/>
              <a:cs typeface="Times New Roman" pitchFamily="18" charset="0"/>
            </a:endParaRPr>
          </a:p>
          <a:p>
            <a:pPr algn="ctr">
              <a:buNone/>
            </a:pPr>
            <a:r>
              <a:rPr lang="en-US" sz="2400" b="1" dirty="0" smtClean="0">
                <a:latin typeface="Times New Roman" pitchFamily="18" charset="0"/>
                <a:cs typeface="Times New Roman" pitchFamily="18" charset="0"/>
              </a:rPr>
              <a:t>Unitary Matrix</a:t>
            </a:r>
          </a:p>
          <a:p>
            <a:pPr algn="ctr">
              <a:buNone/>
            </a:pPr>
            <a:endParaRPr lang="en-US" sz="2400" b="1" dirty="0" smtClean="0">
              <a:latin typeface="Times New Roman" pitchFamily="18" charset="0"/>
              <a:cs typeface="Times New Roman" pitchFamily="18" charset="0"/>
            </a:endParaRPr>
          </a:p>
          <a:p>
            <a:pPr algn="just">
              <a:buNone/>
            </a:pPr>
            <a:r>
              <a:rPr lang="en-US" sz="2200" dirty="0" smtClean="0">
                <a:latin typeface="Times New Roman" pitchFamily="18" charset="0"/>
                <a:cs typeface="Times New Roman" pitchFamily="18" charset="0"/>
              </a:rPr>
              <a:t>Any square matrix A is said to be unitary if </a:t>
            </a:r>
            <a:endParaRPr lang="en-US" sz="2200" dirty="0">
              <a:latin typeface="Times New Roman" pitchFamily="18" charset="0"/>
              <a:cs typeface="Times New Roman" pitchFamily="18" charset="0"/>
            </a:endParaRPr>
          </a:p>
        </p:txBody>
      </p:sp>
      <p:sp>
        <p:nvSpPr>
          <p:cNvPr id="315395"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5396" name="Rectangle 4"/>
          <p:cNvSpPr>
            <a:spLocks noChangeArrowheads="1"/>
          </p:cNvSpPr>
          <p:nvPr/>
        </p:nvSpPr>
        <p:spPr bwMode="auto">
          <a:xfrm>
            <a:off x="685800" y="11906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5397" name="Rectangle 5"/>
          <p:cNvSpPr>
            <a:spLocks noChangeArrowheads="1"/>
          </p:cNvSpPr>
          <p:nvPr/>
        </p:nvSpPr>
        <p:spPr bwMode="auto">
          <a:xfrm>
            <a:off x="685800" y="2124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334850" name="Object 2"/>
          <p:cNvGraphicFramePr>
            <a:graphicFrameLocks noChangeAspect="1"/>
          </p:cNvGraphicFramePr>
          <p:nvPr/>
        </p:nvGraphicFramePr>
        <p:xfrm>
          <a:off x="5791200" y="2133600"/>
          <a:ext cx="2179638" cy="381000"/>
        </p:xfrm>
        <a:graphic>
          <a:graphicData uri="http://schemas.openxmlformats.org/presentationml/2006/ole">
            <p:oleObj spid="_x0000_s334850" name="Equation" r:id="rId4" imgW="939600" imgH="190440" progId="Equation.DSMT4">
              <p:embed/>
            </p:oleObj>
          </a:graphicData>
        </a:graphic>
      </p:graphicFrame>
      <p:graphicFrame>
        <p:nvGraphicFramePr>
          <p:cNvPr id="334851" name="Object 3"/>
          <p:cNvGraphicFramePr>
            <a:graphicFrameLocks noChangeAspect="1"/>
          </p:cNvGraphicFramePr>
          <p:nvPr/>
        </p:nvGraphicFramePr>
        <p:xfrm>
          <a:off x="1676400" y="2819400"/>
          <a:ext cx="5334000" cy="990600"/>
        </p:xfrm>
        <a:graphic>
          <a:graphicData uri="http://schemas.openxmlformats.org/presentationml/2006/ole">
            <p:oleObj spid="_x0000_s334851" name="Equation" r:id="rId5" imgW="2311200" imgH="457200" progId="Equation.DSMT4">
              <p:embed/>
            </p:oleObj>
          </a:graphicData>
        </a:graphic>
      </p:graphicFrame>
      <p:graphicFrame>
        <p:nvGraphicFramePr>
          <p:cNvPr id="334852" name="Object 4"/>
          <p:cNvGraphicFramePr>
            <a:graphicFrameLocks noChangeAspect="1"/>
          </p:cNvGraphicFramePr>
          <p:nvPr/>
        </p:nvGraphicFramePr>
        <p:xfrm>
          <a:off x="1600200" y="3886200"/>
          <a:ext cx="4775200" cy="990600"/>
        </p:xfrm>
        <a:graphic>
          <a:graphicData uri="http://schemas.openxmlformats.org/presentationml/2006/ole">
            <p:oleObj spid="_x0000_s334852" name="Equation" r:id="rId6" imgW="1790640" imgH="457200" progId="Equation.DSMT4">
              <p:embed/>
            </p:oleObj>
          </a:graphicData>
        </a:graphic>
      </p:graphicFrame>
      <p:graphicFrame>
        <p:nvGraphicFramePr>
          <p:cNvPr id="334853" name="Object 5"/>
          <p:cNvGraphicFramePr>
            <a:graphicFrameLocks noChangeAspect="1"/>
          </p:cNvGraphicFramePr>
          <p:nvPr/>
        </p:nvGraphicFramePr>
        <p:xfrm>
          <a:off x="1600200" y="4876801"/>
          <a:ext cx="2667000" cy="990599"/>
        </p:xfrm>
        <a:graphic>
          <a:graphicData uri="http://schemas.openxmlformats.org/presentationml/2006/ole">
            <p:oleObj spid="_x0000_s334853" name="Equation" r:id="rId7" imgW="952200" imgH="457200" progId="Equation.DSMT4">
              <p:embed/>
            </p:oleObj>
          </a:graphicData>
        </a:graphic>
      </p:graphicFrame>
    </p:spTree>
  </p:cSld>
  <p:clrMapOvr>
    <a:masterClrMapping/>
  </p:clrMapOvr>
  <p:transition spd="slow">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334851"/>
                                        </p:tgtEl>
                                        <p:attrNameLst>
                                          <p:attrName>style.visibility</p:attrName>
                                        </p:attrNameLst>
                                      </p:cBhvr>
                                      <p:to>
                                        <p:strVal val="visible"/>
                                      </p:to>
                                    </p:set>
                                    <p:animEffect transition="in" filter="diamond(in)">
                                      <p:cBhvr>
                                        <p:cTn id="7" dur="2000"/>
                                        <p:tgtEl>
                                          <p:spTgt spid="334851"/>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334852"/>
                                        </p:tgtEl>
                                        <p:attrNameLst>
                                          <p:attrName>style.visibility</p:attrName>
                                        </p:attrNameLst>
                                      </p:cBhvr>
                                      <p:to>
                                        <p:strVal val="visible"/>
                                      </p:to>
                                    </p:set>
                                    <p:animEffect transition="in" filter="diamond(in)">
                                      <p:cBhvr>
                                        <p:cTn id="12" dur="2000"/>
                                        <p:tgtEl>
                                          <p:spTgt spid="334852"/>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334853"/>
                                        </p:tgtEl>
                                        <p:attrNameLst>
                                          <p:attrName>style.visibility</p:attrName>
                                        </p:attrNameLst>
                                      </p:cBhvr>
                                      <p:to>
                                        <p:strVal val="visible"/>
                                      </p:to>
                                    </p:set>
                                    <p:animEffect transition="in" filter="diamond(in)">
                                      <p:cBhvr>
                                        <p:cTn id="17" dur="2000"/>
                                        <p:tgtEl>
                                          <p:spTgt spid="3348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2A424BA-2571-4E13-A40A-C1CAA8CE59BA}"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smtClean="0">
                <a:cs typeface="Times New Roman" pitchFamily="18" charset="0"/>
              </a:rPr>
              <a:t>Complex Matrices</a:t>
            </a:r>
            <a:r>
              <a:rPr lang="en-US" sz="3200" b="1" dirty="0" smtClean="0">
                <a:solidFill>
                  <a:schemeClr val="tx1"/>
                </a:solidFill>
              </a:rPr>
              <a:t> (CO.1)</a:t>
            </a:r>
            <a:endParaRPr lang="en-US" sz="3200" b="1" dirty="0">
              <a:solidFill>
                <a:schemeClr val="tx1"/>
              </a:solidFill>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3" name="Content Placeholder 12"/>
          <p:cNvSpPr>
            <a:spLocks noGrp="1"/>
          </p:cNvSpPr>
          <p:nvPr>
            <p:ph idx="1"/>
          </p:nvPr>
        </p:nvSpPr>
        <p:spPr>
          <a:xfrm>
            <a:off x="685800" y="838200"/>
            <a:ext cx="8001000" cy="5486400"/>
          </a:xfrm>
        </p:spPr>
        <p:txBody>
          <a:bodyPr>
            <a:normAutofit/>
          </a:bodyPr>
          <a:lstStyle/>
          <a:p>
            <a:pPr algn="ctr">
              <a:buNone/>
            </a:pPr>
            <a:endParaRPr lang="en-US" sz="2400" b="1" dirty="0" smtClean="0">
              <a:latin typeface="Times New Roman" pitchFamily="18" charset="0"/>
              <a:cs typeface="Times New Roman" pitchFamily="18" charset="0"/>
            </a:endParaRPr>
          </a:p>
          <a:p>
            <a:pPr algn="ctr">
              <a:buNone/>
            </a:pPr>
            <a:r>
              <a:rPr lang="en-US" sz="2400" b="1" dirty="0" smtClean="0">
                <a:latin typeface="Times New Roman" pitchFamily="18" charset="0"/>
                <a:cs typeface="Times New Roman" pitchFamily="18" charset="0"/>
              </a:rPr>
              <a:t>Properties of Eigen values of complex Matrices</a:t>
            </a:r>
          </a:p>
          <a:p>
            <a:pPr algn="ctr">
              <a:buNone/>
            </a:pPr>
            <a:endParaRPr lang="en-US" sz="2400" b="1" dirty="0" smtClean="0">
              <a:latin typeface="Times New Roman" pitchFamily="18" charset="0"/>
              <a:cs typeface="Times New Roman" pitchFamily="18" charset="0"/>
            </a:endParaRPr>
          </a:p>
          <a:p>
            <a:r>
              <a:rPr lang="en-US" sz="2400" dirty="0" smtClean="0"/>
              <a:t>The characteristic roots of a unitary matrix are of unit modulus.</a:t>
            </a:r>
          </a:p>
          <a:p>
            <a:pPr>
              <a:buNone/>
            </a:pPr>
            <a:endParaRPr lang="en-US" sz="2400" dirty="0" smtClean="0"/>
          </a:p>
          <a:p>
            <a:r>
              <a:rPr lang="en-US" sz="2400" dirty="0" smtClean="0"/>
              <a:t>The characteristic roots of a </a:t>
            </a:r>
            <a:r>
              <a:rPr lang="en-US" sz="2400" dirty="0" err="1" smtClean="0"/>
              <a:t>Hermitian</a:t>
            </a:r>
            <a:r>
              <a:rPr lang="en-US" sz="2400" dirty="0" smtClean="0"/>
              <a:t> matrix are all real.</a:t>
            </a:r>
          </a:p>
          <a:p>
            <a:pPr>
              <a:buNone/>
            </a:pPr>
            <a:endParaRPr lang="en-US" sz="2400" dirty="0" smtClean="0"/>
          </a:p>
          <a:p>
            <a:r>
              <a:rPr lang="en-US" sz="2400" dirty="0" smtClean="0"/>
              <a:t>The characteristic roots of a skew </a:t>
            </a:r>
            <a:r>
              <a:rPr lang="en-US" sz="2400" dirty="0" err="1" smtClean="0"/>
              <a:t>Hermitian</a:t>
            </a:r>
            <a:r>
              <a:rPr lang="en-US" sz="2400" dirty="0" smtClean="0"/>
              <a:t> matrix are either zero or purely an imaginary number.</a:t>
            </a:r>
          </a:p>
          <a:p>
            <a:pPr algn="just">
              <a:buNone/>
            </a:pPr>
            <a:endParaRPr lang="en-US" sz="2200" dirty="0">
              <a:latin typeface="Times New Roman" pitchFamily="18" charset="0"/>
              <a:cs typeface="Times New Roman" pitchFamily="18" charset="0"/>
            </a:endParaRPr>
          </a:p>
        </p:txBody>
      </p:sp>
      <p:sp>
        <p:nvSpPr>
          <p:cNvPr id="315395"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5396" name="Rectangle 4"/>
          <p:cNvSpPr>
            <a:spLocks noChangeArrowheads="1"/>
          </p:cNvSpPr>
          <p:nvPr/>
        </p:nvSpPr>
        <p:spPr bwMode="auto">
          <a:xfrm>
            <a:off x="685800" y="11906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5397" name="Rectangle 5"/>
          <p:cNvSpPr>
            <a:spLocks noChangeArrowheads="1"/>
          </p:cNvSpPr>
          <p:nvPr/>
        </p:nvSpPr>
        <p:spPr bwMode="auto">
          <a:xfrm>
            <a:off x="685800" y="2124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ransition spd="slow">
    <p:pull dir="d"/>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2A424BA-2571-4E13-A40A-C1CAA8CE59BA}"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smtClean="0">
                <a:cs typeface="Times New Roman" pitchFamily="18" charset="0"/>
              </a:rPr>
              <a:t>Complex Matrices</a:t>
            </a:r>
            <a:r>
              <a:rPr lang="en-US" sz="3200" b="1" dirty="0" smtClean="0">
                <a:solidFill>
                  <a:schemeClr val="tx1"/>
                </a:solidFill>
              </a:rPr>
              <a:t> (CO.1)</a:t>
            </a:r>
            <a:endParaRPr lang="en-US" sz="3200" b="1" dirty="0">
              <a:solidFill>
                <a:schemeClr val="tx1"/>
              </a:solidFill>
            </a:endParaRPr>
          </a:p>
        </p:txBody>
      </p:sp>
      <p:pic>
        <p:nvPicPr>
          <p:cNvPr id="8"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sp>
        <p:nvSpPr>
          <p:cNvPr id="13" name="Content Placeholder 12"/>
          <p:cNvSpPr>
            <a:spLocks noGrp="1"/>
          </p:cNvSpPr>
          <p:nvPr>
            <p:ph idx="1"/>
          </p:nvPr>
        </p:nvSpPr>
        <p:spPr>
          <a:xfrm>
            <a:off x="685800" y="838200"/>
            <a:ext cx="8001000" cy="5486400"/>
          </a:xfrm>
        </p:spPr>
        <p:txBody>
          <a:bodyPr>
            <a:normAutofit/>
          </a:bodyPr>
          <a:lstStyle/>
          <a:p>
            <a:pPr algn="ctr">
              <a:buNone/>
            </a:pPr>
            <a:endParaRPr lang="en-US" sz="2400" b="1" dirty="0" smtClean="0">
              <a:latin typeface="Times New Roman" pitchFamily="18" charset="0"/>
              <a:cs typeface="Times New Roman" pitchFamily="18" charset="0"/>
            </a:endParaRPr>
          </a:p>
          <a:p>
            <a:pPr algn="ctr">
              <a:buNone/>
            </a:pPr>
            <a:r>
              <a:rPr lang="en-US" sz="2400" b="1" dirty="0" smtClean="0">
                <a:latin typeface="Times New Roman" pitchFamily="18" charset="0"/>
                <a:cs typeface="Times New Roman" pitchFamily="18" charset="0"/>
              </a:rPr>
              <a:t>FAQ</a:t>
            </a:r>
          </a:p>
          <a:p>
            <a:pPr algn="just">
              <a:buNone/>
            </a:pPr>
            <a:endParaRPr lang="en-US" sz="2200" dirty="0">
              <a:latin typeface="Times New Roman" pitchFamily="18" charset="0"/>
              <a:cs typeface="Times New Roman" pitchFamily="18" charset="0"/>
            </a:endParaRPr>
          </a:p>
        </p:txBody>
      </p:sp>
      <p:sp>
        <p:nvSpPr>
          <p:cNvPr id="315395"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5396" name="Rectangle 4"/>
          <p:cNvSpPr>
            <a:spLocks noChangeArrowheads="1"/>
          </p:cNvSpPr>
          <p:nvPr/>
        </p:nvSpPr>
        <p:spPr bwMode="auto">
          <a:xfrm>
            <a:off x="685800" y="11906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5397" name="Rectangle 5"/>
          <p:cNvSpPr>
            <a:spLocks noChangeArrowheads="1"/>
          </p:cNvSpPr>
          <p:nvPr/>
        </p:nvSpPr>
        <p:spPr bwMode="auto">
          <a:xfrm>
            <a:off x="685800" y="2124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335874" name="Object 2"/>
          <p:cNvGraphicFramePr>
            <a:graphicFrameLocks noChangeAspect="1"/>
          </p:cNvGraphicFramePr>
          <p:nvPr/>
        </p:nvGraphicFramePr>
        <p:xfrm>
          <a:off x="782638" y="1849437"/>
          <a:ext cx="7523162" cy="1350963"/>
        </p:xfrm>
        <a:graphic>
          <a:graphicData uri="http://schemas.openxmlformats.org/presentationml/2006/ole">
            <p:oleObj spid="_x0000_s335874" name="Equation" r:id="rId4" imgW="3466800" imgH="685800" progId="Equation.DSMT4">
              <p:embed/>
            </p:oleObj>
          </a:graphicData>
        </a:graphic>
      </p:graphicFrame>
      <p:graphicFrame>
        <p:nvGraphicFramePr>
          <p:cNvPr id="335875" name="Object 3"/>
          <p:cNvGraphicFramePr>
            <a:graphicFrameLocks noChangeAspect="1"/>
          </p:cNvGraphicFramePr>
          <p:nvPr/>
        </p:nvGraphicFramePr>
        <p:xfrm>
          <a:off x="763588" y="3292475"/>
          <a:ext cx="7461250" cy="1355725"/>
        </p:xfrm>
        <a:graphic>
          <a:graphicData uri="http://schemas.openxmlformats.org/presentationml/2006/ole">
            <p:oleObj spid="_x0000_s335875" name="Equation" r:id="rId5" imgW="3911400" imgH="711000" progId="Equation.DSMT4">
              <p:embed/>
            </p:oleObj>
          </a:graphicData>
        </a:graphic>
      </p:graphicFrame>
      <p:graphicFrame>
        <p:nvGraphicFramePr>
          <p:cNvPr id="335876" name="Object 4"/>
          <p:cNvGraphicFramePr>
            <a:graphicFrameLocks noChangeAspect="1"/>
          </p:cNvGraphicFramePr>
          <p:nvPr/>
        </p:nvGraphicFramePr>
        <p:xfrm>
          <a:off x="812800" y="4764088"/>
          <a:ext cx="8094663" cy="1408112"/>
        </p:xfrm>
        <a:graphic>
          <a:graphicData uri="http://schemas.openxmlformats.org/presentationml/2006/ole">
            <p:oleObj spid="_x0000_s335876" name="Equation" r:id="rId6" imgW="3936960" imgH="685800" progId="Equation.DSMT4">
              <p:embed/>
            </p:oleObj>
          </a:graphicData>
        </a:graphic>
      </p:graphicFrame>
    </p:spTree>
  </p:cSld>
  <p:clrMapOvr>
    <a:masterClrMapping/>
  </p:clrMapOvr>
  <p:transition spd="slow">
    <p:pull dir="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859EB85-7602-4443-B580-869DDD84BF1E}"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smtClean="0"/>
              <a:t>Recap of Matrix addition</a:t>
            </a:r>
            <a:endParaRPr lang="en-US" sz="3200" dirty="0"/>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9"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3" cstate="print"/>
            <a:stretch>
              <a:fillRect l="-963" r="-1037"/>
            </a:stretch>
          </a:blipFill>
        </p:spPr>
        <p:txBody>
          <a:bodyPr/>
          <a:lstStyle/>
          <a:p>
            <a:r>
              <a:rPr lang="en-US">
                <a:noFill/>
              </a:rPr>
              <a:t> </a:t>
            </a:r>
          </a:p>
        </p:txBody>
      </p:sp>
      <p:sp>
        <p:nvSpPr>
          <p:cNvPr id="10" name="Rectangle 9"/>
          <p:cNvSpPr/>
          <p:nvPr/>
        </p:nvSpPr>
        <p:spPr>
          <a:xfrm>
            <a:off x="533400" y="5257800"/>
            <a:ext cx="8153400" cy="769441"/>
          </a:xfrm>
          <a:prstGeom prst="rect">
            <a:avLst/>
          </a:prstGeom>
        </p:spPr>
        <p:txBody>
          <a:bodyPr wrap="square">
            <a:spAutoFit/>
          </a:bodyPr>
          <a:lstStyle/>
          <a:p>
            <a:r>
              <a:rPr lang="en-US" sz="2200" dirty="0" smtClean="0"/>
              <a:t>Putting the value of c in equation (iv), 9 + </a:t>
            </a:r>
            <a:r>
              <a:rPr lang="en-US" sz="2200" i="1" dirty="0" smtClean="0"/>
              <a:t>d </a:t>
            </a:r>
            <a:r>
              <a:rPr lang="en-US" sz="2200" dirty="0" smtClean="0"/>
              <a:t>=13 ⇒ </a:t>
            </a:r>
            <a:r>
              <a:rPr lang="en-US" sz="2200" i="1" dirty="0" smtClean="0"/>
              <a:t>d</a:t>
            </a:r>
            <a:r>
              <a:rPr lang="en-US" sz="2200" dirty="0" smtClean="0"/>
              <a:t>=4</a:t>
            </a:r>
          </a:p>
          <a:p>
            <a:r>
              <a:rPr lang="en-US" sz="2200" dirty="0" smtClean="0"/>
              <a:t>Hence 	a=1,	b=2,	c=3,	d=4.</a:t>
            </a:r>
            <a:endParaRPr lang="en-US" sz="2200" dirty="0"/>
          </a:p>
        </p:txBody>
      </p:sp>
    </p:spTree>
  </p:cSld>
  <p:clrMapOvr>
    <a:masterClrMapping/>
  </p:clrMapOvr>
  <p:transition spd="slow">
    <p:pull dir="d"/>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2A424BA-2571-4E13-A40A-C1CAA8CE59BA}"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smtClean="0">
                <a:cs typeface="Times New Roman" pitchFamily="18" charset="0"/>
              </a:rPr>
              <a:t>Complex Matrices</a:t>
            </a:r>
            <a:r>
              <a:rPr lang="en-US" sz="3200" b="1" dirty="0" smtClean="0">
                <a:solidFill>
                  <a:schemeClr val="tx1"/>
                </a:solidFill>
              </a:rPr>
              <a:t> (CO.1)</a:t>
            </a:r>
            <a:endParaRPr lang="en-US" sz="3200" b="1" dirty="0">
              <a:solidFill>
                <a:schemeClr val="tx1"/>
              </a:solidFill>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3" name="Content Placeholder 12"/>
          <p:cNvSpPr>
            <a:spLocks noGrp="1"/>
          </p:cNvSpPr>
          <p:nvPr>
            <p:ph idx="1"/>
          </p:nvPr>
        </p:nvSpPr>
        <p:spPr>
          <a:xfrm>
            <a:off x="685800" y="838200"/>
            <a:ext cx="8001000" cy="5486400"/>
          </a:xfrm>
        </p:spPr>
        <p:txBody>
          <a:bodyPr>
            <a:normAutofit/>
          </a:bodyPr>
          <a:lstStyle/>
          <a:p>
            <a:pPr algn="ctr">
              <a:buNone/>
            </a:pPr>
            <a:endParaRPr lang="en-US" sz="2400" b="1" dirty="0" smtClean="0">
              <a:latin typeface="Times New Roman" pitchFamily="18" charset="0"/>
              <a:cs typeface="Times New Roman" pitchFamily="18" charset="0"/>
            </a:endParaRPr>
          </a:p>
          <a:p>
            <a:pPr algn="ctr">
              <a:buNone/>
            </a:pPr>
            <a:endParaRPr lang="en-US" sz="2200" dirty="0" smtClean="0">
              <a:solidFill>
                <a:srgbClr val="000000"/>
              </a:solidFill>
              <a:latin typeface="Times New Roman" pitchFamily="18" charset="0"/>
              <a:cs typeface="Times New Roman" pitchFamily="18" charset="0"/>
            </a:endParaRPr>
          </a:p>
          <a:p>
            <a:pPr algn="just">
              <a:buNone/>
            </a:pPr>
            <a:endParaRPr lang="en-US" sz="2400" b="1" dirty="0" smtClean="0">
              <a:latin typeface="Times New Roman" pitchFamily="18" charset="0"/>
              <a:cs typeface="Times New Roman" pitchFamily="18" charset="0"/>
            </a:endParaRPr>
          </a:p>
          <a:p>
            <a:pPr algn="just">
              <a:buNone/>
            </a:pPr>
            <a:endParaRPr lang="en-US" sz="2200" dirty="0" smtClean="0">
              <a:latin typeface="Times New Roman" pitchFamily="18" charset="0"/>
              <a:cs typeface="Times New Roman" pitchFamily="18" charset="0"/>
            </a:endParaRPr>
          </a:p>
          <a:p>
            <a:pPr algn="just">
              <a:buNone/>
            </a:pPr>
            <a:r>
              <a:rPr lang="en-US" sz="2200" dirty="0" smtClean="0">
                <a:latin typeface="Times New Roman" pitchFamily="18" charset="0"/>
                <a:cs typeface="Times New Roman" pitchFamily="18" charset="0"/>
              </a:rPr>
              <a:t>If					    then find conjugate transpose of</a:t>
            </a:r>
          </a:p>
          <a:p>
            <a:pPr algn="just">
              <a:buNone/>
            </a:pPr>
            <a:endParaRPr lang="en-US" sz="2200" dirty="0" smtClean="0">
              <a:latin typeface="Times New Roman" pitchFamily="18" charset="0"/>
              <a:cs typeface="Times New Roman" pitchFamily="18" charset="0"/>
            </a:endParaRPr>
          </a:p>
          <a:p>
            <a:pPr algn="just">
              <a:buNone/>
            </a:pPr>
            <a:r>
              <a:rPr lang="en-US" sz="2200" dirty="0" smtClean="0">
                <a:latin typeface="Times New Roman" pitchFamily="18" charset="0"/>
                <a:cs typeface="Times New Roman" pitchFamily="18" charset="0"/>
              </a:rPr>
              <a:t> matrix A,    i.e.        .</a:t>
            </a:r>
            <a:endParaRPr lang="en-US" sz="2200" dirty="0">
              <a:latin typeface="Times New Roman" pitchFamily="18" charset="0"/>
              <a:cs typeface="Times New Roman" pitchFamily="18" charset="0"/>
            </a:endParaRPr>
          </a:p>
        </p:txBody>
      </p:sp>
      <p:sp>
        <p:nvSpPr>
          <p:cNvPr id="315395"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5396" name="Rectangle 4"/>
          <p:cNvSpPr>
            <a:spLocks noChangeArrowheads="1"/>
          </p:cNvSpPr>
          <p:nvPr/>
        </p:nvSpPr>
        <p:spPr bwMode="auto">
          <a:xfrm>
            <a:off x="685800" y="11906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5397" name="Rectangle 5"/>
          <p:cNvSpPr>
            <a:spLocks noChangeArrowheads="1"/>
          </p:cNvSpPr>
          <p:nvPr/>
        </p:nvSpPr>
        <p:spPr bwMode="auto">
          <a:xfrm>
            <a:off x="685800" y="2124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4918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49185"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019175" y="2286000"/>
            <a:ext cx="3552825" cy="933450"/>
          </a:xfrm>
          <a:prstGeom prst="rect">
            <a:avLst/>
          </a:prstGeom>
          <a:noFill/>
        </p:spPr>
      </p:pic>
      <p:sp>
        <p:nvSpPr>
          <p:cNvPr id="349187" name="Rectangle 3"/>
          <p:cNvSpPr>
            <a:spLocks noChangeArrowheads="1"/>
          </p:cNvSpPr>
          <p:nvPr/>
        </p:nvSpPr>
        <p:spPr bwMode="auto">
          <a:xfrm>
            <a:off x="685800" y="1390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4" name="Picture 14" descr="http://instapunk.com/images/QuizAnim1.gif"/>
          <p:cNvPicPr>
            <a:picLocks noChangeAspect="1" noChangeArrowheads="1" noCrop="1"/>
          </p:cNvPicPr>
          <p:nvPr/>
        </p:nvPicPr>
        <p:blipFill>
          <a:blip r:embed="rId4" cstate="print"/>
          <a:srcRect/>
          <a:stretch>
            <a:fillRect/>
          </a:stretch>
        </p:blipFill>
        <p:spPr bwMode="auto">
          <a:xfrm>
            <a:off x="3657600" y="914400"/>
            <a:ext cx="2393183" cy="1002383"/>
          </a:xfrm>
          <a:prstGeom prst="rect">
            <a:avLst/>
          </a:prstGeom>
          <a:noFill/>
        </p:spPr>
      </p:pic>
      <p:sp>
        <p:nvSpPr>
          <p:cNvPr id="349189"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49188" name="Picture 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2667000" y="3409950"/>
            <a:ext cx="323850" cy="400050"/>
          </a:xfrm>
          <a:prstGeom prst="rect">
            <a:avLst/>
          </a:prstGeom>
          <a:noFill/>
        </p:spPr>
      </p:pic>
      <p:sp>
        <p:nvSpPr>
          <p:cNvPr id="349190" name="Rectangle 6"/>
          <p:cNvSpPr>
            <a:spLocks noChangeArrowheads="1"/>
          </p:cNvSpPr>
          <p:nvPr/>
        </p:nvSpPr>
        <p:spPr bwMode="auto">
          <a:xfrm>
            <a:off x="685800" y="8572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ransition spd="slow">
    <p:pull dir="d"/>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2A424BA-2571-4E13-A40A-C1CAA8CE59BA}"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800" b="1" dirty="0" smtClean="0">
                <a:cs typeface="Times New Roman" pitchFamily="18" charset="0"/>
              </a:rPr>
              <a:t>Assignment of </a:t>
            </a:r>
            <a:r>
              <a:rPr lang="en-US" sz="2800" b="1" dirty="0" err="1" smtClean="0">
                <a:cs typeface="Times New Roman" pitchFamily="18" charset="0"/>
              </a:rPr>
              <a:t>Diagonalisation</a:t>
            </a:r>
            <a:r>
              <a:rPr lang="en-US" sz="2800" b="1" dirty="0" smtClean="0">
                <a:cs typeface="Times New Roman" pitchFamily="18" charset="0"/>
              </a:rPr>
              <a:t>, </a:t>
            </a:r>
            <a:r>
              <a:rPr lang="en-US" sz="2800" b="1" dirty="0" err="1" smtClean="0">
                <a:cs typeface="Times New Roman" pitchFamily="18" charset="0"/>
              </a:rPr>
              <a:t>Cayley</a:t>
            </a:r>
            <a:r>
              <a:rPr lang="en-US" sz="2800" b="1" dirty="0" smtClean="0">
                <a:cs typeface="Times New Roman" pitchFamily="18" charset="0"/>
              </a:rPr>
              <a:t>-Hamilton’s and Complex Matrices</a:t>
            </a:r>
            <a:r>
              <a:rPr lang="en-US" sz="2800" b="1" dirty="0" smtClean="0">
                <a:solidFill>
                  <a:schemeClr val="tx1"/>
                </a:solidFill>
              </a:rPr>
              <a:t> (CO.1)</a:t>
            </a:r>
            <a:endParaRPr lang="en-US" sz="2800" b="1" dirty="0">
              <a:solidFill>
                <a:schemeClr val="tx1"/>
              </a:solidFill>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315395"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5396" name="Rectangle 4"/>
          <p:cNvSpPr>
            <a:spLocks noChangeArrowheads="1"/>
          </p:cNvSpPr>
          <p:nvPr/>
        </p:nvSpPr>
        <p:spPr bwMode="auto">
          <a:xfrm>
            <a:off x="685800" y="11906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5397" name="Rectangle 5"/>
          <p:cNvSpPr>
            <a:spLocks noChangeArrowheads="1"/>
          </p:cNvSpPr>
          <p:nvPr/>
        </p:nvSpPr>
        <p:spPr bwMode="auto">
          <a:xfrm>
            <a:off x="685800" y="2124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4918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49187" name="Rectangle 3"/>
          <p:cNvSpPr>
            <a:spLocks noChangeArrowheads="1"/>
          </p:cNvSpPr>
          <p:nvPr/>
        </p:nvSpPr>
        <p:spPr bwMode="auto">
          <a:xfrm>
            <a:off x="685800" y="1390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49189"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49190" name="Rectangle 6"/>
          <p:cNvSpPr>
            <a:spLocks noChangeArrowheads="1"/>
          </p:cNvSpPr>
          <p:nvPr/>
        </p:nvSpPr>
        <p:spPr bwMode="auto">
          <a:xfrm>
            <a:off x="685800" y="8572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481281" name="Picture 1" descr="C:\Users\RAJNIS~1\AppData\Local\Temp\Rar$DIa6484.19157\202005180829311006.jpg"/>
          <p:cNvPicPr>
            <a:picLocks noChangeAspect="1" noChangeArrowheads="1"/>
          </p:cNvPicPr>
          <p:nvPr/>
        </p:nvPicPr>
        <p:blipFill>
          <a:blip r:embed="rId3" cstate="print"/>
          <a:srcRect/>
          <a:stretch>
            <a:fillRect/>
          </a:stretch>
        </p:blipFill>
        <p:spPr bwMode="auto">
          <a:xfrm>
            <a:off x="0" y="685801"/>
            <a:ext cx="9144000" cy="6086474"/>
          </a:xfrm>
          <a:prstGeom prst="rect">
            <a:avLst/>
          </a:prstGeom>
          <a:noFill/>
        </p:spPr>
      </p:pic>
    </p:spTree>
  </p:cSld>
  <p:clrMapOvr>
    <a:masterClrMapping/>
  </p:clrMapOvr>
  <p:transition spd="slow">
    <p:pull dir="d"/>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2A424BA-2571-4E13-A40A-C1CAA8CE59BA}"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2800" b="1" dirty="0" smtClean="0">
                <a:cs typeface="Times New Roman" pitchFamily="18" charset="0"/>
              </a:rPr>
              <a:t>Assignment of </a:t>
            </a:r>
            <a:r>
              <a:rPr lang="en-US" sz="2800" b="1" dirty="0" err="1" smtClean="0">
                <a:cs typeface="Times New Roman" pitchFamily="18" charset="0"/>
              </a:rPr>
              <a:t>Diagonalisation</a:t>
            </a:r>
            <a:r>
              <a:rPr lang="en-US" sz="2800" b="1" dirty="0" smtClean="0">
                <a:cs typeface="Times New Roman" pitchFamily="18" charset="0"/>
              </a:rPr>
              <a:t>, </a:t>
            </a:r>
            <a:r>
              <a:rPr lang="en-US" sz="2800" b="1" dirty="0" err="1" smtClean="0">
                <a:cs typeface="Times New Roman" pitchFamily="18" charset="0"/>
              </a:rPr>
              <a:t>Cayley</a:t>
            </a:r>
            <a:r>
              <a:rPr lang="en-US" sz="2800" b="1" dirty="0" smtClean="0">
                <a:cs typeface="Times New Roman" pitchFamily="18" charset="0"/>
              </a:rPr>
              <a:t>-Hamilton’s and Complex Matrices</a:t>
            </a:r>
            <a:r>
              <a:rPr lang="en-US" sz="2800" b="1" dirty="0" smtClean="0">
                <a:solidFill>
                  <a:schemeClr val="tx1"/>
                </a:solidFill>
              </a:rPr>
              <a:t> (CO.1)</a:t>
            </a:r>
            <a:endParaRPr lang="en-US" sz="2800" b="1" dirty="0">
              <a:solidFill>
                <a:schemeClr val="tx1"/>
              </a:solidFill>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315395"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5396" name="Rectangle 4"/>
          <p:cNvSpPr>
            <a:spLocks noChangeArrowheads="1"/>
          </p:cNvSpPr>
          <p:nvPr/>
        </p:nvSpPr>
        <p:spPr bwMode="auto">
          <a:xfrm>
            <a:off x="685800" y="11906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5397" name="Rectangle 5"/>
          <p:cNvSpPr>
            <a:spLocks noChangeArrowheads="1"/>
          </p:cNvSpPr>
          <p:nvPr/>
        </p:nvSpPr>
        <p:spPr bwMode="auto">
          <a:xfrm>
            <a:off x="685800" y="2124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4918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49187" name="Rectangle 3"/>
          <p:cNvSpPr>
            <a:spLocks noChangeArrowheads="1"/>
          </p:cNvSpPr>
          <p:nvPr/>
        </p:nvSpPr>
        <p:spPr bwMode="auto">
          <a:xfrm>
            <a:off x="685800" y="1390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49189"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49190" name="Rectangle 6"/>
          <p:cNvSpPr>
            <a:spLocks noChangeArrowheads="1"/>
          </p:cNvSpPr>
          <p:nvPr/>
        </p:nvSpPr>
        <p:spPr bwMode="auto">
          <a:xfrm>
            <a:off x="685800" y="8572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482305" name="Picture 1" descr="C:\Users\RAJNIS~1\AppData\Local\Temp\Rar$DIa6484.21291\202005180829311007.jpg"/>
          <p:cNvPicPr>
            <a:picLocks noChangeAspect="1" noChangeArrowheads="1"/>
          </p:cNvPicPr>
          <p:nvPr/>
        </p:nvPicPr>
        <p:blipFill>
          <a:blip r:embed="rId3" cstate="print"/>
          <a:srcRect/>
          <a:stretch>
            <a:fillRect/>
          </a:stretch>
        </p:blipFill>
        <p:spPr bwMode="auto">
          <a:xfrm>
            <a:off x="0" y="966406"/>
            <a:ext cx="9144000" cy="4925188"/>
          </a:xfrm>
          <a:prstGeom prst="rect">
            <a:avLst/>
          </a:prstGeom>
          <a:noFill/>
        </p:spPr>
      </p:pic>
    </p:spTree>
  </p:cSld>
  <p:clrMapOvr>
    <a:masterClrMapping/>
  </p:clrMapOvr>
  <p:transition spd="slow">
    <p:pull dir="d"/>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2A424BA-2571-4E13-A40A-C1CAA8CE59BA}"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b="1" dirty="0" smtClean="0">
                <a:cs typeface="Times New Roman" pitchFamily="18" charset="0"/>
              </a:rPr>
              <a:t>Complex Matrices</a:t>
            </a:r>
            <a:r>
              <a:rPr lang="en-US" sz="3200" b="1" dirty="0" smtClean="0">
                <a:solidFill>
                  <a:schemeClr val="tx1"/>
                </a:solidFill>
              </a:rPr>
              <a:t> (CO.1)</a:t>
            </a:r>
            <a:endParaRPr lang="en-US" sz="3200" b="1" dirty="0">
              <a:solidFill>
                <a:schemeClr val="tx1"/>
              </a:solidFill>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3" name="Content Placeholder 12"/>
          <p:cNvSpPr>
            <a:spLocks noGrp="1"/>
          </p:cNvSpPr>
          <p:nvPr>
            <p:ph idx="1"/>
          </p:nvPr>
        </p:nvSpPr>
        <p:spPr>
          <a:xfrm>
            <a:off x="685800" y="838200"/>
            <a:ext cx="8001000" cy="5486400"/>
          </a:xfrm>
        </p:spPr>
        <p:txBody>
          <a:bodyPr>
            <a:normAutofit/>
          </a:bodyPr>
          <a:lstStyle/>
          <a:p>
            <a:pPr algn="ctr">
              <a:buNone/>
            </a:pPr>
            <a:endParaRPr lang="en-US" sz="2400" b="1" dirty="0" smtClean="0">
              <a:latin typeface="Times New Roman" pitchFamily="18" charset="0"/>
              <a:cs typeface="Times New Roman" pitchFamily="18" charset="0"/>
            </a:endParaRPr>
          </a:p>
          <a:p>
            <a:pPr algn="ctr">
              <a:buNone/>
            </a:pPr>
            <a:r>
              <a:rPr lang="en-US" sz="2400" b="1" dirty="0" smtClean="0">
                <a:latin typeface="Times New Roman" pitchFamily="18" charset="0"/>
                <a:cs typeface="Times New Roman" pitchFamily="18" charset="0"/>
              </a:rPr>
              <a:t>RECAP</a:t>
            </a:r>
          </a:p>
          <a:p>
            <a:pPr fontAlgn="ctr"/>
            <a:r>
              <a:rPr lang="en-US" sz="2200" dirty="0" smtClean="0">
                <a:solidFill>
                  <a:srgbClr val="000000"/>
                </a:solidFill>
                <a:latin typeface="Times New Roman" pitchFamily="18" charset="0"/>
                <a:cs typeface="Times New Roman" pitchFamily="18" charset="0"/>
              </a:rPr>
              <a:t>Complex Matrices</a:t>
            </a:r>
          </a:p>
          <a:p>
            <a:pPr fontAlgn="ctr">
              <a:buNone/>
            </a:pPr>
            <a:endParaRPr lang="en-US" sz="2200" dirty="0" smtClean="0">
              <a:solidFill>
                <a:srgbClr val="000000"/>
              </a:solidFill>
              <a:latin typeface="Times New Roman" pitchFamily="18" charset="0"/>
              <a:cs typeface="Times New Roman" pitchFamily="18" charset="0"/>
            </a:endParaRPr>
          </a:p>
          <a:p>
            <a:pPr fontAlgn="ctr"/>
            <a:r>
              <a:rPr lang="en-US" sz="2200" dirty="0" err="1" smtClean="0">
                <a:solidFill>
                  <a:srgbClr val="000000"/>
                </a:solidFill>
                <a:latin typeface="Times New Roman" pitchFamily="18" charset="0"/>
                <a:cs typeface="Times New Roman" pitchFamily="18" charset="0"/>
              </a:rPr>
              <a:t>Hermitian</a:t>
            </a:r>
            <a:r>
              <a:rPr lang="en-US" sz="2200" dirty="0" smtClean="0">
                <a:solidFill>
                  <a:srgbClr val="000000"/>
                </a:solidFill>
                <a:latin typeface="Times New Roman" pitchFamily="18" charset="0"/>
                <a:cs typeface="Times New Roman" pitchFamily="18" charset="0"/>
              </a:rPr>
              <a:t> and Skew </a:t>
            </a:r>
            <a:r>
              <a:rPr lang="en-US" sz="2200" dirty="0" err="1" smtClean="0">
                <a:solidFill>
                  <a:srgbClr val="000000"/>
                </a:solidFill>
                <a:latin typeface="Times New Roman" pitchFamily="18" charset="0"/>
                <a:cs typeface="Times New Roman" pitchFamily="18" charset="0"/>
              </a:rPr>
              <a:t>Hermitian</a:t>
            </a:r>
            <a:r>
              <a:rPr lang="en-US" sz="2200" dirty="0" smtClean="0">
                <a:solidFill>
                  <a:srgbClr val="000000"/>
                </a:solidFill>
                <a:latin typeface="Times New Roman" pitchFamily="18" charset="0"/>
                <a:cs typeface="Times New Roman" pitchFamily="18" charset="0"/>
              </a:rPr>
              <a:t> matrices</a:t>
            </a:r>
          </a:p>
          <a:p>
            <a:pPr fontAlgn="ctr">
              <a:buNone/>
            </a:pPr>
            <a:endParaRPr lang="en-US" sz="2200" dirty="0" smtClean="0">
              <a:solidFill>
                <a:srgbClr val="000000"/>
              </a:solidFill>
              <a:latin typeface="Times New Roman" pitchFamily="18" charset="0"/>
              <a:cs typeface="Times New Roman" pitchFamily="18" charset="0"/>
            </a:endParaRPr>
          </a:p>
          <a:p>
            <a:pPr fontAlgn="ctr"/>
            <a:r>
              <a:rPr lang="en-US" sz="2200" dirty="0" smtClean="0">
                <a:solidFill>
                  <a:srgbClr val="000000"/>
                </a:solidFill>
                <a:latin typeface="Times New Roman" pitchFamily="18" charset="0"/>
                <a:cs typeface="Times New Roman" pitchFamily="18" charset="0"/>
              </a:rPr>
              <a:t>Unitary matrices </a:t>
            </a:r>
          </a:p>
          <a:p>
            <a:pPr fontAlgn="ctr">
              <a:buNone/>
            </a:pPr>
            <a:endParaRPr lang="en-US" sz="2200" dirty="0" smtClean="0">
              <a:solidFill>
                <a:srgbClr val="000000"/>
              </a:solidFill>
              <a:latin typeface="Times New Roman" pitchFamily="18" charset="0"/>
              <a:cs typeface="Times New Roman" pitchFamily="18" charset="0"/>
            </a:endParaRPr>
          </a:p>
          <a:p>
            <a:pPr fontAlgn="ctr"/>
            <a:r>
              <a:rPr lang="en-US" sz="2200" dirty="0" smtClean="0">
                <a:solidFill>
                  <a:srgbClr val="000000"/>
                </a:solidFill>
                <a:latin typeface="Times New Roman" pitchFamily="18" charset="0"/>
                <a:cs typeface="Times New Roman" pitchFamily="18" charset="0"/>
              </a:rPr>
              <a:t>Discussion on assignments</a:t>
            </a:r>
          </a:p>
          <a:p>
            <a:pPr algn="just">
              <a:buNone/>
            </a:pPr>
            <a:endParaRPr lang="en-US" sz="2400" b="1" dirty="0" smtClean="0">
              <a:latin typeface="Times New Roman" pitchFamily="18" charset="0"/>
              <a:cs typeface="Times New Roman" pitchFamily="18" charset="0"/>
            </a:endParaRPr>
          </a:p>
          <a:p>
            <a:pPr algn="just">
              <a:buNone/>
            </a:pPr>
            <a:endParaRPr lang="en-US" sz="2200" dirty="0" smtClean="0">
              <a:latin typeface="Times New Roman" pitchFamily="18" charset="0"/>
              <a:cs typeface="Times New Roman" pitchFamily="18" charset="0"/>
            </a:endParaRPr>
          </a:p>
          <a:p>
            <a:pPr algn="just">
              <a:buNone/>
            </a:pPr>
            <a:endParaRPr lang="en-US" sz="2200" dirty="0">
              <a:latin typeface="Times New Roman" pitchFamily="18" charset="0"/>
              <a:cs typeface="Times New Roman" pitchFamily="18" charset="0"/>
            </a:endParaRPr>
          </a:p>
        </p:txBody>
      </p:sp>
      <p:sp>
        <p:nvSpPr>
          <p:cNvPr id="315395"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5396" name="Rectangle 4"/>
          <p:cNvSpPr>
            <a:spLocks noChangeArrowheads="1"/>
          </p:cNvSpPr>
          <p:nvPr/>
        </p:nvSpPr>
        <p:spPr bwMode="auto">
          <a:xfrm>
            <a:off x="685800" y="11906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5397" name="Rectangle 5"/>
          <p:cNvSpPr>
            <a:spLocks noChangeArrowheads="1"/>
          </p:cNvSpPr>
          <p:nvPr/>
        </p:nvSpPr>
        <p:spPr bwMode="auto">
          <a:xfrm>
            <a:off x="685800" y="2124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ransition spd="slow">
    <p:pull dir="d"/>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lnSpcReduction="10000"/>
          </a:bodyPr>
          <a:lstStyle/>
          <a:p>
            <a:r>
              <a:rPr lang="en-US" sz="2200" b="1" u="sng" dirty="0" smtClean="0"/>
              <a:t>Suggested Links:</a:t>
            </a:r>
          </a:p>
          <a:p>
            <a:pPr>
              <a:buNone/>
            </a:pPr>
            <a:endParaRPr lang="en-US" sz="2200" dirty="0" smtClean="0"/>
          </a:p>
          <a:p>
            <a:r>
              <a:rPr lang="en-US" sz="2200" b="1" dirty="0" smtClean="0"/>
              <a:t>Inverse of a matrix by elementary transformations</a:t>
            </a:r>
            <a:endParaRPr lang="en-US" sz="2200" dirty="0" smtClean="0"/>
          </a:p>
          <a:p>
            <a:pPr>
              <a:buNone/>
            </a:pPr>
            <a:r>
              <a:rPr lang="en-US" sz="2200" b="1" dirty="0" smtClean="0">
                <a:solidFill>
                  <a:schemeClr val="tx2">
                    <a:lumMod val="60000"/>
                    <a:lumOff val="40000"/>
                  </a:schemeClr>
                </a:solidFill>
              </a:rPr>
              <a:t>https://www.youtube.com/watch?v=kcL5WWJjmIU </a:t>
            </a:r>
          </a:p>
          <a:p>
            <a:pPr>
              <a:buNone/>
            </a:pPr>
            <a:endParaRPr lang="en-US" sz="2200" dirty="0" smtClean="0">
              <a:solidFill>
                <a:schemeClr val="tx2">
                  <a:lumMod val="60000"/>
                  <a:lumOff val="40000"/>
                </a:schemeClr>
              </a:solidFill>
            </a:endParaRPr>
          </a:p>
          <a:p>
            <a:r>
              <a:rPr lang="en-US" sz="2200" b="1" dirty="0" smtClean="0"/>
              <a:t>Rank of a matrix by Normal form</a:t>
            </a:r>
            <a:endParaRPr lang="en-US" sz="2200" dirty="0" smtClean="0"/>
          </a:p>
          <a:p>
            <a:pPr>
              <a:buNone/>
            </a:pPr>
            <a:r>
              <a:rPr lang="en-US" sz="2200" u="sng" dirty="0" smtClean="0">
                <a:hlinkClick r:id="rId2"/>
              </a:rPr>
              <a:t>https://www.youtube.com/watch?v=VTHz4gjzsKI</a:t>
            </a:r>
            <a:endParaRPr lang="en-US" sz="2200" u="sng" dirty="0" smtClean="0"/>
          </a:p>
          <a:p>
            <a:pPr>
              <a:buNone/>
            </a:pPr>
            <a:r>
              <a:rPr lang="en-US" sz="2200" b="1" u="sng" dirty="0" smtClean="0">
                <a:solidFill>
                  <a:srgbClr val="0070C0"/>
                </a:solidFill>
              </a:rPr>
              <a:t>https://youtu.be/56dEt9EOZ_M</a:t>
            </a:r>
          </a:p>
          <a:p>
            <a:pPr algn="ctr">
              <a:buNone/>
            </a:pPr>
            <a:endParaRPr lang="en-US" sz="2200" dirty="0" smtClean="0"/>
          </a:p>
          <a:p>
            <a:r>
              <a:rPr lang="en-US" sz="2200" b="1" dirty="0" smtClean="0"/>
              <a:t>Rank of a matrix by  Echelon Form</a:t>
            </a:r>
            <a:endParaRPr lang="en-US" sz="2200" dirty="0" smtClean="0"/>
          </a:p>
          <a:p>
            <a:pPr>
              <a:buNone/>
            </a:pPr>
            <a:r>
              <a:rPr lang="en-US" sz="2200" u="sng" dirty="0" smtClean="0">
                <a:hlinkClick r:id="rId3"/>
              </a:rPr>
              <a:t>https://www.youtube.com/watch?v=njDiwB43w80</a:t>
            </a:r>
            <a:endParaRPr lang="en-US" sz="2200" dirty="0" smtClean="0"/>
          </a:p>
          <a:p>
            <a:pPr>
              <a:buNone/>
            </a:pPr>
            <a:r>
              <a:rPr lang="en-US" sz="2200" u="sng" dirty="0" smtClean="0">
                <a:hlinkClick r:id="rId4"/>
              </a:rPr>
              <a:t>https://www.youtube.com/watch?v=N33SOw1A5fo</a:t>
            </a:r>
            <a:endParaRPr lang="en-US" sz="2200" dirty="0"/>
          </a:p>
        </p:txBody>
      </p:sp>
      <p:sp>
        <p:nvSpPr>
          <p:cNvPr id="4" name="Date Placeholder 3"/>
          <p:cNvSpPr>
            <a:spLocks noGrp="1"/>
          </p:cNvSpPr>
          <p:nvPr>
            <p:ph type="dt" sz="half" idx="10"/>
          </p:nvPr>
        </p:nvSpPr>
        <p:spPr/>
        <p:txBody>
          <a:bodyPr/>
          <a:lstStyle/>
          <a:p>
            <a:fld id="{CAAD6B4E-4DE6-483A-B4FC-BB5B68E0A565}"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smtClean="0">
                <a:ln>
                  <a:noFill/>
                </a:ln>
                <a:solidFill>
                  <a:schemeClr val="dk1"/>
                </a:solidFill>
                <a:effectLst/>
                <a:uLnTx/>
                <a:uFillTx/>
                <a:latin typeface="+mn-lt"/>
                <a:ea typeface="+mn-ea"/>
                <a:cs typeface="+mn-cs"/>
              </a:rPr>
              <a:t>Faculty Video</a:t>
            </a:r>
            <a:r>
              <a:rPr kumimoji="0" lang="en-US" sz="2400" b="0" i="0" u="none" strike="noStrike" kern="1200" cap="none" spc="0" normalizeH="0" noProof="0" dirty="0" smtClean="0">
                <a:ln>
                  <a:noFill/>
                </a:ln>
                <a:solidFill>
                  <a:schemeClr val="dk1"/>
                </a:solidFill>
                <a:effectLst/>
                <a:uLnTx/>
                <a:uFillTx/>
                <a:latin typeface="+mn-lt"/>
                <a:ea typeface="+mn-ea"/>
                <a:cs typeface="+mn-cs"/>
              </a:rPr>
              <a:t> Links, </a:t>
            </a:r>
            <a:r>
              <a:rPr kumimoji="0" lang="en-US" sz="2400" b="0" i="0" u="none" strike="noStrike" kern="1200" cap="none" spc="0" normalizeH="0" noProof="0" dirty="0" err="1" smtClean="0">
                <a:ln>
                  <a:noFill/>
                </a:ln>
                <a:solidFill>
                  <a:schemeClr val="dk1"/>
                </a:solidFill>
                <a:effectLst/>
                <a:uLnTx/>
                <a:uFillTx/>
                <a:latin typeface="+mn-lt"/>
                <a:ea typeface="+mn-ea"/>
                <a:cs typeface="+mn-cs"/>
              </a:rPr>
              <a:t>Youtube</a:t>
            </a:r>
            <a:r>
              <a:rPr kumimoji="0" lang="en-US" sz="2400" b="0" i="0" u="none" strike="noStrike" kern="1200" cap="none" spc="0" normalizeH="0" noProof="0" dirty="0" smtClean="0">
                <a:ln>
                  <a:noFill/>
                </a:ln>
                <a:solidFill>
                  <a:schemeClr val="dk1"/>
                </a:solidFill>
                <a:effectLst/>
                <a:uLnTx/>
                <a:uFillTx/>
                <a:latin typeface="+mn-lt"/>
                <a:ea typeface="+mn-ea"/>
                <a:cs typeface="+mn-cs"/>
              </a:rPr>
              <a:t> &amp; NPTEL Video Links and Online Courses Details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5" cstate="print"/>
          <a:srcRect/>
          <a:stretch>
            <a:fillRect/>
          </a:stretch>
        </p:blipFill>
        <p:spPr bwMode="auto">
          <a:xfrm>
            <a:off x="0" y="0"/>
            <a:ext cx="1447800" cy="817163"/>
          </a:xfrm>
          <a:prstGeom prst="rect">
            <a:avLst/>
          </a:prstGeom>
          <a:noFill/>
        </p:spPr>
      </p:pic>
    </p:spTree>
  </p:cSld>
  <p:clrMapOvr>
    <a:masterClrMapping/>
  </p:clrMapOvr>
  <p:transition spd="slow">
    <p:pull dir="d"/>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fontScale="92500" lnSpcReduction="20000"/>
          </a:bodyPr>
          <a:lstStyle/>
          <a:p>
            <a:pPr>
              <a:buNone/>
            </a:pPr>
            <a:r>
              <a:rPr lang="en-US" sz="2400" b="1" u="sng" dirty="0" smtClean="0"/>
              <a:t>Suggested Links:</a:t>
            </a:r>
          </a:p>
          <a:p>
            <a:pPr>
              <a:buNone/>
            </a:pPr>
            <a:endParaRPr lang="en-US" sz="2400" dirty="0" smtClean="0"/>
          </a:p>
          <a:p>
            <a:r>
              <a:rPr lang="en-US" sz="2400" b="1" dirty="0" smtClean="0"/>
              <a:t>Linear dependence and Independence </a:t>
            </a:r>
            <a:endParaRPr lang="en-US" sz="2400" dirty="0" smtClean="0"/>
          </a:p>
          <a:p>
            <a:pPr>
              <a:buNone/>
            </a:pPr>
            <a:r>
              <a:rPr lang="en-US" sz="2400" b="1" dirty="0" smtClean="0">
                <a:solidFill>
                  <a:schemeClr val="tx2">
                    <a:lumMod val="60000"/>
                    <a:lumOff val="40000"/>
                  </a:schemeClr>
                </a:solidFill>
              </a:rPr>
              <a:t>https://www.youtube.com/watch?v=yLi8RxqfowA </a:t>
            </a:r>
          </a:p>
          <a:p>
            <a:pPr>
              <a:buNone/>
            </a:pPr>
            <a:endParaRPr lang="en-US" sz="2400" dirty="0" smtClean="0">
              <a:solidFill>
                <a:schemeClr val="tx2">
                  <a:lumMod val="60000"/>
                  <a:lumOff val="40000"/>
                </a:schemeClr>
              </a:solidFill>
            </a:endParaRPr>
          </a:p>
          <a:p>
            <a:r>
              <a:rPr lang="en-US" sz="2400" b="1" dirty="0" smtClean="0"/>
              <a:t>System of Homogeneous Linear Equation</a:t>
            </a:r>
          </a:p>
          <a:p>
            <a:pPr>
              <a:buNone/>
            </a:pPr>
            <a:r>
              <a:rPr lang="en-US" sz="2400" dirty="0" smtClean="0">
                <a:solidFill>
                  <a:srgbClr val="0070C0"/>
                </a:solidFill>
              </a:rPr>
              <a:t>https://youtu.be/wP-r3mXGxXs</a:t>
            </a:r>
          </a:p>
          <a:p>
            <a:pPr>
              <a:buNone/>
            </a:pPr>
            <a:r>
              <a:rPr lang="en-US" sz="2400" u="sng" dirty="0" smtClean="0">
                <a:hlinkClick r:id="rId2"/>
              </a:rPr>
              <a:t>www.math.ku.edu/~lerner/LAnotes/Chapter5.pdf</a:t>
            </a:r>
            <a:endParaRPr lang="en-US" sz="2400" dirty="0" smtClean="0"/>
          </a:p>
          <a:p>
            <a:pPr>
              <a:buNone/>
            </a:pPr>
            <a:r>
              <a:rPr lang="en-US" sz="2400" u="sng" dirty="0" smtClean="0">
                <a:hlinkClick r:id="rId3"/>
              </a:rPr>
              <a:t>http://www.math.hawaii.edu/~lee/linear/sys-eq.pdf</a:t>
            </a:r>
            <a:endParaRPr lang="en-US" sz="2400" dirty="0" smtClean="0"/>
          </a:p>
          <a:p>
            <a:pPr>
              <a:buNone/>
            </a:pPr>
            <a:r>
              <a:rPr lang="en-US" sz="2400" dirty="0" smtClean="0"/>
              <a:t> </a:t>
            </a:r>
          </a:p>
          <a:p>
            <a:pPr fontAlgn="ctr"/>
            <a:r>
              <a:rPr lang="en-US" sz="2400" b="1" dirty="0" smtClean="0"/>
              <a:t>System of Non-Homogeneous Linear Equation</a:t>
            </a:r>
          </a:p>
          <a:p>
            <a:pPr fontAlgn="ctr">
              <a:buNone/>
            </a:pPr>
            <a:r>
              <a:rPr lang="en-US" sz="2400" dirty="0" smtClean="0">
                <a:solidFill>
                  <a:srgbClr val="0070C0"/>
                </a:solidFill>
              </a:rPr>
              <a:t>https://youtu.be/41Y38WjHbtE</a:t>
            </a:r>
          </a:p>
          <a:p>
            <a:pPr fontAlgn="ctr">
              <a:buNone/>
            </a:pPr>
            <a:r>
              <a:rPr lang="en-US" sz="2400" u="sng" dirty="0" smtClean="0">
                <a:solidFill>
                  <a:srgbClr val="0070C0"/>
                </a:solidFill>
                <a:hlinkClick r:id="rId4"/>
              </a:rPr>
              <a:t>https://www.youtube.com/watch?v=4jcvZmMK_28</a:t>
            </a:r>
            <a:endParaRPr lang="en-US" sz="2400" dirty="0" smtClean="0">
              <a:solidFill>
                <a:srgbClr val="0070C0"/>
              </a:solidFill>
            </a:endParaRPr>
          </a:p>
          <a:p>
            <a:endParaRPr lang="en-US" sz="2000" dirty="0" smtClean="0"/>
          </a:p>
        </p:txBody>
      </p:sp>
      <p:sp>
        <p:nvSpPr>
          <p:cNvPr id="4" name="Date Placeholder 3"/>
          <p:cNvSpPr>
            <a:spLocks noGrp="1"/>
          </p:cNvSpPr>
          <p:nvPr>
            <p:ph type="dt" sz="half" idx="10"/>
          </p:nvPr>
        </p:nvSpPr>
        <p:spPr/>
        <p:txBody>
          <a:bodyPr/>
          <a:lstStyle/>
          <a:p>
            <a:fld id="{CAAD6B4E-4DE6-483A-B4FC-BB5B68E0A565}"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smtClean="0">
                <a:ln>
                  <a:noFill/>
                </a:ln>
                <a:solidFill>
                  <a:schemeClr val="dk1"/>
                </a:solidFill>
                <a:effectLst/>
                <a:uLnTx/>
                <a:uFillTx/>
                <a:latin typeface="+mn-lt"/>
                <a:ea typeface="+mn-ea"/>
                <a:cs typeface="+mn-cs"/>
              </a:rPr>
              <a:t>Faculty Video</a:t>
            </a:r>
            <a:r>
              <a:rPr kumimoji="0" lang="en-US" sz="2400" b="0" i="0" u="none" strike="noStrike" kern="1200" cap="none" spc="0" normalizeH="0" noProof="0" dirty="0" smtClean="0">
                <a:ln>
                  <a:noFill/>
                </a:ln>
                <a:solidFill>
                  <a:schemeClr val="dk1"/>
                </a:solidFill>
                <a:effectLst/>
                <a:uLnTx/>
                <a:uFillTx/>
                <a:latin typeface="+mn-lt"/>
                <a:ea typeface="+mn-ea"/>
                <a:cs typeface="+mn-cs"/>
              </a:rPr>
              <a:t> Links, </a:t>
            </a:r>
            <a:r>
              <a:rPr kumimoji="0" lang="en-US" sz="2400" b="0" i="0" u="none" strike="noStrike" kern="1200" cap="none" spc="0" normalizeH="0" noProof="0" dirty="0" err="1" smtClean="0">
                <a:ln>
                  <a:noFill/>
                </a:ln>
                <a:solidFill>
                  <a:schemeClr val="dk1"/>
                </a:solidFill>
                <a:effectLst/>
                <a:uLnTx/>
                <a:uFillTx/>
                <a:latin typeface="+mn-lt"/>
                <a:ea typeface="+mn-ea"/>
                <a:cs typeface="+mn-cs"/>
              </a:rPr>
              <a:t>Youtube</a:t>
            </a:r>
            <a:r>
              <a:rPr kumimoji="0" lang="en-US" sz="2400" b="0" i="0" u="none" strike="noStrike" kern="1200" cap="none" spc="0" normalizeH="0" noProof="0" dirty="0" smtClean="0">
                <a:ln>
                  <a:noFill/>
                </a:ln>
                <a:solidFill>
                  <a:schemeClr val="dk1"/>
                </a:solidFill>
                <a:effectLst/>
                <a:uLnTx/>
                <a:uFillTx/>
                <a:latin typeface="+mn-lt"/>
                <a:ea typeface="+mn-ea"/>
                <a:cs typeface="+mn-cs"/>
              </a:rPr>
              <a:t> &amp; NPTEL Video Links and Online Courses Details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5" cstate="print"/>
          <a:srcRect/>
          <a:stretch>
            <a:fillRect/>
          </a:stretch>
        </p:blipFill>
        <p:spPr bwMode="auto">
          <a:xfrm>
            <a:off x="0" y="0"/>
            <a:ext cx="1447800" cy="817163"/>
          </a:xfrm>
          <a:prstGeom prst="rect">
            <a:avLst/>
          </a:prstGeom>
          <a:noFill/>
        </p:spPr>
      </p:pic>
    </p:spTree>
  </p:cSld>
  <p:clrMapOvr>
    <a:masterClrMapping/>
  </p:clrMapOvr>
  <p:transition spd="slow">
    <p:pull dir="d"/>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r>
              <a:rPr lang="en-US" sz="2200" b="1" u="sng" dirty="0" smtClean="0"/>
              <a:t>Suggested Links:</a:t>
            </a:r>
          </a:p>
          <a:p>
            <a:pPr>
              <a:buNone/>
            </a:pPr>
            <a:r>
              <a:rPr lang="en-US" sz="2200" b="1" dirty="0" smtClean="0"/>
              <a:t>	</a:t>
            </a:r>
          </a:p>
          <a:p>
            <a:pPr>
              <a:buNone/>
            </a:pPr>
            <a:r>
              <a:rPr lang="en-US" sz="2200" b="1" dirty="0" smtClean="0"/>
              <a:t>	Eigen values and Eigen vectors</a:t>
            </a:r>
          </a:p>
          <a:p>
            <a:pPr>
              <a:buNone/>
            </a:pPr>
            <a:endParaRPr lang="en-US" sz="2200" dirty="0" smtClean="0"/>
          </a:p>
          <a:p>
            <a:pPr>
              <a:buNone/>
            </a:pPr>
            <a:r>
              <a:rPr lang="en-US" sz="2200" b="1" u="sng" dirty="0" smtClean="0">
                <a:hlinkClick r:id="rId2"/>
              </a:rPr>
              <a:t>https://www.youtube.com/watch?v=G4N8vJpf7hM</a:t>
            </a:r>
            <a:endParaRPr lang="en-US" sz="2200" dirty="0" smtClean="0"/>
          </a:p>
          <a:p>
            <a:pPr>
              <a:buNone/>
            </a:pPr>
            <a:r>
              <a:rPr lang="en-US" sz="2200" b="1" u="sng" dirty="0" smtClean="0">
                <a:hlinkClick r:id="rId3"/>
              </a:rPr>
              <a:t>https://www.youtube.com/watch?v=r5dIXpssvrA</a:t>
            </a:r>
            <a:endParaRPr lang="en-US" sz="2200" b="1" u="sng" dirty="0" smtClean="0"/>
          </a:p>
          <a:p>
            <a:pPr>
              <a:buNone/>
            </a:pPr>
            <a:r>
              <a:rPr lang="en-US" sz="2200" b="1" u="sng" dirty="0" smtClean="0">
                <a:solidFill>
                  <a:srgbClr val="0070C0"/>
                </a:solidFill>
              </a:rPr>
              <a:t>https://youtu.be/ZX5YnDMzwbs</a:t>
            </a:r>
          </a:p>
          <a:p>
            <a:pPr>
              <a:buNone/>
            </a:pPr>
            <a:endParaRPr lang="en-US" sz="2000" dirty="0"/>
          </a:p>
        </p:txBody>
      </p:sp>
      <p:sp>
        <p:nvSpPr>
          <p:cNvPr id="4" name="Date Placeholder 3"/>
          <p:cNvSpPr>
            <a:spLocks noGrp="1"/>
          </p:cNvSpPr>
          <p:nvPr>
            <p:ph type="dt" sz="half" idx="10"/>
          </p:nvPr>
        </p:nvSpPr>
        <p:spPr/>
        <p:txBody>
          <a:bodyPr/>
          <a:lstStyle/>
          <a:p>
            <a:fld id="{CAAD6B4E-4DE6-483A-B4FC-BB5B68E0A565}"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smtClean="0">
                <a:ln>
                  <a:noFill/>
                </a:ln>
                <a:solidFill>
                  <a:schemeClr val="dk1"/>
                </a:solidFill>
                <a:effectLst/>
                <a:uLnTx/>
                <a:uFillTx/>
                <a:latin typeface="+mn-lt"/>
                <a:ea typeface="+mn-ea"/>
                <a:cs typeface="+mn-cs"/>
              </a:rPr>
              <a:t>Faculty Video</a:t>
            </a:r>
            <a:r>
              <a:rPr kumimoji="0" lang="en-US" sz="2400" b="0" i="0" u="none" strike="noStrike" kern="1200" cap="none" spc="0" normalizeH="0" noProof="0" dirty="0" smtClean="0">
                <a:ln>
                  <a:noFill/>
                </a:ln>
                <a:solidFill>
                  <a:schemeClr val="dk1"/>
                </a:solidFill>
                <a:effectLst/>
                <a:uLnTx/>
                <a:uFillTx/>
                <a:latin typeface="+mn-lt"/>
                <a:ea typeface="+mn-ea"/>
                <a:cs typeface="+mn-cs"/>
              </a:rPr>
              <a:t> Links, </a:t>
            </a:r>
            <a:r>
              <a:rPr kumimoji="0" lang="en-US" sz="2400" b="0" i="0" u="none" strike="noStrike" kern="1200" cap="none" spc="0" normalizeH="0" noProof="0" dirty="0" err="1" smtClean="0">
                <a:ln>
                  <a:noFill/>
                </a:ln>
                <a:solidFill>
                  <a:schemeClr val="dk1"/>
                </a:solidFill>
                <a:effectLst/>
                <a:uLnTx/>
                <a:uFillTx/>
                <a:latin typeface="+mn-lt"/>
                <a:ea typeface="+mn-ea"/>
                <a:cs typeface="+mn-cs"/>
              </a:rPr>
              <a:t>Youtube</a:t>
            </a:r>
            <a:r>
              <a:rPr kumimoji="0" lang="en-US" sz="2400" b="0" i="0" u="none" strike="noStrike" kern="1200" cap="none" spc="0" normalizeH="0" noProof="0" dirty="0" smtClean="0">
                <a:ln>
                  <a:noFill/>
                </a:ln>
                <a:solidFill>
                  <a:schemeClr val="dk1"/>
                </a:solidFill>
                <a:effectLst/>
                <a:uLnTx/>
                <a:uFillTx/>
                <a:latin typeface="+mn-lt"/>
                <a:ea typeface="+mn-ea"/>
                <a:cs typeface="+mn-cs"/>
              </a:rPr>
              <a:t> &amp; NPTEL Video Links and Online Courses Details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4" cstate="print"/>
          <a:srcRect/>
          <a:stretch>
            <a:fillRect/>
          </a:stretch>
        </p:blipFill>
        <p:spPr bwMode="auto">
          <a:xfrm>
            <a:off x="0" y="0"/>
            <a:ext cx="1447800" cy="817163"/>
          </a:xfrm>
          <a:prstGeom prst="rect">
            <a:avLst/>
          </a:prstGeom>
          <a:noFill/>
        </p:spPr>
      </p:pic>
    </p:spTree>
  </p:cSld>
  <p:clrMapOvr>
    <a:masterClrMapping/>
  </p:clrMapOvr>
  <p:transition spd="slow">
    <p:pull dir="d"/>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lnSpcReduction="10000"/>
          </a:bodyPr>
          <a:lstStyle/>
          <a:p>
            <a:pPr>
              <a:buNone/>
            </a:pPr>
            <a:r>
              <a:rPr lang="en-US" sz="2200" b="1" u="sng" dirty="0" smtClean="0"/>
              <a:t>Suggested Links:</a:t>
            </a:r>
          </a:p>
          <a:p>
            <a:pPr>
              <a:buNone/>
            </a:pPr>
            <a:endParaRPr lang="en-US" sz="2200" dirty="0" smtClean="0"/>
          </a:p>
          <a:p>
            <a:r>
              <a:rPr lang="en-US" sz="2200" b="1" dirty="0" err="1" smtClean="0"/>
              <a:t>Cayley</a:t>
            </a:r>
            <a:r>
              <a:rPr lang="en-US" sz="2200" b="1" dirty="0" smtClean="0"/>
              <a:t>-Hamilton Theorem</a:t>
            </a:r>
          </a:p>
          <a:p>
            <a:pPr>
              <a:buNone/>
            </a:pPr>
            <a:endParaRPr lang="en-US" sz="2200" dirty="0" smtClean="0"/>
          </a:p>
          <a:p>
            <a:pPr>
              <a:buNone/>
            </a:pPr>
            <a:r>
              <a:rPr lang="en-US" sz="2200" u="sng" dirty="0" smtClean="0">
                <a:hlinkClick r:id="rId2"/>
              </a:rPr>
              <a:t>http://web.mit.edu/2.151/www/Handouts/CayleyHamilton.pdf</a:t>
            </a:r>
            <a:endParaRPr lang="en-US" sz="2200" dirty="0" smtClean="0"/>
          </a:p>
          <a:p>
            <a:pPr>
              <a:buNone/>
            </a:pPr>
            <a:r>
              <a:rPr lang="en-US" sz="2200" u="sng" dirty="0" smtClean="0">
                <a:hlinkClick r:id="rId3"/>
              </a:rPr>
              <a:t>https://www.youtube.com/watch?v=iKQESPLDnnI</a:t>
            </a:r>
            <a:endParaRPr lang="en-US" sz="2200" u="sng" dirty="0" smtClean="0"/>
          </a:p>
          <a:p>
            <a:pPr>
              <a:buNone/>
            </a:pPr>
            <a:endParaRPr lang="en-US" sz="2200" dirty="0" smtClean="0"/>
          </a:p>
          <a:p>
            <a:r>
              <a:rPr lang="en-US" sz="2200" b="1" dirty="0" err="1" smtClean="0"/>
              <a:t>Diagonalization</a:t>
            </a:r>
            <a:endParaRPr lang="en-US" sz="2200" b="1" dirty="0" smtClean="0"/>
          </a:p>
          <a:p>
            <a:pPr>
              <a:buNone/>
            </a:pPr>
            <a:endParaRPr lang="en-US" sz="2200" dirty="0" smtClean="0"/>
          </a:p>
          <a:p>
            <a:pPr>
              <a:buNone/>
            </a:pPr>
            <a:r>
              <a:rPr lang="en-US" sz="2200" u="sng" dirty="0" smtClean="0">
                <a:hlinkClick r:id="rId4"/>
              </a:rPr>
              <a:t>https://math.okstate.edu/people/binegar/3013-S99/3013-l16.pdf</a:t>
            </a:r>
            <a:endParaRPr lang="en-US" sz="2200" dirty="0" smtClean="0"/>
          </a:p>
          <a:p>
            <a:pPr>
              <a:buNone/>
            </a:pPr>
            <a:r>
              <a:rPr lang="en-US" sz="2200" u="sng" dirty="0" smtClean="0">
                <a:hlinkClick r:id="rId5"/>
              </a:rPr>
              <a:t>https://www.youtube.com/watch?v=kGdezES-bDU</a:t>
            </a:r>
            <a:endParaRPr lang="en-US" sz="2200" dirty="0" smtClean="0"/>
          </a:p>
          <a:p>
            <a:pPr>
              <a:buNone/>
            </a:pPr>
            <a:r>
              <a:rPr lang="en-US" sz="2200" dirty="0" smtClean="0"/>
              <a:t> </a:t>
            </a:r>
          </a:p>
          <a:p>
            <a:endParaRPr lang="en-US" sz="2000" dirty="0"/>
          </a:p>
        </p:txBody>
      </p:sp>
      <p:sp>
        <p:nvSpPr>
          <p:cNvPr id="4" name="Date Placeholder 3"/>
          <p:cNvSpPr>
            <a:spLocks noGrp="1"/>
          </p:cNvSpPr>
          <p:nvPr>
            <p:ph type="dt" sz="half" idx="10"/>
          </p:nvPr>
        </p:nvSpPr>
        <p:spPr/>
        <p:txBody>
          <a:bodyPr/>
          <a:lstStyle/>
          <a:p>
            <a:fld id="{CAAD6B4E-4DE6-483A-B4FC-BB5B68E0A565}"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smtClean="0">
                <a:ln>
                  <a:noFill/>
                </a:ln>
                <a:solidFill>
                  <a:schemeClr val="dk1"/>
                </a:solidFill>
                <a:effectLst/>
                <a:uLnTx/>
                <a:uFillTx/>
                <a:latin typeface="+mn-lt"/>
                <a:ea typeface="+mn-ea"/>
                <a:cs typeface="+mn-cs"/>
              </a:rPr>
              <a:t>Faculty Video</a:t>
            </a:r>
            <a:r>
              <a:rPr kumimoji="0" lang="en-US" sz="2400" b="0" i="0" u="none" strike="noStrike" kern="1200" cap="none" spc="0" normalizeH="0" noProof="0" dirty="0" smtClean="0">
                <a:ln>
                  <a:noFill/>
                </a:ln>
                <a:solidFill>
                  <a:schemeClr val="dk1"/>
                </a:solidFill>
                <a:effectLst/>
                <a:uLnTx/>
                <a:uFillTx/>
                <a:latin typeface="+mn-lt"/>
                <a:ea typeface="+mn-ea"/>
                <a:cs typeface="+mn-cs"/>
              </a:rPr>
              <a:t> Links, </a:t>
            </a:r>
            <a:r>
              <a:rPr kumimoji="0" lang="en-US" sz="2400" b="0" i="0" u="none" strike="noStrike" kern="1200" cap="none" spc="0" normalizeH="0" noProof="0" dirty="0" err="1" smtClean="0">
                <a:ln>
                  <a:noFill/>
                </a:ln>
                <a:solidFill>
                  <a:schemeClr val="dk1"/>
                </a:solidFill>
                <a:effectLst/>
                <a:uLnTx/>
                <a:uFillTx/>
                <a:latin typeface="+mn-lt"/>
                <a:ea typeface="+mn-ea"/>
                <a:cs typeface="+mn-cs"/>
              </a:rPr>
              <a:t>Youtube</a:t>
            </a:r>
            <a:r>
              <a:rPr kumimoji="0" lang="en-US" sz="2400" b="0" i="0" u="none" strike="noStrike" kern="1200" cap="none" spc="0" normalizeH="0" noProof="0" dirty="0" smtClean="0">
                <a:ln>
                  <a:noFill/>
                </a:ln>
                <a:solidFill>
                  <a:schemeClr val="dk1"/>
                </a:solidFill>
                <a:effectLst/>
                <a:uLnTx/>
                <a:uFillTx/>
                <a:latin typeface="+mn-lt"/>
                <a:ea typeface="+mn-ea"/>
                <a:cs typeface="+mn-cs"/>
              </a:rPr>
              <a:t> &amp; NPTEL Video Links and Online Courses Details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6" cstate="print"/>
          <a:srcRect/>
          <a:stretch>
            <a:fillRect/>
          </a:stretch>
        </p:blipFill>
        <p:spPr bwMode="auto">
          <a:xfrm>
            <a:off x="0" y="0"/>
            <a:ext cx="1447800" cy="817163"/>
          </a:xfrm>
          <a:prstGeom prst="rect">
            <a:avLst/>
          </a:prstGeom>
          <a:noFill/>
        </p:spPr>
      </p:pic>
    </p:spTree>
  </p:cSld>
  <p:clrMapOvr>
    <a:masterClrMapping/>
  </p:clrMapOvr>
  <p:transition spd="slow">
    <p:pull dir="d"/>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r>
              <a:rPr lang="en-US" sz="2000" b="1" u="sng" dirty="0" smtClean="0"/>
              <a:t>Suggested Links:</a:t>
            </a:r>
            <a:endParaRPr lang="en-US" sz="2000" dirty="0" smtClean="0"/>
          </a:p>
          <a:p>
            <a:r>
              <a:rPr lang="en-US" sz="2000" b="1" dirty="0" smtClean="0"/>
              <a:t>Inverse of a matrix by elementary transformations</a:t>
            </a:r>
            <a:endParaRPr lang="en-US" sz="2000" dirty="0" smtClean="0"/>
          </a:p>
          <a:p>
            <a:pPr>
              <a:buNone/>
            </a:pPr>
            <a:r>
              <a:rPr lang="en-US" sz="2000" b="1" dirty="0" smtClean="0"/>
              <a:t>		</a:t>
            </a:r>
            <a:r>
              <a:rPr lang="en-US" sz="2000" b="1" dirty="0" smtClean="0">
                <a:solidFill>
                  <a:schemeClr val="tx2">
                    <a:lumMod val="60000"/>
                    <a:lumOff val="40000"/>
                  </a:schemeClr>
                </a:solidFill>
              </a:rPr>
              <a:t>https://www.youtube.com/watch?v=kcL5WWJjmIU </a:t>
            </a:r>
            <a:endParaRPr lang="en-US" sz="2000" dirty="0" smtClean="0">
              <a:solidFill>
                <a:schemeClr val="tx2">
                  <a:lumMod val="60000"/>
                  <a:lumOff val="40000"/>
                </a:schemeClr>
              </a:solidFill>
            </a:endParaRPr>
          </a:p>
          <a:p>
            <a:r>
              <a:rPr lang="en-US" sz="2000" b="1" dirty="0" smtClean="0"/>
              <a:t>Rank of a matrix by Normal form</a:t>
            </a:r>
            <a:endParaRPr lang="en-US" sz="2000" dirty="0" smtClean="0"/>
          </a:p>
          <a:p>
            <a:pPr algn="ctr">
              <a:buNone/>
            </a:pPr>
            <a:r>
              <a:rPr lang="en-US" sz="2000" u="sng" dirty="0" smtClean="0">
                <a:hlinkClick r:id="rId2"/>
              </a:rPr>
              <a:t>https://www.youtube.com/watch?v=VTHz4gjzsKI</a:t>
            </a:r>
            <a:endParaRPr lang="en-US" sz="2000" dirty="0" smtClean="0"/>
          </a:p>
          <a:p>
            <a:r>
              <a:rPr lang="en-US" sz="2000" b="1" dirty="0" smtClean="0"/>
              <a:t>Rank of a matrix by  Echelon Form</a:t>
            </a:r>
            <a:endParaRPr lang="en-US" sz="2000" dirty="0" smtClean="0"/>
          </a:p>
          <a:p>
            <a:pPr algn="ctr">
              <a:buNone/>
            </a:pPr>
            <a:r>
              <a:rPr lang="en-US" sz="2000" u="sng" dirty="0" smtClean="0">
                <a:hlinkClick r:id="rId3"/>
              </a:rPr>
              <a:t>https://www.youtube.com/watch?v=njDiwB43w80</a:t>
            </a:r>
            <a:endParaRPr lang="en-US" sz="2000" dirty="0" smtClean="0"/>
          </a:p>
          <a:p>
            <a:pPr algn="ctr">
              <a:buNone/>
            </a:pPr>
            <a:r>
              <a:rPr lang="en-US" sz="2000" u="sng" dirty="0" smtClean="0">
                <a:hlinkClick r:id="rId4"/>
              </a:rPr>
              <a:t>https://www.youtube.com/watch?v=N33SOw1A5fo</a:t>
            </a:r>
            <a:endParaRPr lang="en-US" sz="2000" dirty="0"/>
          </a:p>
        </p:txBody>
      </p:sp>
      <p:sp>
        <p:nvSpPr>
          <p:cNvPr id="4" name="Date Placeholder 3"/>
          <p:cNvSpPr>
            <a:spLocks noGrp="1"/>
          </p:cNvSpPr>
          <p:nvPr>
            <p:ph type="dt" sz="half" idx="10"/>
          </p:nvPr>
        </p:nvSpPr>
        <p:spPr/>
        <p:txBody>
          <a:bodyPr/>
          <a:lstStyle/>
          <a:p>
            <a:fld id="{CAAD6B4E-4DE6-483A-B4FC-BB5B68E0A565}"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smtClean="0">
                <a:ln>
                  <a:noFill/>
                </a:ln>
                <a:solidFill>
                  <a:schemeClr val="dk1"/>
                </a:solidFill>
                <a:effectLst/>
                <a:uLnTx/>
                <a:uFillTx/>
                <a:latin typeface="+mn-lt"/>
                <a:ea typeface="+mn-ea"/>
                <a:cs typeface="+mn-cs"/>
              </a:rPr>
              <a:t>Faculty Video</a:t>
            </a:r>
            <a:r>
              <a:rPr kumimoji="0" lang="en-US" sz="2400" b="0" i="0" u="none" strike="noStrike" kern="1200" cap="none" spc="0" normalizeH="0" noProof="0" dirty="0" smtClean="0">
                <a:ln>
                  <a:noFill/>
                </a:ln>
                <a:solidFill>
                  <a:schemeClr val="dk1"/>
                </a:solidFill>
                <a:effectLst/>
                <a:uLnTx/>
                <a:uFillTx/>
                <a:latin typeface="+mn-lt"/>
                <a:ea typeface="+mn-ea"/>
                <a:cs typeface="+mn-cs"/>
              </a:rPr>
              <a:t> Links, </a:t>
            </a:r>
            <a:r>
              <a:rPr kumimoji="0" lang="en-US" sz="2400" b="0" i="0" u="none" strike="noStrike" kern="1200" cap="none" spc="0" normalizeH="0" noProof="0" dirty="0" err="1" smtClean="0">
                <a:ln>
                  <a:noFill/>
                </a:ln>
                <a:solidFill>
                  <a:schemeClr val="dk1"/>
                </a:solidFill>
                <a:effectLst/>
                <a:uLnTx/>
                <a:uFillTx/>
                <a:latin typeface="+mn-lt"/>
                <a:ea typeface="+mn-ea"/>
                <a:cs typeface="+mn-cs"/>
              </a:rPr>
              <a:t>Youtube</a:t>
            </a:r>
            <a:r>
              <a:rPr kumimoji="0" lang="en-US" sz="2400" b="0" i="0" u="none" strike="noStrike" kern="1200" cap="none" spc="0" normalizeH="0" noProof="0" dirty="0" smtClean="0">
                <a:ln>
                  <a:noFill/>
                </a:ln>
                <a:solidFill>
                  <a:schemeClr val="dk1"/>
                </a:solidFill>
                <a:effectLst/>
                <a:uLnTx/>
                <a:uFillTx/>
                <a:latin typeface="+mn-lt"/>
                <a:ea typeface="+mn-ea"/>
                <a:cs typeface="+mn-cs"/>
              </a:rPr>
              <a:t> &amp; NPTEL Video Links and Online Courses Details  </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5" cstate="print"/>
          <a:srcRect/>
          <a:stretch>
            <a:fillRect/>
          </a:stretch>
        </p:blipFill>
        <p:spPr bwMode="auto">
          <a:xfrm>
            <a:off x="0" y="0"/>
            <a:ext cx="1447800" cy="817163"/>
          </a:xfrm>
          <a:prstGeom prst="rect">
            <a:avLst/>
          </a:prstGeom>
          <a:noFill/>
        </p:spPr>
      </p:pic>
    </p:spTree>
  </p:cSld>
  <p:clrMapOvr>
    <a:masterClrMapping/>
  </p:clrMapOvr>
  <p:transition spd="slow">
    <p:pull dir="d"/>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105400"/>
          </a:xfrm>
        </p:spPr>
        <p:txBody>
          <a:bodyPr>
            <a:normAutofit/>
          </a:bodyPr>
          <a:lstStyle/>
          <a:p>
            <a:pPr>
              <a:buNone/>
            </a:pPr>
            <a:r>
              <a:rPr lang="en-US" sz="2200" b="1" dirty="0" smtClean="0"/>
              <a:t>Q1. </a:t>
            </a:r>
            <a:r>
              <a:rPr lang="en-US" sz="2200" dirty="0" smtClean="0"/>
              <a:t>If   		then </a:t>
            </a:r>
            <a:r>
              <a:rPr lang="en-US" sz="2200" i="1" dirty="0" smtClean="0"/>
              <a:t>A(</a:t>
            </a:r>
            <a:r>
              <a:rPr lang="en-US" sz="2200" i="1" dirty="0" err="1" smtClean="0"/>
              <a:t>adj</a:t>
            </a:r>
            <a:r>
              <a:rPr lang="en-US" sz="2200" i="1" dirty="0" smtClean="0"/>
              <a:t> A)</a:t>
            </a:r>
            <a:r>
              <a:rPr lang="en-US" sz="2200" dirty="0" smtClean="0"/>
              <a:t> equals </a:t>
            </a:r>
          </a:p>
          <a:p>
            <a:pPr>
              <a:buNone/>
            </a:pPr>
            <a:endParaRPr lang="en-US" sz="2200" dirty="0" smtClean="0"/>
          </a:p>
          <a:p>
            <a:pPr>
              <a:buNone/>
            </a:pPr>
            <a:r>
              <a:rPr lang="en-US" sz="2200" b="1" dirty="0" smtClean="0"/>
              <a:t>(a)</a:t>
            </a:r>
            <a:r>
              <a:rPr lang="en-US" sz="2400" dirty="0" smtClean="0"/>
              <a:t>                     </a:t>
            </a:r>
            <a:r>
              <a:rPr lang="en-US" sz="2200" b="1" dirty="0" smtClean="0"/>
              <a:t>(b)</a:t>
            </a:r>
            <a:r>
              <a:rPr lang="en-US" sz="2400" dirty="0" smtClean="0"/>
              <a:t>	          </a:t>
            </a:r>
            <a:r>
              <a:rPr lang="en-US" sz="2200" b="1" dirty="0" smtClean="0"/>
              <a:t>(c)</a:t>
            </a:r>
            <a:r>
              <a:rPr lang="en-US" sz="2400" dirty="0" smtClean="0"/>
              <a:t>   		</a:t>
            </a:r>
            <a:r>
              <a:rPr lang="en-US" sz="2200" b="1" dirty="0" smtClean="0"/>
              <a:t>(d)</a:t>
            </a:r>
            <a:r>
              <a:rPr lang="en-US" sz="2400" dirty="0" smtClean="0"/>
              <a:t>  </a:t>
            </a:r>
            <a:r>
              <a:rPr lang="en-US" sz="2200" dirty="0" smtClean="0"/>
              <a:t>none of these</a:t>
            </a:r>
          </a:p>
          <a:p>
            <a:pPr>
              <a:buNone/>
            </a:pPr>
            <a:endParaRPr lang="en-US" sz="2200" dirty="0" smtClean="0"/>
          </a:p>
          <a:p>
            <a:pPr>
              <a:buNone/>
            </a:pPr>
            <a:r>
              <a:rPr lang="en-US" sz="2400" b="1" dirty="0" smtClean="0"/>
              <a:t>Q2.</a:t>
            </a:r>
            <a:r>
              <a:rPr lang="en-US" sz="2400" dirty="0" smtClean="0"/>
              <a:t> If								</a:t>
            </a:r>
          </a:p>
          <a:p>
            <a:pPr>
              <a:buNone/>
            </a:pPr>
            <a:r>
              <a:rPr lang="en-US" sz="2200" dirty="0" smtClean="0"/>
              <a:t>be a system of equations then</a:t>
            </a:r>
          </a:p>
          <a:p>
            <a:pPr marL="457200" indent="-457200">
              <a:buNone/>
            </a:pPr>
            <a:r>
              <a:rPr lang="en-US" sz="2200" b="1" dirty="0" smtClean="0"/>
              <a:t>(a)</a:t>
            </a:r>
            <a:r>
              <a:rPr lang="en-US" sz="2200" dirty="0" smtClean="0"/>
              <a:t>	it is inconsistent    			</a:t>
            </a:r>
            <a:r>
              <a:rPr lang="en-US" sz="2200" b="1" dirty="0" smtClean="0"/>
              <a:t>(b)</a:t>
            </a:r>
            <a:r>
              <a:rPr lang="en-US" sz="2200" dirty="0" smtClean="0"/>
              <a:t> it has non-trivial solution  </a:t>
            </a:r>
          </a:p>
          <a:p>
            <a:pPr marL="457200" indent="-457200">
              <a:buNone/>
            </a:pPr>
            <a:r>
              <a:rPr lang="en-US" sz="2200" b="1" dirty="0" smtClean="0"/>
              <a:t>(c) </a:t>
            </a:r>
            <a:r>
              <a:rPr lang="en-US" sz="2200" dirty="0" smtClean="0"/>
              <a:t>determinant of a matrix of coefficients is zero     </a:t>
            </a:r>
            <a:r>
              <a:rPr lang="en-US" sz="2200" b="1" dirty="0" smtClean="0"/>
              <a:t>(d) </a:t>
            </a:r>
            <a:r>
              <a:rPr lang="en-US" sz="2200" dirty="0" smtClean="0"/>
              <a:t>None of these</a:t>
            </a:r>
          </a:p>
          <a:p>
            <a:pPr marL="457200" indent="-457200">
              <a:lnSpc>
                <a:spcPct val="150000"/>
              </a:lnSpc>
              <a:buNone/>
            </a:pPr>
            <a:r>
              <a:rPr lang="en-US" sz="2400" b="1" dirty="0" smtClean="0"/>
              <a:t>Q3. </a:t>
            </a:r>
            <a:r>
              <a:rPr lang="en-US" sz="2400" dirty="0" smtClean="0"/>
              <a:t>If					    </a:t>
            </a:r>
            <a:r>
              <a:rPr lang="en-US" sz="2200" dirty="0" smtClean="0"/>
              <a:t>then </a:t>
            </a:r>
            <a:r>
              <a:rPr lang="en-US" sz="2200" i="1" dirty="0" smtClean="0"/>
              <a:t>A</a:t>
            </a:r>
            <a:r>
              <a:rPr lang="en-US" sz="2200" dirty="0" smtClean="0"/>
              <a:t> is </a:t>
            </a:r>
          </a:p>
          <a:p>
            <a:pPr>
              <a:buNone/>
            </a:pPr>
            <a:endParaRPr lang="en-US" sz="2200" dirty="0" smtClean="0"/>
          </a:p>
          <a:p>
            <a:pPr>
              <a:buNone/>
            </a:pPr>
            <a:r>
              <a:rPr lang="en-US" sz="2200" dirty="0" smtClean="0"/>
              <a:t>	</a:t>
            </a:r>
            <a:r>
              <a:rPr lang="en-US" sz="2200" b="1" dirty="0" smtClean="0"/>
              <a:t>(a)</a:t>
            </a:r>
            <a:r>
              <a:rPr lang="en-US" sz="2200" dirty="0" smtClean="0"/>
              <a:t>		   </a:t>
            </a:r>
            <a:r>
              <a:rPr lang="en-US" sz="2200" b="1" dirty="0" smtClean="0"/>
              <a:t>(b)</a:t>
            </a:r>
            <a:r>
              <a:rPr lang="en-US" sz="2200" dirty="0" smtClean="0"/>
              <a:t>		</a:t>
            </a:r>
            <a:r>
              <a:rPr lang="en-US" sz="2200" b="1" dirty="0" smtClean="0"/>
              <a:t>(c)</a:t>
            </a:r>
            <a:r>
              <a:rPr lang="en-US" sz="2200" dirty="0" smtClean="0"/>
              <a:t> 	          </a:t>
            </a:r>
            <a:r>
              <a:rPr lang="en-US" sz="2200" b="1" dirty="0" smtClean="0"/>
              <a:t>(d)</a:t>
            </a:r>
          </a:p>
          <a:p>
            <a:pPr>
              <a:buNone/>
            </a:pPr>
            <a:endParaRPr lang="en-US" sz="2200" dirty="0"/>
          </a:p>
        </p:txBody>
      </p:sp>
      <p:sp>
        <p:nvSpPr>
          <p:cNvPr id="4" name="Date Placeholder 3"/>
          <p:cNvSpPr>
            <a:spLocks noGrp="1"/>
          </p:cNvSpPr>
          <p:nvPr>
            <p:ph type="dt" sz="half" idx="10"/>
          </p:nvPr>
        </p:nvSpPr>
        <p:spPr/>
        <p:txBody>
          <a:bodyPr/>
          <a:lstStyle/>
          <a:p>
            <a:fld id="{C38A321C-3F3C-425A-A6CC-3FE6515645D0}" type="datetime1">
              <a:rPr lang="en-US" smtClean="0"/>
              <a:pPr/>
              <a:t>7/1/2020</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chemeClr val="dk1"/>
                </a:solidFill>
                <a:effectLst/>
                <a:uLnTx/>
                <a:uFillTx/>
                <a:latin typeface="+mn-lt"/>
                <a:ea typeface="+mn-ea"/>
                <a:cs typeface="+mn-cs"/>
              </a:rPr>
              <a:t>MCQ</a:t>
            </a:r>
            <a:r>
              <a:rPr kumimoji="0" lang="en-US" sz="3200" b="1" i="0" u="none" strike="noStrike" kern="1200" cap="none" spc="0" normalizeH="0" noProof="0" dirty="0" smtClean="0">
                <a:ln>
                  <a:noFill/>
                </a:ln>
                <a:solidFill>
                  <a:schemeClr val="dk1"/>
                </a:solidFill>
                <a:effectLst/>
                <a:uLnTx/>
                <a:uFillTx/>
                <a:latin typeface="+mn-lt"/>
                <a:ea typeface="+mn-ea"/>
                <a:cs typeface="+mn-cs"/>
              </a:rPr>
              <a:t> s</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sp>
        <p:nvSpPr>
          <p:cNvPr id="3430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43041" name="Object 1"/>
          <p:cNvGraphicFramePr>
            <a:graphicFrameLocks noChangeAspect="1"/>
          </p:cNvGraphicFramePr>
          <p:nvPr/>
        </p:nvGraphicFramePr>
        <p:xfrm>
          <a:off x="1295400" y="1066800"/>
          <a:ext cx="1066800" cy="685800"/>
        </p:xfrm>
        <a:graphic>
          <a:graphicData uri="http://schemas.openxmlformats.org/presentationml/2006/ole">
            <p:oleObj spid="_x0000_s343041" r:id="rId4" imgW="660113" imgH="393529" progId="Equation.DSMT4">
              <p:embed/>
            </p:oleObj>
          </a:graphicData>
        </a:graphic>
      </p:graphicFrame>
      <p:sp>
        <p:nvSpPr>
          <p:cNvPr id="343051"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43050" name="Object 10"/>
          <p:cNvGraphicFramePr>
            <a:graphicFrameLocks noChangeAspect="1"/>
          </p:cNvGraphicFramePr>
          <p:nvPr/>
        </p:nvGraphicFramePr>
        <p:xfrm>
          <a:off x="1066800" y="1905000"/>
          <a:ext cx="1066800" cy="838200"/>
        </p:xfrm>
        <a:graphic>
          <a:graphicData uri="http://schemas.openxmlformats.org/presentationml/2006/ole">
            <p:oleObj spid="_x0000_s343050" r:id="rId5" imgW="558558" imgH="393529" progId="Equation.DSMT4">
              <p:embed/>
            </p:oleObj>
          </a:graphicData>
        </a:graphic>
      </p:graphicFrame>
      <p:sp>
        <p:nvSpPr>
          <p:cNvPr id="343053"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43052" name="Object 12"/>
          <p:cNvGraphicFramePr>
            <a:graphicFrameLocks noChangeAspect="1"/>
          </p:cNvGraphicFramePr>
          <p:nvPr/>
        </p:nvGraphicFramePr>
        <p:xfrm>
          <a:off x="2743200" y="1905000"/>
          <a:ext cx="1066800" cy="838200"/>
        </p:xfrm>
        <a:graphic>
          <a:graphicData uri="http://schemas.openxmlformats.org/presentationml/2006/ole">
            <p:oleObj spid="_x0000_s343052" r:id="rId6" imgW="558558" imgH="393529" progId="Equation.DSMT4">
              <p:embed/>
            </p:oleObj>
          </a:graphicData>
        </a:graphic>
      </p:graphicFrame>
      <p:sp>
        <p:nvSpPr>
          <p:cNvPr id="343055"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43054" name="Object 14"/>
          <p:cNvGraphicFramePr>
            <a:graphicFrameLocks noChangeAspect="1"/>
          </p:cNvGraphicFramePr>
          <p:nvPr/>
        </p:nvGraphicFramePr>
        <p:xfrm>
          <a:off x="4629150" y="1905000"/>
          <a:ext cx="1085850" cy="838200"/>
        </p:xfrm>
        <a:graphic>
          <a:graphicData uri="http://schemas.openxmlformats.org/presentationml/2006/ole">
            <p:oleObj spid="_x0000_s343054" r:id="rId7" imgW="558558" imgH="393529" progId="Equation.DSMT4">
              <p:embed/>
            </p:oleObj>
          </a:graphicData>
        </a:graphic>
      </p:graphicFrame>
      <p:sp>
        <p:nvSpPr>
          <p:cNvPr id="343060" name="Rectangle 2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43059" name="Object 19"/>
          <p:cNvGraphicFramePr>
            <a:graphicFrameLocks noChangeAspect="1"/>
          </p:cNvGraphicFramePr>
          <p:nvPr/>
        </p:nvGraphicFramePr>
        <p:xfrm>
          <a:off x="1524000" y="2895600"/>
          <a:ext cx="6705600" cy="381000"/>
        </p:xfrm>
        <a:graphic>
          <a:graphicData uri="http://schemas.openxmlformats.org/presentationml/2006/ole">
            <p:oleObj spid="_x0000_s343059" r:id="rId8" imgW="2349500" imgH="177800" progId="Equation.DSMT4">
              <p:embed/>
            </p:oleObj>
          </a:graphicData>
        </a:graphic>
      </p:graphicFrame>
      <p:sp>
        <p:nvSpPr>
          <p:cNvPr id="343062" name="Rectangle 2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43061" name="Object 21"/>
          <p:cNvGraphicFramePr>
            <a:graphicFrameLocks noChangeAspect="1"/>
          </p:cNvGraphicFramePr>
          <p:nvPr/>
        </p:nvGraphicFramePr>
        <p:xfrm>
          <a:off x="1371600" y="4419600"/>
          <a:ext cx="3962400" cy="838200"/>
        </p:xfrm>
        <a:graphic>
          <a:graphicData uri="http://schemas.openxmlformats.org/presentationml/2006/ole">
            <p:oleObj spid="_x0000_s343061" r:id="rId9" imgW="2133600" imgH="393700" progId="Equation.DSMT4">
              <p:embed/>
            </p:oleObj>
          </a:graphicData>
        </a:graphic>
      </p:graphicFrame>
      <p:sp>
        <p:nvSpPr>
          <p:cNvPr id="343064" name="Rectangle 2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43063" name="Object 23"/>
          <p:cNvGraphicFramePr>
            <a:graphicFrameLocks noChangeAspect="1"/>
          </p:cNvGraphicFramePr>
          <p:nvPr/>
        </p:nvGraphicFramePr>
        <p:xfrm>
          <a:off x="1524000" y="5334000"/>
          <a:ext cx="914400" cy="838200"/>
        </p:xfrm>
        <a:graphic>
          <a:graphicData uri="http://schemas.openxmlformats.org/presentationml/2006/ole">
            <p:oleObj spid="_x0000_s343063" r:id="rId10" imgW="406048" imgH="393359" progId="Equation.DSMT4">
              <p:embed/>
            </p:oleObj>
          </a:graphicData>
        </a:graphic>
      </p:graphicFrame>
      <p:sp>
        <p:nvSpPr>
          <p:cNvPr id="343066" name="Rectangle 2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43065" name="Object 25"/>
          <p:cNvGraphicFramePr>
            <a:graphicFrameLocks noChangeAspect="1"/>
          </p:cNvGraphicFramePr>
          <p:nvPr/>
        </p:nvGraphicFramePr>
        <p:xfrm>
          <a:off x="3124200" y="5334000"/>
          <a:ext cx="914400" cy="838200"/>
        </p:xfrm>
        <a:graphic>
          <a:graphicData uri="http://schemas.openxmlformats.org/presentationml/2006/ole">
            <p:oleObj spid="_x0000_s343065" r:id="rId11" imgW="469696" imgH="393529" progId="Equation.DSMT4">
              <p:embed/>
            </p:oleObj>
          </a:graphicData>
        </a:graphic>
      </p:graphicFrame>
      <p:sp>
        <p:nvSpPr>
          <p:cNvPr id="343068" name="Rectangle 2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43067" name="Object 27"/>
          <p:cNvGraphicFramePr>
            <a:graphicFrameLocks noChangeAspect="1"/>
          </p:cNvGraphicFramePr>
          <p:nvPr/>
        </p:nvGraphicFramePr>
        <p:xfrm>
          <a:off x="4724400" y="5334000"/>
          <a:ext cx="838200" cy="838200"/>
        </p:xfrm>
        <a:graphic>
          <a:graphicData uri="http://schemas.openxmlformats.org/presentationml/2006/ole">
            <p:oleObj spid="_x0000_s343067" r:id="rId12" imgW="469696" imgH="393529" progId="Equation.DSMT4">
              <p:embed/>
            </p:oleObj>
          </a:graphicData>
        </a:graphic>
      </p:graphicFrame>
      <p:sp>
        <p:nvSpPr>
          <p:cNvPr id="343070" name="Rectangle 3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43069" name="Object 29"/>
          <p:cNvGraphicFramePr>
            <a:graphicFrameLocks noChangeAspect="1"/>
          </p:cNvGraphicFramePr>
          <p:nvPr/>
        </p:nvGraphicFramePr>
        <p:xfrm>
          <a:off x="6248400" y="5334000"/>
          <a:ext cx="1371600" cy="762000"/>
        </p:xfrm>
        <a:graphic>
          <a:graphicData uri="http://schemas.openxmlformats.org/presentationml/2006/ole">
            <p:oleObj spid="_x0000_s343069" r:id="rId13" imgW="825500" imgH="393700" progId="Equation.DSMT4">
              <p:embed/>
            </p:oleObj>
          </a:graphicData>
        </a:graphic>
      </p:graphicFrame>
    </p:spTree>
  </p:cSld>
  <p:clrMapOvr>
    <a:masterClrMapping/>
  </p:clrMapOvr>
  <p:transition spd="slow">
    <p:pull dir="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AF24863-1911-4C8D-A385-8CFF8950BB5B}"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smtClean="0"/>
              <a:t>Recap of Matrix Multiplication</a:t>
            </a:r>
            <a:endParaRPr lang="en-US" sz="3200" dirty="0"/>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9"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3" cstate="print"/>
            <a:stretch>
              <a:fillRect l="-1185" t="-1887" r="-74" b="-135"/>
            </a:stretch>
          </a:blipFill>
        </p:spPr>
        <p:txBody>
          <a:bodyPr/>
          <a:lstStyle/>
          <a:p>
            <a:r>
              <a:rPr lang="en-US">
                <a:noFill/>
              </a:rPr>
              <a:t> </a:t>
            </a:r>
          </a:p>
        </p:txBody>
      </p:sp>
    </p:spTree>
  </p:cSld>
  <p:clrMapOvr>
    <a:masterClrMapping/>
  </p:clrMapOvr>
  <p:transition spd="slow">
    <p:pull dir="d"/>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105400"/>
          </a:xfrm>
        </p:spPr>
        <p:txBody>
          <a:bodyPr>
            <a:normAutofit/>
          </a:bodyPr>
          <a:lstStyle/>
          <a:p>
            <a:pPr>
              <a:buNone/>
            </a:pPr>
            <a:r>
              <a:rPr lang="en-US" sz="2400" b="1" dirty="0" smtClean="0"/>
              <a:t>Q4. </a:t>
            </a:r>
            <a:r>
              <a:rPr lang="en-US" sz="2200" dirty="0" smtClean="0"/>
              <a:t>'Matrix has a value' this statement </a:t>
            </a:r>
          </a:p>
          <a:p>
            <a:pPr>
              <a:buNone/>
            </a:pPr>
            <a:r>
              <a:rPr lang="en-US" sz="2200" dirty="0" smtClean="0"/>
              <a:t> </a:t>
            </a:r>
            <a:r>
              <a:rPr lang="en-US" sz="2200" b="1" dirty="0" smtClean="0"/>
              <a:t>(a)</a:t>
            </a:r>
            <a:r>
              <a:rPr lang="en-US" sz="2200" dirty="0" smtClean="0"/>
              <a:t>  is always true    </a:t>
            </a:r>
            <a:r>
              <a:rPr lang="en-US" sz="2200" b="1" dirty="0" smtClean="0"/>
              <a:t>(b)</a:t>
            </a:r>
            <a:r>
              <a:rPr lang="en-US" sz="2200" dirty="0" smtClean="0"/>
              <a:t>  depends upon the matrix     </a:t>
            </a:r>
            <a:r>
              <a:rPr lang="en-US" sz="2200" b="1" dirty="0" smtClean="0"/>
              <a:t>(c)</a:t>
            </a:r>
            <a:r>
              <a:rPr lang="en-US" sz="2200" dirty="0" smtClean="0"/>
              <a:t> false</a:t>
            </a:r>
          </a:p>
          <a:p>
            <a:pPr>
              <a:buNone/>
            </a:pPr>
            <a:r>
              <a:rPr lang="en-US" sz="2200" b="1" dirty="0" smtClean="0"/>
              <a:t> </a:t>
            </a:r>
            <a:endParaRPr lang="en-US" sz="2200" dirty="0" smtClean="0"/>
          </a:p>
          <a:p>
            <a:pPr>
              <a:buNone/>
            </a:pPr>
            <a:r>
              <a:rPr lang="en-US" sz="2400" b="1" dirty="0" smtClean="0"/>
              <a:t>Q5. </a:t>
            </a:r>
            <a:r>
              <a:rPr lang="en-US" sz="2200" dirty="0" smtClean="0"/>
              <a:t>If </a:t>
            </a:r>
            <a:r>
              <a:rPr lang="en-US" sz="2200" i="1" dirty="0" smtClean="0"/>
              <a:t>A</a:t>
            </a:r>
            <a:r>
              <a:rPr lang="en-US" sz="2200" dirty="0" smtClean="0"/>
              <a:t> is a square matrix such that  	           then the value of A'A is </a:t>
            </a:r>
          </a:p>
          <a:p>
            <a:pPr marL="457200" indent="-457200">
              <a:buNone/>
            </a:pPr>
            <a:r>
              <a:rPr lang="en-US" sz="2200" b="1" i="1" dirty="0" smtClean="0"/>
              <a:t>(a)</a:t>
            </a:r>
            <a:r>
              <a:rPr lang="en-US" sz="2200" i="1" dirty="0" smtClean="0"/>
              <a:t> A</a:t>
            </a:r>
            <a:r>
              <a:rPr lang="en-US" sz="2200" i="1" baseline="30000" dirty="0" smtClean="0"/>
              <a:t>2</a:t>
            </a:r>
            <a:r>
              <a:rPr lang="en-US" sz="2200" baseline="30000" dirty="0" smtClean="0"/>
              <a:t>   </a:t>
            </a:r>
            <a:r>
              <a:rPr lang="en-US" sz="2200" dirty="0" smtClean="0"/>
              <a:t>                   </a:t>
            </a:r>
            <a:r>
              <a:rPr lang="en-US" sz="2200" b="1" dirty="0" smtClean="0"/>
              <a:t>(b)</a:t>
            </a:r>
            <a:r>
              <a:rPr lang="en-US" sz="2200" dirty="0" smtClean="0"/>
              <a:t>                   </a:t>
            </a:r>
            <a:r>
              <a:rPr lang="en-US" sz="2200" b="1" dirty="0" smtClean="0"/>
              <a:t> (c) </a:t>
            </a:r>
          </a:p>
          <a:p>
            <a:pPr>
              <a:buNone/>
            </a:pPr>
            <a:endParaRPr lang="en-US" sz="2400" b="1" dirty="0" smtClean="0"/>
          </a:p>
          <a:p>
            <a:pPr>
              <a:buNone/>
            </a:pPr>
            <a:r>
              <a:rPr lang="en-US" sz="2400" b="1" dirty="0" smtClean="0"/>
              <a:t>Q6.</a:t>
            </a:r>
            <a:r>
              <a:rPr lang="en-US" sz="2400" dirty="0" smtClean="0"/>
              <a:t>   </a:t>
            </a:r>
            <a:r>
              <a:rPr lang="en-US" sz="2200" dirty="0" smtClean="0"/>
              <a:t>If every minor of order r of a matrix A is zero then rank of A</a:t>
            </a:r>
            <a:r>
              <a:rPr lang="en-US" sz="2400" dirty="0" smtClean="0"/>
              <a:t> </a:t>
            </a:r>
          </a:p>
          <a:p>
            <a:pPr marL="457200" indent="-457200">
              <a:buNone/>
            </a:pPr>
            <a:r>
              <a:rPr lang="en-US" sz="2200" b="1" dirty="0" smtClean="0"/>
              <a:t>(a)</a:t>
            </a:r>
            <a:r>
              <a:rPr lang="en-US" sz="2200" dirty="0" smtClean="0"/>
              <a:t> greater than r          			</a:t>
            </a:r>
            <a:r>
              <a:rPr lang="en-US" sz="2200" b="1" dirty="0" smtClean="0"/>
              <a:t>(b) </a:t>
            </a:r>
            <a:r>
              <a:rPr lang="en-US" sz="2200" dirty="0" smtClean="0"/>
              <a:t>equal to r    </a:t>
            </a:r>
          </a:p>
          <a:p>
            <a:pPr marL="457200" indent="-457200">
              <a:buNone/>
            </a:pPr>
            <a:r>
              <a:rPr lang="en-US" sz="2200" b="1" dirty="0" smtClean="0"/>
              <a:t>(c) </a:t>
            </a:r>
            <a:r>
              <a:rPr lang="en-US" sz="2200" dirty="0" smtClean="0"/>
              <a:t>less than or equal to r        		</a:t>
            </a:r>
            <a:r>
              <a:rPr lang="en-US" sz="2200" b="1" dirty="0" smtClean="0"/>
              <a:t>(d) </a:t>
            </a:r>
            <a:r>
              <a:rPr lang="en-US" sz="2200" dirty="0" smtClean="0"/>
              <a:t>less than r</a:t>
            </a:r>
          </a:p>
          <a:p>
            <a:pPr marL="457200" indent="-457200">
              <a:buNone/>
            </a:pPr>
            <a:endParaRPr lang="en-US" sz="2200" dirty="0" smtClean="0"/>
          </a:p>
          <a:p>
            <a:pPr marL="457200" indent="-457200">
              <a:buNone/>
            </a:pPr>
            <a:r>
              <a:rPr lang="en-US" sz="2400" b="1" dirty="0" smtClean="0"/>
              <a:t>Q7.  </a:t>
            </a:r>
            <a:r>
              <a:rPr lang="en-US" sz="2200" dirty="0" smtClean="0"/>
              <a:t>A square matrix </a:t>
            </a:r>
            <a:r>
              <a:rPr lang="en-US" sz="2200" i="1" dirty="0" smtClean="0"/>
              <a:t>A</a:t>
            </a:r>
            <a:r>
              <a:rPr lang="en-US" sz="2200" dirty="0" smtClean="0"/>
              <a:t> is said to be orthogonal if </a:t>
            </a:r>
          </a:p>
          <a:p>
            <a:pPr marL="457200" indent="-457200">
              <a:buNone/>
            </a:pPr>
            <a:r>
              <a:rPr lang="en-US" sz="2200" b="1" dirty="0" smtClean="0"/>
              <a:t>(a)			 (b)			 (c)</a:t>
            </a:r>
            <a:endParaRPr lang="en-US" sz="2200" dirty="0" smtClean="0"/>
          </a:p>
        </p:txBody>
      </p:sp>
      <p:sp>
        <p:nvSpPr>
          <p:cNvPr id="4" name="Date Placeholder 3"/>
          <p:cNvSpPr>
            <a:spLocks noGrp="1"/>
          </p:cNvSpPr>
          <p:nvPr>
            <p:ph type="dt" sz="half" idx="10"/>
          </p:nvPr>
        </p:nvSpPr>
        <p:spPr/>
        <p:txBody>
          <a:bodyPr/>
          <a:lstStyle/>
          <a:p>
            <a:fld id="{C38A321C-3F3C-425A-A6CC-3FE6515645D0}" type="datetime1">
              <a:rPr lang="en-US" smtClean="0"/>
              <a:pPr/>
              <a:t>7/1/2020</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chemeClr val="dk1"/>
                </a:solidFill>
                <a:effectLst/>
                <a:uLnTx/>
                <a:uFillTx/>
                <a:latin typeface="+mn-lt"/>
                <a:ea typeface="+mn-ea"/>
                <a:cs typeface="+mn-cs"/>
              </a:rPr>
              <a:t>MCQ</a:t>
            </a:r>
            <a:r>
              <a:rPr kumimoji="0" lang="en-US" sz="3200" b="1" i="0" u="none" strike="noStrike" kern="1200" cap="none" spc="0" normalizeH="0" noProof="0" dirty="0" smtClean="0">
                <a:ln>
                  <a:noFill/>
                </a:ln>
                <a:solidFill>
                  <a:schemeClr val="dk1"/>
                </a:solidFill>
                <a:effectLst/>
                <a:uLnTx/>
                <a:uFillTx/>
                <a:latin typeface="+mn-lt"/>
                <a:ea typeface="+mn-ea"/>
                <a:cs typeface="+mn-cs"/>
              </a:rPr>
              <a:t> s</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sp>
        <p:nvSpPr>
          <p:cNvPr id="3430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43051"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43053"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43055"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43060" name="Rectangle 2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43062" name="Rectangle 2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43064" name="Rectangle 2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43066" name="Rectangle 2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43068" name="Rectangle 2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43070" name="Rectangle 3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60461"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60460" name="Object 12"/>
          <p:cNvGraphicFramePr>
            <a:graphicFrameLocks noChangeAspect="1"/>
          </p:cNvGraphicFramePr>
          <p:nvPr/>
        </p:nvGraphicFramePr>
        <p:xfrm>
          <a:off x="4724400" y="2514600"/>
          <a:ext cx="1066800" cy="304800"/>
        </p:xfrm>
        <a:graphic>
          <a:graphicData uri="http://schemas.openxmlformats.org/presentationml/2006/ole">
            <p:oleObj spid="_x0000_s360460" r:id="rId4" imgW="495085" imgH="139639" progId="Equation.DSMT4">
              <p:embed/>
            </p:oleObj>
          </a:graphicData>
        </a:graphic>
      </p:graphicFrame>
      <p:sp>
        <p:nvSpPr>
          <p:cNvPr id="360463"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60462" name="Object 14"/>
          <p:cNvGraphicFramePr>
            <a:graphicFrameLocks noChangeAspect="1"/>
          </p:cNvGraphicFramePr>
          <p:nvPr/>
        </p:nvGraphicFramePr>
        <p:xfrm>
          <a:off x="3276600" y="2895600"/>
          <a:ext cx="228600" cy="304800"/>
        </p:xfrm>
        <a:graphic>
          <a:graphicData uri="http://schemas.openxmlformats.org/presentationml/2006/ole">
            <p:oleObj spid="_x0000_s360462" r:id="rId5" imgW="114201" imgH="139579" progId="Equation.DSMT4">
              <p:embed/>
            </p:oleObj>
          </a:graphicData>
        </a:graphic>
      </p:graphicFrame>
      <p:sp>
        <p:nvSpPr>
          <p:cNvPr id="360465" name="Rectangle 1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60464" name="Object 16"/>
          <p:cNvGraphicFramePr>
            <a:graphicFrameLocks noChangeAspect="1"/>
          </p:cNvGraphicFramePr>
          <p:nvPr/>
        </p:nvGraphicFramePr>
        <p:xfrm>
          <a:off x="4800600" y="2819400"/>
          <a:ext cx="457200" cy="381000"/>
        </p:xfrm>
        <a:graphic>
          <a:graphicData uri="http://schemas.openxmlformats.org/presentationml/2006/ole">
            <p:oleObj spid="_x0000_s360464" r:id="rId6" imgW="228402" imgH="177646" progId="Equation.DSMT4">
              <p:embed/>
            </p:oleObj>
          </a:graphicData>
        </a:graphic>
      </p:graphicFrame>
      <p:sp>
        <p:nvSpPr>
          <p:cNvPr id="360467" name="Rectangle 1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60466" name="Object 18"/>
          <p:cNvGraphicFramePr>
            <a:graphicFrameLocks noChangeAspect="1"/>
          </p:cNvGraphicFramePr>
          <p:nvPr/>
        </p:nvGraphicFramePr>
        <p:xfrm>
          <a:off x="1066800" y="5715000"/>
          <a:ext cx="1143000" cy="457200"/>
        </p:xfrm>
        <a:graphic>
          <a:graphicData uri="http://schemas.openxmlformats.org/presentationml/2006/ole">
            <p:oleObj spid="_x0000_s360466" r:id="rId7" imgW="457002" imgH="177723" progId="Equation.DSMT4">
              <p:embed/>
            </p:oleObj>
          </a:graphicData>
        </a:graphic>
      </p:graphicFrame>
      <p:sp>
        <p:nvSpPr>
          <p:cNvPr id="360469" name="Rectangle 2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60468" name="Object 20"/>
          <p:cNvGraphicFramePr>
            <a:graphicFrameLocks noChangeAspect="1"/>
          </p:cNvGraphicFramePr>
          <p:nvPr/>
        </p:nvGraphicFramePr>
        <p:xfrm>
          <a:off x="3048000" y="5715000"/>
          <a:ext cx="1295400" cy="457200"/>
        </p:xfrm>
        <a:graphic>
          <a:graphicData uri="http://schemas.openxmlformats.org/presentationml/2006/ole">
            <p:oleObj spid="_x0000_s360468" r:id="rId8" imgW="545626" imgH="177646" progId="Equation.DSMT4">
              <p:embed/>
            </p:oleObj>
          </a:graphicData>
        </a:graphic>
      </p:graphicFrame>
      <p:sp>
        <p:nvSpPr>
          <p:cNvPr id="360471" name="Rectangle 2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60470" name="Object 22"/>
          <p:cNvGraphicFramePr>
            <a:graphicFrameLocks noChangeAspect="1"/>
          </p:cNvGraphicFramePr>
          <p:nvPr/>
        </p:nvGraphicFramePr>
        <p:xfrm>
          <a:off x="5638800" y="5715000"/>
          <a:ext cx="1447800" cy="457200"/>
        </p:xfrm>
        <a:graphic>
          <a:graphicData uri="http://schemas.openxmlformats.org/presentationml/2006/ole">
            <p:oleObj spid="_x0000_s360470" r:id="rId9" imgW="532937" imgH="177646" progId="Equation.DSMT4">
              <p:embed/>
            </p:oleObj>
          </a:graphicData>
        </a:graphic>
      </p:graphicFrame>
    </p:spTree>
  </p:cSld>
  <p:clrMapOvr>
    <a:masterClrMapping/>
  </p:clrMapOvr>
  <p:transition spd="slow">
    <p:pull dir="d"/>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105400"/>
          </a:xfrm>
        </p:spPr>
        <p:txBody>
          <a:bodyPr>
            <a:normAutofit/>
          </a:bodyPr>
          <a:lstStyle/>
          <a:p>
            <a:pPr>
              <a:buNone/>
            </a:pPr>
            <a:r>
              <a:rPr lang="en-US" sz="2400" b="1" dirty="0" smtClean="0"/>
              <a:t>Q8.   </a:t>
            </a:r>
            <a:r>
              <a:rPr lang="en-US" sz="2200" dirty="0" smtClean="0"/>
              <a:t>The rank of the matrix			  is</a:t>
            </a:r>
          </a:p>
          <a:p>
            <a:pPr>
              <a:buNone/>
            </a:pPr>
            <a:endParaRPr lang="en-US" sz="2200" dirty="0" smtClean="0"/>
          </a:p>
          <a:p>
            <a:pPr marL="457200" indent="-457200">
              <a:buNone/>
            </a:pPr>
            <a:r>
              <a:rPr lang="en-US" sz="2200" b="1" dirty="0" smtClean="0"/>
              <a:t>(a)</a:t>
            </a:r>
            <a:r>
              <a:rPr lang="en-US" sz="2200" dirty="0" smtClean="0"/>
              <a:t> 2                        </a:t>
            </a:r>
            <a:r>
              <a:rPr lang="en-US" sz="2200" b="1" dirty="0" smtClean="0"/>
              <a:t>(b) </a:t>
            </a:r>
            <a:r>
              <a:rPr lang="en-US" sz="2200" dirty="0" smtClean="0"/>
              <a:t>3                            </a:t>
            </a:r>
            <a:r>
              <a:rPr lang="en-US" sz="2200" b="1" dirty="0" smtClean="0"/>
              <a:t>(c)  </a:t>
            </a:r>
            <a:r>
              <a:rPr lang="en-US" sz="2200" dirty="0" smtClean="0"/>
              <a:t>1</a:t>
            </a:r>
          </a:p>
          <a:p>
            <a:pPr marL="457200" indent="-457200">
              <a:buNone/>
            </a:pPr>
            <a:endParaRPr lang="en-US" sz="2200" dirty="0" smtClean="0"/>
          </a:p>
          <a:p>
            <a:pPr marL="457200" indent="-457200">
              <a:buNone/>
            </a:pPr>
            <a:r>
              <a:rPr lang="en-US" sz="2400" b="1" dirty="0" smtClean="0"/>
              <a:t>Q9.</a:t>
            </a:r>
            <a:r>
              <a:rPr lang="en-US" sz="2400" dirty="0" smtClean="0"/>
              <a:t> </a:t>
            </a:r>
            <a:r>
              <a:rPr lang="en-US" sz="2200" dirty="0" smtClean="0"/>
              <a:t>The sum and the product of the </a:t>
            </a:r>
            <a:r>
              <a:rPr lang="en-US" sz="2200" dirty="0" err="1" smtClean="0"/>
              <a:t>eigen</a:t>
            </a:r>
            <a:r>
              <a:rPr lang="en-US" sz="2200" dirty="0" smtClean="0"/>
              <a:t> values of the matrix</a:t>
            </a:r>
          </a:p>
          <a:p>
            <a:pPr marL="457200" indent="-457200">
              <a:buNone/>
            </a:pPr>
            <a:r>
              <a:rPr lang="en-US" sz="2200" b="1" dirty="0" smtClean="0"/>
              <a:t>(a)</a:t>
            </a:r>
            <a:r>
              <a:rPr lang="en-US" sz="2200" dirty="0" smtClean="0"/>
              <a:t>  2,  8                      </a:t>
            </a:r>
            <a:r>
              <a:rPr lang="en-US" sz="2200" b="1" dirty="0" smtClean="0"/>
              <a:t>(b)</a:t>
            </a:r>
            <a:r>
              <a:rPr lang="en-US" sz="2200" dirty="0" smtClean="0"/>
              <a:t>  0,  -4                            </a:t>
            </a:r>
            <a:r>
              <a:rPr lang="en-US" sz="2200" b="1" dirty="0" smtClean="0"/>
              <a:t>(c)  </a:t>
            </a:r>
            <a:r>
              <a:rPr lang="en-US" sz="2200" dirty="0" smtClean="0"/>
              <a:t>0,  8</a:t>
            </a:r>
          </a:p>
          <a:p>
            <a:pPr marL="457200" indent="-457200">
              <a:buNone/>
            </a:pPr>
            <a:endParaRPr lang="en-US" sz="2200" dirty="0" smtClean="0"/>
          </a:p>
          <a:p>
            <a:pPr marL="457200" indent="-457200">
              <a:buAutoNum type="arabicPeriod" startAt="10"/>
            </a:pPr>
            <a:r>
              <a:rPr lang="en-US" sz="2200" dirty="0" smtClean="0"/>
              <a:t>If two </a:t>
            </a:r>
            <a:r>
              <a:rPr lang="en-US" sz="2200" dirty="0" err="1" smtClean="0"/>
              <a:t>eigen</a:t>
            </a:r>
            <a:r>
              <a:rPr lang="en-US" sz="2200" dirty="0" smtClean="0"/>
              <a:t> values of  		  are 3 and 15 then third </a:t>
            </a:r>
            <a:r>
              <a:rPr lang="en-US" sz="2200" dirty="0" err="1" smtClean="0"/>
              <a:t>eigen</a:t>
            </a:r>
            <a:r>
              <a:rPr lang="en-US" sz="2200" dirty="0" smtClean="0"/>
              <a:t> </a:t>
            </a:r>
          </a:p>
          <a:p>
            <a:pPr marL="457200" indent="-457200">
              <a:buNone/>
            </a:pPr>
            <a:r>
              <a:rPr lang="en-US" sz="2200" dirty="0" smtClean="0"/>
              <a:t>	</a:t>
            </a:r>
          </a:p>
          <a:p>
            <a:pPr marL="457200" indent="-457200">
              <a:buNone/>
            </a:pPr>
            <a:r>
              <a:rPr lang="en-US" sz="2200" dirty="0" smtClean="0"/>
              <a:t>	value is</a:t>
            </a:r>
          </a:p>
          <a:p>
            <a:pPr marL="457200" indent="-457200">
              <a:buNone/>
            </a:pPr>
            <a:r>
              <a:rPr lang="en-US" sz="2200" b="1" dirty="0" smtClean="0"/>
              <a:t>(a)  </a:t>
            </a:r>
            <a:r>
              <a:rPr lang="en-US" sz="2200" dirty="0" smtClean="0"/>
              <a:t>2                        </a:t>
            </a:r>
            <a:r>
              <a:rPr lang="en-US" sz="2200" b="1" dirty="0" smtClean="0"/>
              <a:t>(b)    </a:t>
            </a:r>
            <a:r>
              <a:rPr lang="en-US" sz="2200" dirty="0" smtClean="0"/>
              <a:t>0                          </a:t>
            </a:r>
            <a:r>
              <a:rPr lang="en-US" sz="2200" b="1" dirty="0" smtClean="0"/>
              <a:t>(c)  </a:t>
            </a:r>
            <a:r>
              <a:rPr lang="en-US" sz="2200" dirty="0" smtClean="0"/>
              <a:t>1</a:t>
            </a:r>
          </a:p>
          <a:p>
            <a:pPr marL="457200" indent="-457200">
              <a:buNone/>
            </a:pPr>
            <a:endParaRPr lang="en-US" sz="2200" dirty="0" smtClean="0"/>
          </a:p>
          <a:p>
            <a:pPr>
              <a:buNone/>
            </a:pPr>
            <a:endParaRPr lang="en-US" sz="2200" dirty="0" smtClean="0"/>
          </a:p>
          <a:p>
            <a:pPr>
              <a:buNone/>
            </a:pPr>
            <a:endParaRPr lang="en-US" sz="2200" dirty="0"/>
          </a:p>
        </p:txBody>
      </p:sp>
      <p:sp>
        <p:nvSpPr>
          <p:cNvPr id="4" name="Date Placeholder 3"/>
          <p:cNvSpPr>
            <a:spLocks noGrp="1"/>
          </p:cNvSpPr>
          <p:nvPr>
            <p:ph type="dt" sz="half" idx="10"/>
          </p:nvPr>
        </p:nvSpPr>
        <p:spPr/>
        <p:txBody>
          <a:bodyPr/>
          <a:lstStyle/>
          <a:p>
            <a:fld id="{C38A321C-3F3C-425A-A6CC-3FE6515645D0}" type="datetime1">
              <a:rPr lang="en-US" smtClean="0"/>
              <a:pPr/>
              <a:t>7/1/2020</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chemeClr val="dk1"/>
                </a:solidFill>
                <a:effectLst/>
                <a:uLnTx/>
                <a:uFillTx/>
                <a:latin typeface="+mn-lt"/>
                <a:ea typeface="+mn-ea"/>
                <a:cs typeface="+mn-cs"/>
              </a:rPr>
              <a:t>MCQ</a:t>
            </a:r>
            <a:r>
              <a:rPr kumimoji="0" lang="en-US" sz="3200" b="1" i="0" u="none" strike="noStrike" kern="1200" cap="none" spc="0" normalizeH="0" noProof="0" dirty="0" smtClean="0">
                <a:ln>
                  <a:noFill/>
                </a:ln>
                <a:solidFill>
                  <a:schemeClr val="dk1"/>
                </a:solidFill>
                <a:effectLst/>
                <a:uLnTx/>
                <a:uFillTx/>
                <a:latin typeface="+mn-lt"/>
                <a:ea typeface="+mn-ea"/>
                <a:cs typeface="+mn-cs"/>
              </a:rPr>
              <a:t> s</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sp>
        <p:nvSpPr>
          <p:cNvPr id="3430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43051"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43053"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43055"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43060" name="Rectangle 2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43062" name="Rectangle 2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43064" name="Rectangle 2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43066" name="Rectangle 2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43068" name="Rectangle 2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43070" name="Rectangle 3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6352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63521" name="Object 1"/>
          <p:cNvGraphicFramePr>
            <a:graphicFrameLocks noChangeAspect="1"/>
          </p:cNvGraphicFramePr>
          <p:nvPr/>
        </p:nvGraphicFramePr>
        <p:xfrm>
          <a:off x="4038600" y="838200"/>
          <a:ext cx="1828800" cy="1219200"/>
        </p:xfrm>
        <a:graphic>
          <a:graphicData uri="http://schemas.openxmlformats.org/presentationml/2006/ole">
            <p:oleObj spid="_x0000_s363521" r:id="rId4" imgW="596900" imgH="596900" progId="Equation.DSMT4">
              <p:embed/>
            </p:oleObj>
          </a:graphicData>
        </a:graphic>
      </p:graphicFrame>
      <p:sp>
        <p:nvSpPr>
          <p:cNvPr id="36352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63523" name="Object 3"/>
          <p:cNvGraphicFramePr>
            <a:graphicFrameLocks noChangeAspect="1"/>
          </p:cNvGraphicFramePr>
          <p:nvPr/>
        </p:nvGraphicFramePr>
        <p:xfrm>
          <a:off x="7772400" y="2590800"/>
          <a:ext cx="1066800" cy="838200"/>
        </p:xfrm>
        <a:graphic>
          <a:graphicData uri="http://schemas.openxmlformats.org/presentationml/2006/ole">
            <p:oleObj spid="_x0000_s363523" r:id="rId5" imgW="482391" imgH="393529" progId="Equation.DSMT4">
              <p:embed/>
            </p:oleObj>
          </a:graphicData>
        </a:graphic>
      </p:graphicFrame>
      <p:sp>
        <p:nvSpPr>
          <p:cNvPr id="36352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63525" name="Object 5"/>
          <p:cNvGraphicFramePr>
            <a:graphicFrameLocks noChangeAspect="1"/>
          </p:cNvGraphicFramePr>
          <p:nvPr/>
        </p:nvGraphicFramePr>
        <p:xfrm>
          <a:off x="3629025" y="3657600"/>
          <a:ext cx="1628775" cy="1143000"/>
        </p:xfrm>
        <a:graphic>
          <a:graphicData uri="http://schemas.openxmlformats.org/presentationml/2006/ole">
            <p:oleObj spid="_x0000_s363525" r:id="rId6" imgW="800100" imgH="596900" progId="Equation.DSMT4">
              <p:embed/>
            </p:oleObj>
          </a:graphicData>
        </a:graphic>
      </p:graphicFrame>
    </p:spTree>
  </p:cSld>
  <p:clrMapOvr>
    <a:masterClrMapping/>
  </p:clrMapOvr>
  <p:transition spd="slow">
    <p:pull dir="d"/>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105400"/>
          </a:xfrm>
        </p:spPr>
        <p:txBody>
          <a:bodyPr>
            <a:normAutofit/>
          </a:bodyPr>
          <a:lstStyle/>
          <a:p>
            <a:pPr>
              <a:buNone/>
            </a:pPr>
            <a:endParaRPr lang="en-US" sz="2400" b="1" dirty="0" smtClean="0"/>
          </a:p>
          <a:p>
            <a:pPr>
              <a:buNone/>
            </a:pPr>
            <a:r>
              <a:rPr lang="en-US" sz="2400" b="1" dirty="0" smtClean="0"/>
              <a:t>Q11.  </a:t>
            </a:r>
            <a:r>
              <a:rPr lang="en-US" sz="2200" dirty="0" smtClean="0"/>
              <a:t>The product of </a:t>
            </a:r>
            <a:r>
              <a:rPr lang="en-US" sz="2200" dirty="0" err="1" smtClean="0"/>
              <a:t>eigen</a:t>
            </a:r>
            <a:r>
              <a:rPr lang="en-US" sz="2200" dirty="0" smtClean="0"/>
              <a:t> values of</a:t>
            </a:r>
            <a:r>
              <a:rPr lang="en-US" sz="2400" dirty="0" smtClean="0"/>
              <a:t> </a:t>
            </a:r>
          </a:p>
          <a:p>
            <a:pPr>
              <a:buNone/>
            </a:pPr>
            <a:r>
              <a:rPr lang="en-US" sz="2400" b="1" dirty="0" smtClean="0"/>
              <a:t> </a:t>
            </a:r>
            <a:endParaRPr lang="en-US" sz="2400" dirty="0" smtClean="0"/>
          </a:p>
          <a:p>
            <a:pPr marL="457200" indent="-457200">
              <a:buAutoNum type="alphaLcParenBoth"/>
            </a:pPr>
            <a:r>
              <a:rPr lang="en-US" sz="2200" dirty="0" smtClean="0"/>
              <a:t>9                      </a:t>
            </a:r>
            <a:r>
              <a:rPr lang="en-US" sz="2200" b="1" dirty="0" smtClean="0"/>
              <a:t>(b)</a:t>
            </a:r>
            <a:r>
              <a:rPr lang="en-US" sz="2200" dirty="0" smtClean="0"/>
              <a:t>    8                         </a:t>
            </a:r>
            <a:r>
              <a:rPr lang="en-US" sz="2200" b="1" dirty="0" smtClean="0"/>
              <a:t>(c)</a:t>
            </a:r>
            <a:r>
              <a:rPr lang="en-US" sz="2200" dirty="0" smtClean="0"/>
              <a:t>  0</a:t>
            </a:r>
          </a:p>
          <a:p>
            <a:pPr marL="457200" indent="-457200">
              <a:buNone/>
            </a:pPr>
            <a:endParaRPr lang="en-US" sz="2200" dirty="0" smtClean="0"/>
          </a:p>
          <a:p>
            <a:pPr>
              <a:buNone/>
            </a:pPr>
            <a:r>
              <a:rPr lang="en-US" sz="2400" b="1" dirty="0" smtClean="0"/>
              <a:t>Q12. </a:t>
            </a:r>
            <a:r>
              <a:rPr lang="en-US" sz="2400" dirty="0" smtClean="0"/>
              <a:t>If 			 </a:t>
            </a:r>
            <a:r>
              <a:rPr lang="en-US" sz="2200" dirty="0" smtClean="0"/>
              <a:t>then </a:t>
            </a:r>
            <a:r>
              <a:rPr lang="en-US" sz="2200" dirty="0" err="1" smtClean="0"/>
              <a:t>eigen</a:t>
            </a:r>
            <a:r>
              <a:rPr lang="en-US" sz="2200" dirty="0" smtClean="0"/>
              <a:t> values of </a:t>
            </a:r>
            <a:r>
              <a:rPr lang="en-US" sz="2200" i="1" dirty="0" smtClean="0"/>
              <a:t>A</a:t>
            </a:r>
            <a:r>
              <a:rPr lang="en-US" sz="2200" i="1" baseline="30000" dirty="0" smtClean="0"/>
              <a:t>2</a:t>
            </a:r>
            <a:r>
              <a:rPr lang="en-US" sz="2200" baseline="30000" dirty="0" smtClean="0"/>
              <a:t>   </a:t>
            </a:r>
            <a:r>
              <a:rPr lang="en-US" sz="2200" dirty="0" smtClean="0"/>
              <a:t> are</a:t>
            </a:r>
          </a:p>
          <a:p>
            <a:pPr>
              <a:buNone/>
            </a:pPr>
            <a:endParaRPr lang="en-US" sz="2200" dirty="0" smtClean="0"/>
          </a:p>
          <a:p>
            <a:pPr marL="457200" indent="-457200">
              <a:buAutoNum type="alphaLcParenBoth"/>
            </a:pPr>
            <a:r>
              <a:rPr lang="en-US" sz="2200" dirty="0" smtClean="0"/>
              <a:t>-1, 3, -2                    </a:t>
            </a:r>
            <a:r>
              <a:rPr lang="en-US" sz="2200" b="1" dirty="0" smtClean="0"/>
              <a:t> (b)    </a:t>
            </a:r>
            <a:r>
              <a:rPr lang="en-US" sz="2200" dirty="0" smtClean="0"/>
              <a:t>1, 9, 4                </a:t>
            </a:r>
            <a:r>
              <a:rPr lang="en-US" sz="2200" b="1" dirty="0" smtClean="0"/>
              <a:t>(c)  </a:t>
            </a:r>
            <a:r>
              <a:rPr lang="en-US" sz="2200" dirty="0" smtClean="0"/>
              <a:t>-1, 9,  4</a:t>
            </a:r>
          </a:p>
          <a:p>
            <a:pPr marL="457200" indent="-457200">
              <a:buNone/>
            </a:pPr>
            <a:endParaRPr lang="en-US" sz="2200" dirty="0" smtClean="0"/>
          </a:p>
          <a:p>
            <a:pPr marL="457200" indent="-457200">
              <a:buNone/>
            </a:pPr>
            <a:r>
              <a:rPr lang="en-US" sz="2400" b="1" dirty="0" smtClean="0"/>
              <a:t>Q13. </a:t>
            </a:r>
            <a:r>
              <a:rPr lang="en-US" sz="2200" dirty="0" smtClean="0"/>
              <a:t>Matrix 		  is singular if x is </a:t>
            </a:r>
          </a:p>
          <a:p>
            <a:pPr marL="457200" indent="-457200">
              <a:buNone/>
            </a:pPr>
            <a:endParaRPr lang="en-US" sz="2400" dirty="0" smtClean="0"/>
          </a:p>
          <a:p>
            <a:pPr marL="457200" indent="-457200">
              <a:buNone/>
            </a:pPr>
            <a:r>
              <a:rPr lang="en-US" sz="2200" b="1" dirty="0" smtClean="0"/>
              <a:t>(a)  </a:t>
            </a:r>
            <a:r>
              <a:rPr lang="en-US" sz="2200" dirty="0" smtClean="0"/>
              <a:t>2, -1                      </a:t>
            </a:r>
            <a:r>
              <a:rPr lang="en-US" sz="2200" b="1" dirty="0" smtClean="0"/>
              <a:t>(b)    </a:t>
            </a:r>
            <a:r>
              <a:rPr lang="en-US" sz="2200" dirty="0" smtClean="0"/>
              <a:t>2, 1                         </a:t>
            </a:r>
            <a:r>
              <a:rPr lang="en-US" sz="2200" b="1" dirty="0" smtClean="0"/>
              <a:t>(c)  </a:t>
            </a:r>
            <a:r>
              <a:rPr lang="en-US" sz="2200" dirty="0" smtClean="0"/>
              <a:t>0,  1</a:t>
            </a:r>
          </a:p>
          <a:p>
            <a:pPr marL="457200" indent="-457200">
              <a:buNone/>
            </a:pPr>
            <a:endParaRPr lang="en-US" sz="2200" dirty="0" smtClean="0"/>
          </a:p>
        </p:txBody>
      </p:sp>
      <p:sp>
        <p:nvSpPr>
          <p:cNvPr id="4" name="Date Placeholder 3"/>
          <p:cNvSpPr>
            <a:spLocks noGrp="1"/>
          </p:cNvSpPr>
          <p:nvPr>
            <p:ph type="dt" sz="half" idx="10"/>
          </p:nvPr>
        </p:nvSpPr>
        <p:spPr/>
        <p:txBody>
          <a:bodyPr/>
          <a:lstStyle/>
          <a:p>
            <a:fld id="{C38A321C-3F3C-425A-A6CC-3FE6515645D0}" type="datetime1">
              <a:rPr lang="en-US" smtClean="0"/>
              <a:pPr/>
              <a:t>7/1/2020</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chemeClr val="dk1"/>
                </a:solidFill>
                <a:effectLst/>
                <a:uLnTx/>
                <a:uFillTx/>
                <a:latin typeface="+mn-lt"/>
                <a:ea typeface="+mn-ea"/>
                <a:cs typeface="+mn-cs"/>
              </a:rPr>
              <a:t>MCQ</a:t>
            </a:r>
            <a:r>
              <a:rPr kumimoji="0" lang="en-US" sz="3200" b="1" i="0" u="none" strike="noStrike" kern="1200" cap="none" spc="0" normalizeH="0" noProof="0" dirty="0" smtClean="0">
                <a:ln>
                  <a:noFill/>
                </a:ln>
                <a:solidFill>
                  <a:schemeClr val="dk1"/>
                </a:solidFill>
                <a:effectLst/>
                <a:uLnTx/>
                <a:uFillTx/>
                <a:latin typeface="+mn-lt"/>
                <a:ea typeface="+mn-ea"/>
                <a:cs typeface="+mn-cs"/>
              </a:rPr>
              <a:t> s</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sp>
        <p:nvSpPr>
          <p:cNvPr id="3430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43051"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43053"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43055"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43060" name="Rectangle 2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43062" name="Rectangle 2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43064" name="Rectangle 2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43066" name="Rectangle 2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43068" name="Rectangle 2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43070" name="Rectangle 3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6249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62497" name="Object 1"/>
          <p:cNvGraphicFramePr>
            <a:graphicFrameLocks noChangeAspect="1"/>
          </p:cNvGraphicFramePr>
          <p:nvPr/>
        </p:nvGraphicFramePr>
        <p:xfrm>
          <a:off x="5181600" y="1219200"/>
          <a:ext cx="1447800" cy="1219200"/>
        </p:xfrm>
        <a:graphic>
          <a:graphicData uri="http://schemas.openxmlformats.org/presentationml/2006/ole">
            <p:oleObj spid="_x0000_s362497" r:id="rId4" imgW="812800" imgH="596900" progId="Equation.DSMT4">
              <p:embed/>
            </p:oleObj>
          </a:graphicData>
        </a:graphic>
      </p:graphicFrame>
      <p:sp>
        <p:nvSpPr>
          <p:cNvPr id="36250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62499" name="Object 3"/>
          <p:cNvGraphicFramePr>
            <a:graphicFrameLocks noChangeAspect="1"/>
          </p:cNvGraphicFramePr>
          <p:nvPr/>
        </p:nvGraphicFramePr>
        <p:xfrm>
          <a:off x="1524000" y="2971800"/>
          <a:ext cx="1600200" cy="1143000"/>
        </p:xfrm>
        <a:graphic>
          <a:graphicData uri="http://schemas.openxmlformats.org/presentationml/2006/ole">
            <p:oleObj spid="_x0000_s362499" r:id="rId5" imgW="965200" imgH="596900" progId="Equation.DSMT4">
              <p:embed/>
            </p:oleObj>
          </a:graphicData>
        </a:graphic>
      </p:graphicFrame>
      <p:sp>
        <p:nvSpPr>
          <p:cNvPr id="36250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62501" name="Object 5"/>
          <p:cNvGraphicFramePr>
            <a:graphicFrameLocks noChangeAspect="1"/>
          </p:cNvGraphicFramePr>
          <p:nvPr/>
        </p:nvGraphicFramePr>
        <p:xfrm>
          <a:off x="2133600" y="4724400"/>
          <a:ext cx="1295400" cy="838200"/>
        </p:xfrm>
        <a:graphic>
          <a:graphicData uri="http://schemas.openxmlformats.org/presentationml/2006/ole">
            <p:oleObj spid="_x0000_s362501" r:id="rId6" imgW="583947" imgH="393529" progId="Equation.DSMT4">
              <p:embed/>
            </p:oleObj>
          </a:graphicData>
        </a:graphic>
      </p:graphicFrame>
    </p:spTree>
  </p:cSld>
  <p:clrMapOvr>
    <a:masterClrMapping/>
  </p:clrMapOvr>
  <p:transition spd="slow">
    <p:pull dir="d"/>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838200"/>
            <a:ext cx="8229600" cy="5410200"/>
          </a:xfrm>
        </p:spPr>
        <p:txBody>
          <a:bodyPr>
            <a:normAutofit/>
          </a:bodyPr>
          <a:lstStyle/>
          <a:p>
            <a:pPr>
              <a:buNone/>
            </a:pPr>
            <a:endParaRPr lang="en-US" sz="2400" b="1" dirty="0" smtClean="0"/>
          </a:p>
          <a:p>
            <a:pPr>
              <a:buNone/>
            </a:pPr>
            <a:r>
              <a:rPr lang="en-US" sz="2400" b="1" dirty="0" smtClean="0"/>
              <a:t>Q14. </a:t>
            </a:r>
            <a:r>
              <a:rPr lang="en-US" sz="2200" dirty="0" smtClean="0"/>
              <a:t>The </a:t>
            </a:r>
            <a:r>
              <a:rPr lang="en-US" sz="2200" dirty="0" err="1" smtClean="0"/>
              <a:t>eigen</a:t>
            </a:r>
            <a:r>
              <a:rPr lang="en-US" sz="2200" dirty="0" smtClean="0"/>
              <a:t> values of  		are </a:t>
            </a:r>
          </a:p>
          <a:p>
            <a:pPr>
              <a:buNone/>
            </a:pPr>
            <a:endParaRPr lang="en-US" sz="2200" dirty="0" smtClean="0"/>
          </a:p>
          <a:p>
            <a:pPr marL="457200" indent="-457200">
              <a:buAutoNum type="alphaLcParenBoth"/>
            </a:pPr>
            <a:r>
              <a:rPr lang="en-US" sz="2200" dirty="0" smtClean="0"/>
              <a:t>0, 0, 0                      </a:t>
            </a:r>
            <a:r>
              <a:rPr lang="en-US" sz="2200" b="1" dirty="0" smtClean="0"/>
              <a:t>(b)</a:t>
            </a:r>
            <a:r>
              <a:rPr lang="en-US" sz="2200" dirty="0" smtClean="0"/>
              <a:t>    0, 0, 1                       </a:t>
            </a:r>
            <a:r>
              <a:rPr lang="en-US" sz="2200" b="1" dirty="0" smtClean="0"/>
              <a:t>(c)</a:t>
            </a:r>
            <a:r>
              <a:rPr lang="en-US" sz="2200" dirty="0" smtClean="0"/>
              <a:t>  0, 0, 3  </a:t>
            </a:r>
          </a:p>
          <a:p>
            <a:pPr marL="457200" indent="-457200">
              <a:buNone/>
            </a:pPr>
            <a:endParaRPr lang="en-US" sz="2200" dirty="0" smtClean="0"/>
          </a:p>
          <a:p>
            <a:pPr>
              <a:buNone/>
            </a:pPr>
            <a:r>
              <a:rPr lang="en-US" sz="2400" b="1" dirty="0" smtClean="0"/>
              <a:t>Q15.  </a:t>
            </a:r>
            <a:r>
              <a:rPr lang="en-US" sz="2200" dirty="0" smtClean="0"/>
              <a:t>By applying elementary transformations to a matrix its rank </a:t>
            </a:r>
          </a:p>
          <a:p>
            <a:pPr marL="457200" indent="-457200">
              <a:buAutoNum type="alphaLcParenBoth"/>
            </a:pPr>
            <a:r>
              <a:rPr lang="en-US" sz="2200" dirty="0" smtClean="0"/>
              <a:t>increases                      </a:t>
            </a:r>
            <a:r>
              <a:rPr lang="en-US" sz="2200" b="1" dirty="0" smtClean="0"/>
              <a:t>(b)</a:t>
            </a:r>
            <a:r>
              <a:rPr lang="en-US" sz="2200" dirty="0" smtClean="0"/>
              <a:t>    decreases            </a:t>
            </a:r>
            <a:r>
              <a:rPr lang="en-US" sz="2200" b="1" dirty="0" smtClean="0"/>
              <a:t> (c)  </a:t>
            </a:r>
            <a:r>
              <a:rPr lang="en-US" sz="2200" dirty="0" smtClean="0"/>
              <a:t>does not change</a:t>
            </a:r>
          </a:p>
          <a:p>
            <a:pPr marL="457200" indent="-457200">
              <a:buNone/>
            </a:pPr>
            <a:endParaRPr lang="en-US" sz="2200" dirty="0" smtClean="0"/>
          </a:p>
          <a:p>
            <a:pPr>
              <a:buNone/>
            </a:pPr>
            <a:r>
              <a:rPr lang="en-US" sz="2400" b="1" dirty="0" smtClean="0"/>
              <a:t>Q16. </a:t>
            </a:r>
            <a:r>
              <a:rPr lang="en-US" sz="2200" dirty="0" smtClean="0"/>
              <a:t>Any set of vectors which includes the zero vector is</a:t>
            </a:r>
          </a:p>
          <a:p>
            <a:pPr>
              <a:buNone/>
            </a:pPr>
            <a:r>
              <a:rPr lang="en-US" sz="2200" b="1" dirty="0" smtClean="0"/>
              <a:t>(a)  </a:t>
            </a:r>
            <a:r>
              <a:rPr lang="en-US" sz="2200" dirty="0" smtClean="0"/>
              <a:t>linearly dependent        </a:t>
            </a:r>
            <a:r>
              <a:rPr lang="en-US" sz="2200" b="1" dirty="0" smtClean="0"/>
              <a:t>(b)    </a:t>
            </a:r>
            <a:r>
              <a:rPr lang="en-US" sz="2200" dirty="0" smtClean="0"/>
              <a:t>linearly independent</a:t>
            </a:r>
          </a:p>
          <a:p>
            <a:pPr>
              <a:buNone/>
            </a:pPr>
            <a:r>
              <a:rPr lang="en-US" sz="2200" b="1" dirty="0" smtClean="0"/>
              <a:t> </a:t>
            </a:r>
            <a:endParaRPr lang="en-US" sz="2200" dirty="0" smtClean="0"/>
          </a:p>
          <a:p>
            <a:pPr>
              <a:buNone/>
            </a:pPr>
            <a:endParaRPr lang="en-US" sz="2200" dirty="0"/>
          </a:p>
        </p:txBody>
      </p:sp>
      <p:sp>
        <p:nvSpPr>
          <p:cNvPr id="4" name="Date Placeholder 3"/>
          <p:cNvSpPr>
            <a:spLocks noGrp="1"/>
          </p:cNvSpPr>
          <p:nvPr>
            <p:ph type="dt" sz="half" idx="10"/>
          </p:nvPr>
        </p:nvSpPr>
        <p:spPr/>
        <p:txBody>
          <a:bodyPr/>
          <a:lstStyle/>
          <a:p>
            <a:fld id="{C38A321C-3F3C-425A-A6CC-3FE6515645D0}" type="datetime1">
              <a:rPr lang="en-US" smtClean="0"/>
              <a:pPr/>
              <a:t>7/1/2020</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chemeClr val="dk1"/>
                </a:solidFill>
                <a:effectLst/>
                <a:uLnTx/>
                <a:uFillTx/>
                <a:latin typeface="+mn-lt"/>
                <a:ea typeface="+mn-ea"/>
                <a:cs typeface="+mn-cs"/>
              </a:rPr>
              <a:t>MCQ</a:t>
            </a:r>
            <a:r>
              <a:rPr kumimoji="0" lang="en-US" sz="3200" b="1" i="0" u="none" strike="noStrike" kern="1200" cap="none" spc="0" normalizeH="0" noProof="0" dirty="0" smtClean="0">
                <a:ln>
                  <a:noFill/>
                </a:ln>
                <a:solidFill>
                  <a:schemeClr val="dk1"/>
                </a:solidFill>
                <a:effectLst/>
                <a:uLnTx/>
                <a:uFillTx/>
                <a:latin typeface="+mn-lt"/>
                <a:ea typeface="+mn-ea"/>
                <a:cs typeface="+mn-cs"/>
              </a:rPr>
              <a:t> s</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sp>
        <p:nvSpPr>
          <p:cNvPr id="3430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43051"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43053"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43055"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43060" name="Rectangle 2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43062" name="Rectangle 2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43064" name="Rectangle 2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43066" name="Rectangle 2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43068" name="Rectangle 2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43070" name="Rectangle 3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614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61473" name="Object 1"/>
          <p:cNvGraphicFramePr>
            <a:graphicFrameLocks noChangeAspect="1"/>
          </p:cNvGraphicFramePr>
          <p:nvPr/>
        </p:nvGraphicFramePr>
        <p:xfrm>
          <a:off x="3505200" y="990600"/>
          <a:ext cx="1676400" cy="1066800"/>
        </p:xfrm>
        <a:graphic>
          <a:graphicData uri="http://schemas.openxmlformats.org/presentationml/2006/ole">
            <p:oleObj spid="_x0000_s361473" r:id="rId4" imgW="520700" imgH="596900" progId="Equation.DSMT4">
              <p:embed/>
            </p:oleObj>
          </a:graphicData>
        </a:graphic>
      </p:graphicFrame>
    </p:spTree>
  </p:cSld>
  <p:clrMapOvr>
    <a:masterClrMapping/>
  </p:clrMapOvr>
  <p:transition spd="slow">
    <p:pull dir="d"/>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105400"/>
          </a:xfrm>
        </p:spPr>
        <p:txBody>
          <a:bodyPr>
            <a:normAutofit/>
          </a:bodyPr>
          <a:lstStyle/>
          <a:p>
            <a:pPr>
              <a:buNone/>
            </a:pPr>
            <a:r>
              <a:rPr lang="en-US" sz="2400" b="1" dirty="0" smtClean="0"/>
              <a:t>Q17.  </a:t>
            </a:r>
            <a:r>
              <a:rPr lang="en-US" sz="2200" dirty="0" smtClean="0"/>
              <a:t>If  		    then </a:t>
            </a:r>
            <a:r>
              <a:rPr lang="en-US" sz="2200" dirty="0" err="1" smtClean="0"/>
              <a:t>eigen</a:t>
            </a:r>
            <a:r>
              <a:rPr lang="en-US" sz="2200" dirty="0" smtClean="0"/>
              <a:t> values of </a:t>
            </a:r>
            <a:r>
              <a:rPr lang="en-US" sz="2200" i="1" dirty="0" smtClean="0"/>
              <a:t>A</a:t>
            </a:r>
            <a:r>
              <a:rPr lang="en-US" sz="2200" i="1" baseline="30000" dirty="0" smtClean="0"/>
              <a:t>-1</a:t>
            </a:r>
            <a:r>
              <a:rPr lang="en-US" sz="2200" baseline="30000" dirty="0" smtClean="0"/>
              <a:t>   </a:t>
            </a:r>
            <a:r>
              <a:rPr lang="en-US" sz="2200" dirty="0" smtClean="0"/>
              <a:t> are</a:t>
            </a:r>
          </a:p>
          <a:p>
            <a:pPr>
              <a:buNone/>
            </a:pPr>
            <a:r>
              <a:rPr lang="en-US" sz="2200" b="1" dirty="0" smtClean="0"/>
              <a:t> </a:t>
            </a:r>
            <a:endParaRPr lang="en-US" sz="2200" dirty="0" smtClean="0"/>
          </a:p>
          <a:p>
            <a:pPr marL="457200" indent="-457200">
              <a:buAutoNum type="alphaLcParenBoth"/>
            </a:pPr>
            <a:r>
              <a:rPr lang="en-US" sz="2200" dirty="0" smtClean="0"/>
              <a:t>3, 2, 5                     </a:t>
            </a:r>
            <a:r>
              <a:rPr lang="en-US" sz="2200" b="1" dirty="0" smtClean="0"/>
              <a:t>(b)    </a:t>
            </a:r>
            <a:r>
              <a:rPr lang="en-US" sz="2200" dirty="0" smtClean="0"/>
              <a:t>1/3,  1/2, 1/5                       </a:t>
            </a:r>
            <a:r>
              <a:rPr lang="en-US" sz="2200" b="1" dirty="0" smtClean="0"/>
              <a:t> (c)  </a:t>
            </a:r>
            <a:r>
              <a:rPr lang="en-US" sz="2200" dirty="0" smtClean="0"/>
              <a:t>9,  4, 25</a:t>
            </a:r>
          </a:p>
          <a:p>
            <a:pPr marL="457200" indent="-457200">
              <a:buNone/>
            </a:pPr>
            <a:endParaRPr lang="en-US" sz="2200" dirty="0" smtClean="0"/>
          </a:p>
          <a:p>
            <a:pPr>
              <a:buNone/>
            </a:pPr>
            <a:r>
              <a:rPr lang="en-US" sz="2400" b="1" dirty="0" smtClean="0"/>
              <a:t>Q18. </a:t>
            </a:r>
            <a:r>
              <a:rPr lang="en-US" sz="2200" dirty="0" smtClean="0"/>
              <a:t>The sum of two </a:t>
            </a:r>
            <a:r>
              <a:rPr lang="en-US" sz="2200" dirty="0" err="1" smtClean="0"/>
              <a:t>eigen</a:t>
            </a:r>
            <a:r>
              <a:rPr lang="en-US" sz="2200" dirty="0" smtClean="0"/>
              <a:t> values and trace of 3X3 matrix are equal then the value of  	  is </a:t>
            </a:r>
          </a:p>
          <a:p>
            <a:pPr>
              <a:buNone/>
            </a:pPr>
            <a:r>
              <a:rPr lang="en-US" sz="2200" b="1" dirty="0" smtClean="0"/>
              <a:t>(a)  </a:t>
            </a:r>
            <a:r>
              <a:rPr lang="en-US" sz="2200" dirty="0" smtClean="0"/>
              <a:t>2                      </a:t>
            </a:r>
            <a:r>
              <a:rPr lang="en-US" sz="2200" b="1" dirty="0" smtClean="0"/>
              <a:t>(b)    </a:t>
            </a:r>
            <a:r>
              <a:rPr lang="en-US" sz="2200" dirty="0" smtClean="0"/>
              <a:t>3                         </a:t>
            </a:r>
            <a:r>
              <a:rPr lang="en-US" sz="2200" b="1" dirty="0" smtClean="0"/>
              <a:t>(c)  </a:t>
            </a:r>
            <a:r>
              <a:rPr lang="en-US" sz="2200" dirty="0" smtClean="0"/>
              <a:t>0</a:t>
            </a:r>
          </a:p>
          <a:p>
            <a:pPr marL="457200" indent="-457200">
              <a:buNone/>
            </a:pPr>
            <a:endParaRPr lang="en-US" sz="2200" dirty="0" smtClean="0"/>
          </a:p>
          <a:p>
            <a:pPr>
              <a:buNone/>
            </a:pPr>
            <a:r>
              <a:rPr lang="en-US" sz="2400" b="1" dirty="0" smtClean="0"/>
              <a:t>Q19. </a:t>
            </a:r>
            <a:r>
              <a:rPr lang="en-US" sz="2200" dirty="0" smtClean="0"/>
              <a:t>The matrix</a:t>
            </a:r>
          </a:p>
          <a:p>
            <a:pPr>
              <a:buNone/>
            </a:pPr>
            <a:r>
              <a:rPr lang="en-US" sz="2200" dirty="0" smtClean="0"/>
              <a:t> </a:t>
            </a:r>
          </a:p>
          <a:p>
            <a:pPr marL="457200" indent="-457200">
              <a:lnSpc>
                <a:spcPct val="200000"/>
              </a:lnSpc>
              <a:buNone/>
            </a:pPr>
            <a:r>
              <a:rPr lang="en-US" sz="2200" b="1" dirty="0" smtClean="0"/>
              <a:t>(a) </a:t>
            </a:r>
            <a:r>
              <a:rPr lang="en-US" sz="2200" dirty="0" err="1" smtClean="0"/>
              <a:t>Hermitian</a:t>
            </a:r>
            <a:r>
              <a:rPr lang="en-US" sz="2200" dirty="0" smtClean="0"/>
              <a:t>                      </a:t>
            </a:r>
            <a:r>
              <a:rPr lang="en-US" sz="2200" b="1" dirty="0" smtClean="0"/>
              <a:t>(b)   </a:t>
            </a:r>
            <a:r>
              <a:rPr lang="en-US" sz="2200" dirty="0" smtClean="0"/>
              <a:t>Skew- </a:t>
            </a:r>
            <a:r>
              <a:rPr lang="en-US" sz="2200" dirty="0" err="1" smtClean="0"/>
              <a:t>Hermitian</a:t>
            </a:r>
            <a:r>
              <a:rPr lang="en-US" sz="2200" dirty="0" smtClean="0"/>
              <a:t>       </a:t>
            </a:r>
            <a:r>
              <a:rPr lang="en-US" sz="2200" b="1" dirty="0" smtClean="0"/>
              <a:t>(c) </a:t>
            </a:r>
            <a:r>
              <a:rPr lang="en-US" sz="2200" dirty="0" smtClean="0"/>
              <a:t>none of these</a:t>
            </a:r>
          </a:p>
          <a:p>
            <a:pPr marL="457200" indent="-457200">
              <a:buNone/>
            </a:pPr>
            <a:endParaRPr lang="en-US" sz="2200" dirty="0" smtClean="0"/>
          </a:p>
        </p:txBody>
      </p:sp>
      <p:sp>
        <p:nvSpPr>
          <p:cNvPr id="4" name="Date Placeholder 3"/>
          <p:cNvSpPr>
            <a:spLocks noGrp="1"/>
          </p:cNvSpPr>
          <p:nvPr>
            <p:ph type="dt" sz="half" idx="10"/>
          </p:nvPr>
        </p:nvSpPr>
        <p:spPr/>
        <p:txBody>
          <a:bodyPr/>
          <a:lstStyle/>
          <a:p>
            <a:fld id="{C38A321C-3F3C-425A-A6CC-3FE6515645D0}" type="datetime1">
              <a:rPr lang="en-US" smtClean="0"/>
              <a:pPr/>
              <a:t>7/1/2020</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chemeClr val="dk1"/>
                </a:solidFill>
                <a:effectLst/>
                <a:uLnTx/>
                <a:uFillTx/>
                <a:latin typeface="+mn-lt"/>
                <a:ea typeface="+mn-ea"/>
                <a:cs typeface="+mn-cs"/>
              </a:rPr>
              <a:t>MCQ</a:t>
            </a:r>
            <a:r>
              <a:rPr kumimoji="0" lang="en-US" sz="3200" b="1" i="0" u="none" strike="noStrike" kern="1200" cap="none" spc="0" normalizeH="0" noProof="0" dirty="0" smtClean="0">
                <a:ln>
                  <a:noFill/>
                </a:ln>
                <a:solidFill>
                  <a:schemeClr val="dk1"/>
                </a:solidFill>
                <a:effectLst/>
                <a:uLnTx/>
                <a:uFillTx/>
                <a:latin typeface="+mn-lt"/>
                <a:ea typeface="+mn-ea"/>
                <a:cs typeface="+mn-cs"/>
              </a:rPr>
              <a:t> s</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sp>
        <p:nvSpPr>
          <p:cNvPr id="3430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43051"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43053"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43055"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43060" name="Rectangle 2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43062" name="Rectangle 2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43064" name="Rectangle 2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43066" name="Rectangle 2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43068" name="Rectangle 2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43070" name="Rectangle 3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6454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64545" name="Object 1"/>
          <p:cNvGraphicFramePr>
            <a:graphicFrameLocks noChangeAspect="1"/>
          </p:cNvGraphicFramePr>
          <p:nvPr/>
        </p:nvGraphicFramePr>
        <p:xfrm>
          <a:off x="1676400" y="762000"/>
          <a:ext cx="1828800" cy="1295400"/>
        </p:xfrm>
        <a:graphic>
          <a:graphicData uri="http://schemas.openxmlformats.org/presentationml/2006/ole">
            <p:oleObj spid="_x0000_s364545" r:id="rId4" imgW="901700" imgH="596900" progId="Equation.DSMT4">
              <p:embed/>
            </p:oleObj>
          </a:graphicData>
        </a:graphic>
      </p:graphicFrame>
      <p:sp>
        <p:nvSpPr>
          <p:cNvPr id="36454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64547" name="Object 3"/>
          <p:cNvGraphicFramePr>
            <a:graphicFrameLocks noChangeAspect="1"/>
          </p:cNvGraphicFramePr>
          <p:nvPr/>
        </p:nvGraphicFramePr>
        <p:xfrm>
          <a:off x="2895600" y="3200400"/>
          <a:ext cx="609600" cy="457200"/>
        </p:xfrm>
        <a:graphic>
          <a:graphicData uri="http://schemas.openxmlformats.org/presentationml/2006/ole">
            <p:oleObj spid="_x0000_s364547" r:id="rId5" imgW="177569" imgH="215619" progId="Equation.DSMT4">
              <p:embed/>
            </p:oleObj>
          </a:graphicData>
        </a:graphic>
      </p:graphicFrame>
      <p:sp>
        <p:nvSpPr>
          <p:cNvPr id="36455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64549" name="Object 5"/>
          <p:cNvGraphicFramePr>
            <a:graphicFrameLocks noChangeAspect="1"/>
          </p:cNvGraphicFramePr>
          <p:nvPr/>
        </p:nvGraphicFramePr>
        <p:xfrm>
          <a:off x="2590800" y="4038600"/>
          <a:ext cx="2133600" cy="1219200"/>
        </p:xfrm>
        <a:graphic>
          <a:graphicData uri="http://schemas.openxmlformats.org/presentationml/2006/ole">
            <p:oleObj spid="_x0000_s364549" r:id="rId6" imgW="901700" imgH="596900" progId="Equation.DSMT4">
              <p:embed/>
            </p:oleObj>
          </a:graphicData>
        </a:graphic>
      </p:graphicFrame>
    </p:spTree>
  </p:cSld>
  <p:clrMapOvr>
    <a:masterClrMapping/>
  </p:clrMapOvr>
  <p:transition spd="slow">
    <p:pull dir="d"/>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105400"/>
          </a:xfrm>
        </p:spPr>
        <p:txBody>
          <a:bodyPr>
            <a:normAutofit/>
          </a:bodyPr>
          <a:lstStyle/>
          <a:p>
            <a:pPr>
              <a:buNone/>
            </a:pPr>
            <a:r>
              <a:rPr lang="en-US" sz="2400" b="1" dirty="0" smtClean="0"/>
              <a:t>Q20. </a:t>
            </a:r>
            <a:r>
              <a:rPr lang="en-US" sz="2200" dirty="0" smtClean="0"/>
              <a:t>The matrix </a:t>
            </a:r>
          </a:p>
          <a:p>
            <a:pPr>
              <a:buNone/>
            </a:pPr>
            <a:endParaRPr lang="en-US" sz="2200" dirty="0" smtClean="0"/>
          </a:p>
          <a:p>
            <a:pPr marL="457200" indent="-457200">
              <a:buAutoNum type="alphaLcParenBoth"/>
            </a:pPr>
            <a:r>
              <a:rPr lang="en-US" sz="2200" dirty="0" err="1" smtClean="0"/>
              <a:t>Hermitian</a:t>
            </a:r>
            <a:r>
              <a:rPr lang="en-US" sz="2200" dirty="0" smtClean="0"/>
              <a:t>                     </a:t>
            </a:r>
            <a:r>
              <a:rPr lang="en-US" sz="2200" b="1" dirty="0" smtClean="0"/>
              <a:t> (b)   </a:t>
            </a:r>
            <a:r>
              <a:rPr lang="en-US" sz="2200" dirty="0" smtClean="0"/>
              <a:t>Skew- </a:t>
            </a:r>
            <a:r>
              <a:rPr lang="en-US" sz="2200" dirty="0" err="1" smtClean="0"/>
              <a:t>Hermitian</a:t>
            </a:r>
            <a:r>
              <a:rPr lang="en-US" sz="2200" dirty="0" smtClean="0"/>
              <a:t>                     </a:t>
            </a:r>
            <a:r>
              <a:rPr lang="en-US" sz="2200" b="1" dirty="0" smtClean="0"/>
              <a:t>(c) </a:t>
            </a:r>
            <a:r>
              <a:rPr lang="en-US" sz="2200" dirty="0" smtClean="0"/>
              <a:t>Unitary</a:t>
            </a:r>
          </a:p>
          <a:p>
            <a:pPr algn="ctr">
              <a:buNone/>
            </a:pPr>
            <a:endParaRPr lang="en-US" sz="2400" b="1" dirty="0" smtClean="0"/>
          </a:p>
          <a:p>
            <a:pPr algn="ctr">
              <a:lnSpc>
                <a:spcPct val="150000"/>
              </a:lnSpc>
              <a:buNone/>
            </a:pPr>
            <a:r>
              <a:rPr lang="en-US" sz="2800" b="1" u="sng" dirty="0" smtClean="0"/>
              <a:t>Answers</a:t>
            </a:r>
          </a:p>
          <a:p>
            <a:pPr marL="457200" indent="-457200">
              <a:lnSpc>
                <a:spcPct val="150000"/>
              </a:lnSpc>
              <a:buAutoNum type="arabicPeriod"/>
            </a:pPr>
            <a:r>
              <a:rPr lang="en-US" sz="2200" dirty="0" smtClean="0"/>
              <a:t>(a)        2.  (b)       3.   (a)         4.  (c)       5.  (b)        6. (d)        7.  (c)</a:t>
            </a:r>
          </a:p>
          <a:p>
            <a:pPr marL="457200" indent="-457200">
              <a:lnSpc>
                <a:spcPct val="150000"/>
              </a:lnSpc>
              <a:buAutoNum type="arabicPeriod" startAt="8"/>
            </a:pPr>
            <a:r>
              <a:rPr lang="en-US" sz="2200" dirty="0" smtClean="0"/>
              <a:t>(b)      9.    (c)         10. (b)	11.  (b)        12.    (b)       13.   (a)  </a:t>
            </a:r>
          </a:p>
          <a:p>
            <a:pPr marL="457200" indent="-457200">
              <a:lnSpc>
                <a:spcPct val="150000"/>
              </a:lnSpc>
              <a:buAutoNum type="arabicPeriod" startAt="14"/>
            </a:pPr>
            <a:r>
              <a:rPr lang="en-US" sz="2200" dirty="0" smtClean="0"/>
              <a:t>(c)       15.  (c)        16. (a)        17.  (b)         18. (c)      19. (b) </a:t>
            </a:r>
          </a:p>
          <a:p>
            <a:pPr marL="457200" indent="-457200">
              <a:lnSpc>
                <a:spcPct val="150000"/>
              </a:lnSpc>
              <a:buNone/>
            </a:pPr>
            <a:r>
              <a:rPr lang="en-US" sz="2200" dirty="0" smtClean="0"/>
              <a:t>20.  (a)</a:t>
            </a:r>
          </a:p>
        </p:txBody>
      </p:sp>
      <p:sp>
        <p:nvSpPr>
          <p:cNvPr id="4" name="Date Placeholder 3"/>
          <p:cNvSpPr>
            <a:spLocks noGrp="1"/>
          </p:cNvSpPr>
          <p:nvPr>
            <p:ph type="dt" sz="half" idx="10"/>
          </p:nvPr>
        </p:nvSpPr>
        <p:spPr/>
        <p:txBody>
          <a:bodyPr/>
          <a:lstStyle/>
          <a:p>
            <a:fld id="{C38A321C-3F3C-425A-A6CC-3FE6515645D0}" type="datetime1">
              <a:rPr lang="en-US" smtClean="0"/>
              <a:pPr/>
              <a:t>7/1/2020</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chemeClr val="dk1"/>
                </a:solidFill>
                <a:effectLst/>
                <a:uLnTx/>
                <a:uFillTx/>
                <a:latin typeface="+mn-lt"/>
                <a:ea typeface="+mn-ea"/>
                <a:cs typeface="+mn-cs"/>
              </a:rPr>
              <a:t>MCQ</a:t>
            </a:r>
            <a:r>
              <a:rPr kumimoji="0" lang="en-US" sz="3200" b="1" i="0" u="none" strike="noStrike" kern="1200" cap="none" spc="0" normalizeH="0" noProof="0" dirty="0" smtClean="0">
                <a:ln>
                  <a:noFill/>
                </a:ln>
                <a:solidFill>
                  <a:schemeClr val="dk1"/>
                </a:solidFill>
                <a:effectLst/>
                <a:uLnTx/>
                <a:uFillTx/>
                <a:latin typeface="+mn-lt"/>
                <a:ea typeface="+mn-ea"/>
                <a:cs typeface="+mn-cs"/>
              </a:rPr>
              <a:t> s</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sp>
        <p:nvSpPr>
          <p:cNvPr id="3430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43051"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43053"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43055"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43060" name="Rectangle 2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43062" name="Rectangle 2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43064" name="Rectangle 2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43066" name="Rectangle 2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43068" name="Rectangle 2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43070" name="Rectangle 3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6557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65569" name="Object 1"/>
          <p:cNvGraphicFramePr>
            <a:graphicFrameLocks noChangeAspect="1"/>
          </p:cNvGraphicFramePr>
          <p:nvPr/>
        </p:nvGraphicFramePr>
        <p:xfrm>
          <a:off x="2590800" y="990600"/>
          <a:ext cx="3124200" cy="914400"/>
        </p:xfrm>
        <a:graphic>
          <a:graphicData uri="http://schemas.openxmlformats.org/presentationml/2006/ole">
            <p:oleObj spid="_x0000_s365569" r:id="rId4" imgW="1143000" imgH="393700" progId="Equation.DSMT4">
              <p:embed/>
            </p:oleObj>
          </a:graphicData>
        </a:graphic>
      </p:graphicFrame>
    </p:spTree>
  </p:cSld>
  <p:clrMapOvr>
    <a:masterClrMapping/>
  </p:clrMapOvr>
  <p:transition spd="slow">
    <p:pull dir="d"/>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2400C71-E735-47B2-A110-72C91B42305B}" type="datetime1">
              <a:rPr lang="en-US" smtClean="0"/>
              <a:pPr/>
              <a:t>7/1/2020</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smtClean="0">
                <a:ln>
                  <a:noFill/>
                </a:ln>
                <a:solidFill>
                  <a:schemeClr val="dk1"/>
                </a:solidFill>
                <a:effectLst/>
                <a:uLnTx/>
                <a:uFillTx/>
                <a:latin typeface="+mn-lt"/>
                <a:ea typeface="+mn-ea"/>
                <a:cs typeface="+mn-cs"/>
              </a:rPr>
              <a:t>Old</a:t>
            </a:r>
            <a:r>
              <a:rPr kumimoji="0" lang="en-US" sz="3200" b="0" i="0" u="none" strike="noStrike" kern="1200" cap="none" spc="0" normalizeH="0" noProof="0" dirty="0" smtClean="0">
                <a:ln>
                  <a:noFill/>
                </a:ln>
                <a:solidFill>
                  <a:schemeClr val="dk1"/>
                </a:solidFill>
                <a:effectLst/>
                <a:uLnTx/>
                <a:uFillTx/>
                <a:latin typeface="+mn-lt"/>
                <a:ea typeface="+mn-ea"/>
                <a:cs typeface="+mn-cs"/>
              </a:rPr>
              <a:t> </a:t>
            </a:r>
            <a:r>
              <a:rPr kumimoji="0" lang="en-US" sz="3200" b="0" i="0" u="none" strike="noStrike" kern="1200" cap="none" spc="0" normalizeH="0" noProof="0" dirty="0" err="1" smtClean="0">
                <a:ln>
                  <a:noFill/>
                </a:ln>
                <a:solidFill>
                  <a:schemeClr val="dk1"/>
                </a:solidFill>
                <a:effectLst/>
                <a:uLnTx/>
                <a:uFillTx/>
                <a:latin typeface="+mn-lt"/>
                <a:ea typeface="+mn-ea"/>
                <a:cs typeface="+mn-cs"/>
              </a:rPr>
              <a:t>Sessional</a:t>
            </a:r>
            <a:r>
              <a:rPr kumimoji="0" lang="en-US" sz="3200" b="0" i="0" u="none" strike="noStrike" kern="1200" cap="none" spc="0" normalizeH="0" noProof="0" dirty="0" smtClean="0">
                <a:ln>
                  <a:noFill/>
                </a:ln>
                <a:solidFill>
                  <a:schemeClr val="dk1"/>
                </a:solidFill>
                <a:effectLst/>
                <a:uLnTx/>
                <a:uFillTx/>
                <a:latin typeface="+mn-lt"/>
                <a:ea typeface="+mn-ea"/>
                <a:cs typeface="+mn-cs"/>
              </a:rPr>
              <a:t> Question Papers</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366595" name="Picture 3" descr="C:\Users\RAJNIS~1\AppData\Local\Temp\Rar$DIa7872.23618\202005141308091000.jpg"/>
          <p:cNvPicPr>
            <a:picLocks noChangeAspect="1" noChangeArrowheads="1"/>
          </p:cNvPicPr>
          <p:nvPr/>
        </p:nvPicPr>
        <p:blipFill>
          <a:blip r:embed="rId3" cstate="print"/>
          <a:srcRect/>
          <a:stretch>
            <a:fillRect/>
          </a:stretch>
        </p:blipFill>
        <p:spPr bwMode="auto">
          <a:xfrm>
            <a:off x="0" y="975101"/>
            <a:ext cx="9144000" cy="4907797"/>
          </a:xfrm>
          <a:prstGeom prst="rect">
            <a:avLst/>
          </a:prstGeom>
          <a:noFill/>
        </p:spPr>
      </p:pic>
    </p:spTree>
  </p:cSld>
  <p:clrMapOvr>
    <a:masterClrMapping/>
  </p:clrMapOvr>
  <p:transition spd="slow">
    <p:pull dir="d"/>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2400C71-E735-47B2-A110-72C91B42305B}" type="datetime1">
              <a:rPr lang="en-US" smtClean="0"/>
              <a:pPr/>
              <a:t>7/1/2020</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200" b="0" i="0" u="none" strike="noStrike" kern="1200" cap="none" spc="0" normalizeH="0" baseline="0" noProof="0" dirty="0" smtClean="0">
                <a:ln>
                  <a:noFill/>
                </a:ln>
                <a:solidFill>
                  <a:schemeClr val="dk1"/>
                </a:solidFill>
                <a:effectLst/>
                <a:uLnTx/>
                <a:uFillTx/>
                <a:latin typeface="+mn-lt"/>
                <a:ea typeface="+mn-ea"/>
                <a:cs typeface="+mn-cs"/>
              </a:rPr>
              <a:t>Old</a:t>
            </a:r>
            <a:r>
              <a:rPr kumimoji="0" lang="en-US" sz="3200" b="0" i="0" u="none" strike="noStrike" kern="1200" cap="none" spc="0" normalizeH="0" noProof="0" dirty="0" smtClean="0">
                <a:ln>
                  <a:noFill/>
                </a:ln>
                <a:solidFill>
                  <a:schemeClr val="dk1"/>
                </a:solidFill>
                <a:effectLst/>
                <a:uLnTx/>
                <a:uFillTx/>
                <a:latin typeface="+mn-lt"/>
                <a:ea typeface="+mn-ea"/>
                <a:cs typeface="+mn-cs"/>
              </a:rPr>
              <a:t> </a:t>
            </a:r>
            <a:r>
              <a:rPr lang="en-US" sz="3200" dirty="0" err="1" smtClean="0"/>
              <a:t>Sessional</a:t>
            </a:r>
            <a:r>
              <a:rPr lang="en-US" sz="3200" dirty="0" smtClean="0"/>
              <a:t> Question </a:t>
            </a:r>
            <a:r>
              <a:rPr kumimoji="0" lang="en-US" sz="3200" b="0" i="0" u="none" strike="noStrike" kern="1200" cap="none" spc="0" normalizeH="0" noProof="0" dirty="0" smtClean="0">
                <a:ln>
                  <a:noFill/>
                </a:ln>
                <a:solidFill>
                  <a:schemeClr val="dk1"/>
                </a:solidFill>
                <a:effectLst/>
                <a:uLnTx/>
                <a:uFillTx/>
                <a:latin typeface="+mn-lt"/>
                <a:ea typeface="+mn-ea"/>
                <a:cs typeface="+mn-cs"/>
              </a:rPr>
              <a:t>Papers</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367618" name="Picture 2" descr="C:\Users\RAJNIS~1\AppData\Local\Temp\Rar$DIa7872.30459\202005141308091001.jpg"/>
          <p:cNvPicPr>
            <a:picLocks noChangeAspect="1" noChangeArrowheads="1"/>
          </p:cNvPicPr>
          <p:nvPr/>
        </p:nvPicPr>
        <p:blipFill>
          <a:blip r:embed="rId3" cstate="print"/>
          <a:srcRect/>
          <a:stretch>
            <a:fillRect/>
          </a:stretch>
        </p:blipFill>
        <p:spPr bwMode="auto">
          <a:xfrm>
            <a:off x="0" y="1219200"/>
            <a:ext cx="9144000" cy="4876799"/>
          </a:xfrm>
          <a:prstGeom prst="rect">
            <a:avLst/>
          </a:prstGeom>
          <a:noFill/>
        </p:spPr>
      </p:pic>
    </p:spTree>
  </p:cSld>
  <p:clrMapOvr>
    <a:masterClrMapping/>
  </p:clrMapOvr>
  <p:transition spd="slow">
    <p:pull dir="d"/>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2400C71-E735-47B2-A110-72C91B42305B}" type="datetime1">
              <a:rPr lang="en-US" smtClean="0"/>
              <a:pPr/>
              <a:t>7/1/2020</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smtClean="0"/>
              <a:t>Old </a:t>
            </a:r>
            <a:r>
              <a:rPr lang="en-US" sz="3200" dirty="0" err="1" smtClean="0"/>
              <a:t>Sessional</a:t>
            </a:r>
            <a:r>
              <a:rPr lang="en-US" sz="3200" dirty="0" smtClean="0"/>
              <a:t> Question Papers</a:t>
            </a:r>
            <a:endParaRPr lang="en-US" sz="3200" dirty="0"/>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368642" name="Picture 2" descr="C:\Users\RAJNIS~1\AppData\Local\Temp\Rar$DIa7872.40775\202005141308091002.jpg"/>
          <p:cNvPicPr>
            <a:picLocks noChangeAspect="1" noChangeArrowheads="1"/>
          </p:cNvPicPr>
          <p:nvPr/>
        </p:nvPicPr>
        <p:blipFill>
          <a:blip r:embed="rId3" cstate="print"/>
          <a:srcRect/>
          <a:stretch>
            <a:fillRect/>
          </a:stretch>
        </p:blipFill>
        <p:spPr bwMode="auto">
          <a:xfrm>
            <a:off x="0" y="896362"/>
            <a:ext cx="9144000" cy="5065275"/>
          </a:xfrm>
          <a:prstGeom prst="rect">
            <a:avLst/>
          </a:prstGeom>
          <a:noFill/>
        </p:spPr>
      </p:pic>
    </p:spTree>
  </p:cSld>
  <p:clrMapOvr>
    <a:masterClrMapping/>
  </p:clrMapOvr>
  <p:transition spd="slow">
    <p:pull dir="d"/>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2400C71-E735-47B2-A110-72C91B42305B}" type="datetime1">
              <a:rPr lang="en-US" smtClean="0"/>
              <a:pPr/>
              <a:t>7/1/2020</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smtClean="0"/>
              <a:t>Old </a:t>
            </a:r>
            <a:r>
              <a:rPr lang="en-US" sz="3200" dirty="0" err="1" smtClean="0"/>
              <a:t>Sessional</a:t>
            </a:r>
            <a:r>
              <a:rPr lang="en-US" sz="3200" dirty="0" smtClean="0"/>
              <a:t> Question Papers</a:t>
            </a:r>
            <a:endParaRPr lang="en-US" sz="3200" dirty="0"/>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369666" name="Picture 2" descr="C:\Users\RAJNIS~1\AppData\Local\Temp\Rar$DIa7872.43072\202005141308091003.jpg"/>
          <p:cNvPicPr>
            <a:picLocks noChangeAspect="1" noChangeArrowheads="1"/>
          </p:cNvPicPr>
          <p:nvPr/>
        </p:nvPicPr>
        <p:blipFill>
          <a:blip r:embed="rId3" cstate="print"/>
          <a:srcRect/>
          <a:stretch>
            <a:fillRect/>
          </a:stretch>
        </p:blipFill>
        <p:spPr bwMode="auto">
          <a:xfrm>
            <a:off x="0" y="990600"/>
            <a:ext cx="9144000" cy="5181600"/>
          </a:xfrm>
          <a:prstGeom prst="rect">
            <a:avLst/>
          </a:prstGeom>
          <a:noFill/>
        </p:spPr>
      </p:pic>
    </p:spTree>
  </p:cSld>
  <p:clrMapOvr>
    <a:masterClrMapping/>
  </p:clrMapOvr>
  <p:transition spd="slow">
    <p:pull dir="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2DECD22-7460-4091-A8D1-E4E4214E8A9F}"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smtClean="0"/>
              <a:t>Recap of Matrix Multiplication</a:t>
            </a:r>
            <a:endParaRPr lang="en-US" sz="3200" dirty="0"/>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9"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3" cstate="print"/>
            <a:stretch>
              <a:fillRect l="-963" t="-809"/>
            </a:stretch>
          </a:blipFill>
        </p:spPr>
        <p:txBody>
          <a:bodyPr/>
          <a:lstStyle/>
          <a:p>
            <a:r>
              <a:rPr lang="en-US">
                <a:noFill/>
              </a:rPr>
              <a:t> </a:t>
            </a:r>
          </a:p>
        </p:txBody>
      </p:sp>
    </p:spTree>
  </p:cSld>
  <p:clrMapOvr>
    <a:masterClrMapping/>
  </p:clrMapOvr>
  <p:transition spd="slow">
    <p:pull dir="d"/>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2400C71-E735-47B2-A110-72C91B42305B}" type="datetime1">
              <a:rPr lang="en-US" smtClean="0"/>
              <a:pPr/>
              <a:t>7/1/2020</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smtClean="0"/>
              <a:t>Old </a:t>
            </a:r>
            <a:r>
              <a:rPr lang="en-US" sz="3200" dirty="0" err="1" smtClean="0"/>
              <a:t>Sessional</a:t>
            </a:r>
            <a:r>
              <a:rPr lang="en-US" sz="3200" dirty="0" smtClean="0"/>
              <a:t> Question Papers</a:t>
            </a:r>
            <a:endParaRPr lang="en-US" sz="3200" dirty="0"/>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370690" name="Picture 2" descr="C:\Users\RAJNIS~1\AppData\Local\Temp\Rar$DIa7872.46393\202005141308091004.jpg"/>
          <p:cNvPicPr>
            <a:picLocks noChangeAspect="1" noChangeArrowheads="1"/>
          </p:cNvPicPr>
          <p:nvPr/>
        </p:nvPicPr>
        <p:blipFill>
          <a:blip r:embed="rId3" cstate="print"/>
          <a:srcRect/>
          <a:stretch>
            <a:fillRect/>
          </a:stretch>
        </p:blipFill>
        <p:spPr bwMode="auto">
          <a:xfrm>
            <a:off x="0" y="1066800"/>
            <a:ext cx="9144000" cy="4876800"/>
          </a:xfrm>
          <a:prstGeom prst="rect">
            <a:avLst/>
          </a:prstGeom>
          <a:noFill/>
        </p:spPr>
      </p:pic>
    </p:spTree>
  </p:cSld>
  <p:clrMapOvr>
    <a:masterClrMapping/>
  </p:clrMapOvr>
  <p:transition spd="slow">
    <p:pull dir="d"/>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2400C71-E735-47B2-A110-72C91B42305B}" type="datetime1">
              <a:rPr lang="en-US" smtClean="0"/>
              <a:pPr/>
              <a:t>7/1/2020</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smtClean="0"/>
              <a:t>Old </a:t>
            </a:r>
            <a:r>
              <a:rPr lang="en-US" sz="3200" dirty="0" err="1" smtClean="0"/>
              <a:t>Sessional</a:t>
            </a:r>
            <a:r>
              <a:rPr lang="en-US" sz="3200" dirty="0" smtClean="0"/>
              <a:t> Question Papers</a:t>
            </a:r>
            <a:endParaRPr lang="en-US" sz="3200" dirty="0"/>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371714" name="Picture 2" descr="C:\Users\RAJNIS~1\AppData\Local\Temp\Rar$DIa7872.48571\202005141308091005.jpg"/>
          <p:cNvPicPr>
            <a:picLocks noChangeAspect="1" noChangeArrowheads="1"/>
          </p:cNvPicPr>
          <p:nvPr/>
        </p:nvPicPr>
        <p:blipFill>
          <a:blip r:embed="rId3" cstate="print"/>
          <a:srcRect/>
          <a:stretch>
            <a:fillRect/>
          </a:stretch>
        </p:blipFill>
        <p:spPr bwMode="auto">
          <a:xfrm>
            <a:off x="0" y="894084"/>
            <a:ext cx="9144000" cy="5278116"/>
          </a:xfrm>
          <a:prstGeom prst="rect">
            <a:avLst/>
          </a:prstGeom>
          <a:noFill/>
        </p:spPr>
      </p:pic>
    </p:spTree>
  </p:cSld>
  <p:clrMapOvr>
    <a:masterClrMapping/>
  </p:clrMapOvr>
  <p:transition spd="slow">
    <p:pull dir="d"/>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2400C71-E735-47B2-A110-72C91B42305B}" type="datetime1">
              <a:rPr lang="en-US" smtClean="0"/>
              <a:pPr/>
              <a:t>7/1/2020</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smtClean="0"/>
              <a:t>Old University Question Papers</a:t>
            </a:r>
            <a:endParaRPr lang="en-US" sz="3200" dirty="0"/>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372738" name="Picture 2" descr="C:\Users\RAJNIS~1\AppData\Local\Temp\Rar$DIa5144.8286\maths 1st university papers_0.jpg"/>
          <p:cNvPicPr>
            <a:picLocks noChangeAspect="1" noChangeArrowheads="1"/>
          </p:cNvPicPr>
          <p:nvPr/>
        </p:nvPicPr>
        <p:blipFill>
          <a:blip r:embed="rId3" cstate="print"/>
          <a:srcRect/>
          <a:stretch>
            <a:fillRect/>
          </a:stretch>
        </p:blipFill>
        <p:spPr bwMode="auto">
          <a:xfrm>
            <a:off x="685800" y="914400"/>
            <a:ext cx="7838697" cy="5410200"/>
          </a:xfrm>
          <a:prstGeom prst="rect">
            <a:avLst/>
          </a:prstGeom>
          <a:noFill/>
        </p:spPr>
      </p:pic>
    </p:spTree>
  </p:cSld>
  <p:clrMapOvr>
    <a:masterClrMapping/>
  </p:clrMapOvr>
  <p:transition spd="slow">
    <p:pull dir="d"/>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2400C71-E735-47B2-A110-72C91B42305B}" type="datetime1">
              <a:rPr lang="en-US" smtClean="0"/>
              <a:pPr/>
              <a:t>7/1/2020</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smtClean="0"/>
              <a:t>Old University Question Papers</a:t>
            </a:r>
            <a:endParaRPr lang="en-US" sz="3200" dirty="0"/>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373762" name="Picture 2" descr="C:\Users\RAJNIS~1\AppData\Local\Temp\Rar$DIa5144.14238\maths 1st university papers_1.jpg"/>
          <p:cNvPicPr>
            <a:picLocks noChangeAspect="1" noChangeArrowheads="1"/>
          </p:cNvPicPr>
          <p:nvPr/>
        </p:nvPicPr>
        <p:blipFill>
          <a:blip r:embed="rId3" cstate="print"/>
          <a:srcRect/>
          <a:stretch>
            <a:fillRect/>
          </a:stretch>
        </p:blipFill>
        <p:spPr bwMode="auto">
          <a:xfrm>
            <a:off x="1524000" y="533400"/>
            <a:ext cx="6417129" cy="5867400"/>
          </a:xfrm>
          <a:prstGeom prst="rect">
            <a:avLst/>
          </a:prstGeom>
          <a:noFill/>
        </p:spPr>
      </p:pic>
    </p:spTree>
  </p:cSld>
  <p:clrMapOvr>
    <a:masterClrMapping/>
  </p:clrMapOvr>
  <p:transition spd="slow">
    <p:pull dir="d"/>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2400C71-E735-47B2-A110-72C91B42305B}" type="datetime1">
              <a:rPr lang="en-US" smtClean="0"/>
              <a:pPr/>
              <a:t>7/1/2020</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smtClean="0"/>
              <a:t>Old University Question Papers</a:t>
            </a:r>
            <a:endParaRPr lang="en-US" sz="3200" dirty="0"/>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374786" name="Picture 2" descr="C:\Users\RAJNIS~1\AppData\Local\Temp\Rar$DIa5144.18182\maths 1st university papers_2.jpg"/>
          <p:cNvPicPr>
            <a:picLocks noChangeAspect="1" noChangeArrowheads="1"/>
          </p:cNvPicPr>
          <p:nvPr/>
        </p:nvPicPr>
        <p:blipFill>
          <a:blip r:embed="rId3" cstate="print"/>
          <a:srcRect/>
          <a:stretch>
            <a:fillRect/>
          </a:stretch>
        </p:blipFill>
        <p:spPr bwMode="auto">
          <a:xfrm>
            <a:off x="1523002" y="685800"/>
            <a:ext cx="7087598" cy="5715000"/>
          </a:xfrm>
          <a:prstGeom prst="rect">
            <a:avLst/>
          </a:prstGeom>
          <a:noFill/>
        </p:spPr>
      </p:pic>
    </p:spTree>
  </p:cSld>
  <p:clrMapOvr>
    <a:masterClrMapping/>
  </p:clrMapOvr>
  <p:transition spd="slow">
    <p:pull dir="d"/>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2400C71-E735-47B2-A110-72C91B42305B}" type="datetime1">
              <a:rPr lang="en-US" smtClean="0"/>
              <a:pPr/>
              <a:t>7/1/2020</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smtClean="0"/>
              <a:t>Old University Question Papers</a:t>
            </a:r>
            <a:endParaRPr lang="en-US" sz="3200" dirty="0"/>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375810" name="Picture 2" descr="C:\Users\RAJNIS~1\AppData\Local\Temp\Rar$DIa5144.23006\maths 1st university papers_3.jpg"/>
          <p:cNvPicPr>
            <a:picLocks noChangeAspect="1" noChangeArrowheads="1"/>
          </p:cNvPicPr>
          <p:nvPr/>
        </p:nvPicPr>
        <p:blipFill>
          <a:blip r:embed="rId3" cstate="print"/>
          <a:srcRect/>
          <a:stretch>
            <a:fillRect/>
          </a:stretch>
        </p:blipFill>
        <p:spPr bwMode="auto">
          <a:xfrm>
            <a:off x="1894999" y="609600"/>
            <a:ext cx="6182201" cy="5791200"/>
          </a:xfrm>
          <a:prstGeom prst="rect">
            <a:avLst/>
          </a:prstGeom>
          <a:noFill/>
        </p:spPr>
      </p:pic>
    </p:spTree>
  </p:cSld>
  <p:clrMapOvr>
    <a:masterClrMapping/>
  </p:clrMapOvr>
  <p:transition spd="slow">
    <p:pull dir="d"/>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2400C71-E735-47B2-A110-72C91B42305B}" type="datetime1">
              <a:rPr lang="en-US" smtClean="0"/>
              <a:pPr/>
              <a:t>7/1/2020</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smtClean="0"/>
              <a:t>Old University Question Papers</a:t>
            </a:r>
            <a:endParaRPr lang="en-US" sz="3200" dirty="0"/>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376834" name="Picture 2" descr="C:\Users\RAJNIS~1\AppData\Local\Temp\Rar$DIa5144.27332\maths 1st university papers_4.jpg"/>
          <p:cNvPicPr>
            <a:picLocks noChangeAspect="1" noChangeArrowheads="1"/>
          </p:cNvPicPr>
          <p:nvPr/>
        </p:nvPicPr>
        <p:blipFill>
          <a:blip r:embed="rId3" cstate="print"/>
          <a:srcRect/>
          <a:stretch>
            <a:fillRect/>
          </a:stretch>
        </p:blipFill>
        <p:spPr bwMode="auto">
          <a:xfrm>
            <a:off x="1482911" y="762000"/>
            <a:ext cx="6746689" cy="5486400"/>
          </a:xfrm>
          <a:prstGeom prst="rect">
            <a:avLst/>
          </a:prstGeom>
          <a:noFill/>
        </p:spPr>
      </p:pic>
    </p:spTree>
  </p:cSld>
  <p:clrMapOvr>
    <a:masterClrMapping/>
  </p:clrMapOvr>
  <p:transition spd="slow">
    <p:pull dir="d"/>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2400C71-E735-47B2-A110-72C91B42305B}" type="datetime1">
              <a:rPr lang="en-US" smtClean="0"/>
              <a:pPr/>
              <a:t>7/1/2020</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smtClean="0"/>
              <a:t>Old University Question Papers</a:t>
            </a:r>
            <a:endParaRPr lang="en-US" sz="3200" dirty="0"/>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377858" name="Picture 2" descr="C:\Users\RAJNIS~1\AppData\Local\Temp\Rar$DIa5144.32054\maths 1st university papers_5.jpg"/>
          <p:cNvPicPr>
            <a:picLocks noChangeAspect="1" noChangeArrowheads="1"/>
          </p:cNvPicPr>
          <p:nvPr/>
        </p:nvPicPr>
        <p:blipFill>
          <a:blip r:embed="rId3" cstate="print"/>
          <a:srcRect/>
          <a:stretch>
            <a:fillRect/>
          </a:stretch>
        </p:blipFill>
        <p:spPr bwMode="auto">
          <a:xfrm>
            <a:off x="1323989" y="609600"/>
            <a:ext cx="7439011" cy="5791200"/>
          </a:xfrm>
          <a:prstGeom prst="rect">
            <a:avLst/>
          </a:prstGeom>
          <a:noFill/>
        </p:spPr>
      </p:pic>
    </p:spTree>
  </p:cSld>
  <p:clrMapOvr>
    <a:masterClrMapping/>
  </p:clrMapOvr>
  <p:transition spd="slow">
    <p:pull dir="d"/>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2400C71-E735-47B2-A110-72C91B42305B}" type="datetime1">
              <a:rPr lang="en-US" smtClean="0"/>
              <a:pPr/>
              <a:t>7/1/2020</a:t>
            </a:fld>
            <a:endParaRPr lang="en-US"/>
          </a:p>
        </p:txBody>
      </p:sp>
      <p:sp>
        <p:nvSpPr>
          <p:cNvPr id="5" name="Footer Placeholder 4"/>
          <p:cNvSpPr>
            <a:spLocks noGrp="1"/>
          </p:cNvSpPr>
          <p:nvPr>
            <p:ph type="ftr" sz="quarter" idx="11"/>
          </p:nvPr>
        </p:nvSpPr>
        <p:spPr>
          <a:xfrm>
            <a:off x="2514600" y="6324600"/>
            <a:ext cx="48768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smtClean="0"/>
              <a:t>Old University Question Papers</a:t>
            </a:r>
            <a:endParaRPr lang="en-US" sz="3200" dirty="0"/>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378882" name="Picture 2" descr="C:\Users\RAJNIS~1\AppData\Local\Temp\Rar$DIa5144.37266\maths 1st university papers_6.jpg"/>
          <p:cNvPicPr>
            <a:picLocks noChangeAspect="1" noChangeArrowheads="1"/>
          </p:cNvPicPr>
          <p:nvPr/>
        </p:nvPicPr>
        <p:blipFill>
          <a:blip r:embed="rId3" cstate="print"/>
          <a:srcRect/>
          <a:stretch>
            <a:fillRect/>
          </a:stretch>
        </p:blipFill>
        <p:spPr bwMode="auto">
          <a:xfrm>
            <a:off x="0" y="762000"/>
            <a:ext cx="9067800" cy="5638800"/>
          </a:xfrm>
          <a:prstGeom prst="rect">
            <a:avLst/>
          </a:prstGeom>
          <a:noFill/>
        </p:spPr>
      </p:pic>
    </p:spTree>
  </p:cSld>
  <p:clrMapOvr>
    <a:masterClrMapping/>
  </p:clrMapOvr>
  <p:transition spd="slow">
    <p:pull dir="d"/>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38B3444-F541-43DE-9912-4316F06CAEA3}" type="datetime1">
              <a:rPr lang="en-US" smtClean="0"/>
              <a:pPr/>
              <a:t>7/1/2020</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smtClean="0"/>
              <a:t>Expected Questions for University Exam </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9" name="Rectangle 8"/>
          <p:cNvSpPr/>
          <p:nvPr/>
        </p:nvSpPr>
        <p:spPr>
          <a:xfrm>
            <a:off x="381000" y="914400"/>
            <a:ext cx="8610600" cy="3046988"/>
          </a:xfrm>
          <a:prstGeom prst="rect">
            <a:avLst/>
          </a:prstGeom>
        </p:spPr>
        <p:txBody>
          <a:bodyPr wrap="square">
            <a:spAutoFit/>
          </a:bodyPr>
          <a:lstStyle/>
          <a:p>
            <a:pPr algn="ctr">
              <a:buNone/>
            </a:pPr>
            <a:r>
              <a:rPr lang="en-US" sz="2800" b="1" dirty="0" smtClean="0">
                <a:latin typeface="Calibri" pitchFamily="34" charset="0"/>
                <a:ea typeface="Calibri" pitchFamily="34" charset="0"/>
                <a:cs typeface="Times New Roman" pitchFamily="18" charset="0"/>
              </a:rPr>
              <a:t>Inverse of matrix</a:t>
            </a:r>
          </a:p>
          <a:p>
            <a:pPr algn="just">
              <a:buNone/>
            </a:pPr>
            <a:r>
              <a:rPr lang="en-US" sz="2400" b="1" dirty="0" smtClean="0">
                <a:latin typeface="Calibri" pitchFamily="34" charset="0"/>
                <a:ea typeface="Calibri" pitchFamily="34" charset="0"/>
                <a:cs typeface="Times New Roman" pitchFamily="18" charset="0"/>
              </a:rPr>
              <a:t>Prob. </a:t>
            </a:r>
            <a:r>
              <a:rPr lang="en-US" sz="2200" dirty="0" smtClean="0">
                <a:latin typeface="Calibri" pitchFamily="34" charset="0"/>
                <a:ea typeface="Calibri" pitchFamily="34" charset="0"/>
                <a:cs typeface="Times New Roman" pitchFamily="18" charset="0"/>
              </a:rPr>
              <a:t>Find the inverse of the following matrix by using elementary row or column transformations:</a:t>
            </a:r>
          </a:p>
          <a:p>
            <a:pPr algn="just">
              <a:buNone/>
            </a:pPr>
            <a:endParaRPr lang="en-US" sz="2200" dirty="0" smtClean="0">
              <a:latin typeface="Calibri" pitchFamily="34" charset="0"/>
              <a:ea typeface="Calibri" pitchFamily="34" charset="0"/>
              <a:cs typeface="Times New Roman" pitchFamily="18" charset="0"/>
            </a:endParaRPr>
          </a:p>
          <a:p>
            <a:pPr algn="just">
              <a:buNone/>
            </a:pPr>
            <a:endParaRPr lang="en-US" sz="2200" dirty="0" smtClean="0">
              <a:latin typeface="Calibri" pitchFamily="34" charset="0"/>
              <a:ea typeface="Calibri" pitchFamily="34" charset="0"/>
              <a:cs typeface="Times New Roman" pitchFamily="18" charset="0"/>
            </a:endParaRPr>
          </a:p>
          <a:p>
            <a:pPr algn="ctr">
              <a:buNone/>
            </a:pPr>
            <a:r>
              <a:rPr lang="en-US" sz="2800" b="1" dirty="0" smtClean="0">
                <a:latin typeface="Calibri" pitchFamily="34" charset="0"/>
                <a:ea typeface="Calibri" pitchFamily="34" charset="0"/>
                <a:cs typeface="Times New Roman" pitchFamily="18" charset="0"/>
              </a:rPr>
              <a:t>Rank of matrix</a:t>
            </a:r>
          </a:p>
          <a:p>
            <a:pPr algn="just">
              <a:buNone/>
            </a:pPr>
            <a:r>
              <a:rPr lang="en-US" sz="2400" b="1" dirty="0" smtClean="0">
                <a:latin typeface="Calibri" pitchFamily="34" charset="0"/>
                <a:ea typeface="Calibri" pitchFamily="34" charset="0"/>
                <a:cs typeface="Times New Roman" pitchFamily="18" charset="0"/>
              </a:rPr>
              <a:t>Prob. </a:t>
            </a:r>
            <a:r>
              <a:rPr lang="en-US" sz="2200" dirty="0" smtClean="0">
                <a:latin typeface="Calibri" pitchFamily="34" charset="0"/>
                <a:ea typeface="Calibri" pitchFamily="34" charset="0"/>
                <a:cs typeface="Times New Roman" pitchFamily="18" charset="0"/>
              </a:rPr>
              <a:t>Find the rank of the following matrices by using elementary transformations:</a:t>
            </a:r>
            <a:endParaRPr lang="en-US" sz="2200" dirty="0" smtClean="0">
              <a:ea typeface="Calibri" pitchFamily="34" charset="0"/>
              <a:cs typeface="Times New Roman" pitchFamily="18" charset="0"/>
            </a:endParaRPr>
          </a:p>
        </p:txBody>
      </p:sp>
      <p:sp>
        <p:nvSpPr>
          <p:cNvPr id="37990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79907"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581400" y="1828800"/>
            <a:ext cx="4457700" cy="847725"/>
          </a:xfrm>
          <a:prstGeom prst="rect">
            <a:avLst/>
          </a:prstGeom>
          <a:noFill/>
        </p:spPr>
      </p:pic>
      <p:sp>
        <p:nvSpPr>
          <p:cNvPr id="379909" name="Rectangle 5"/>
          <p:cNvSpPr>
            <a:spLocks noChangeArrowheads="1"/>
          </p:cNvSpPr>
          <p:nvPr/>
        </p:nvSpPr>
        <p:spPr bwMode="auto">
          <a:xfrm>
            <a:off x="685800" y="13049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379911" name="Picture 7"/>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076450" y="3886200"/>
            <a:ext cx="5162550" cy="1047750"/>
          </a:xfrm>
          <a:prstGeom prst="rect">
            <a:avLst/>
          </a:prstGeom>
          <a:noFill/>
        </p:spPr>
      </p:pic>
      <p:pic>
        <p:nvPicPr>
          <p:cNvPr id="379910" name="Picture 6"/>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981200" y="5029200"/>
            <a:ext cx="5191125" cy="1047750"/>
          </a:xfrm>
          <a:prstGeom prst="rect">
            <a:avLst/>
          </a:prstGeom>
          <a:noFill/>
        </p:spPr>
      </p:pic>
      <p:sp>
        <p:nvSpPr>
          <p:cNvPr id="37991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79913" name="Rectangle 9"/>
          <p:cNvSpPr>
            <a:spLocks noChangeArrowheads="1"/>
          </p:cNvSpPr>
          <p:nvPr/>
        </p:nvSpPr>
        <p:spPr bwMode="auto">
          <a:xfrm>
            <a:off x="685800" y="15049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79914" name="Rectangle 10"/>
          <p:cNvSpPr>
            <a:spLocks noChangeArrowheads="1"/>
          </p:cNvSpPr>
          <p:nvPr/>
        </p:nvSpPr>
        <p:spPr bwMode="auto">
          <a:xfrm>
            <a:off x="685800" y="25527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ransition spd="slow">
    <p:pull dir="d"/>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5DED775-9B47-4BAF-B1A3-15BFBE2C0FB7}"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smtClean="0"/>
              <a:t>Recap of Matrix Multiplication</a:t>
            </a:r>
            <a:endParaRPr lang="en-US" sz="3200" dirty="0"/>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9"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3" cstate="print"/>
            <a:stretch>
              <a:fillRect l="-963" t="-809" r="-667"/>
            </a:stretch>
          </a:blipFill>
        </p:spPr>
        <p:txBody>
          <a:bodyPr/>
          <a:lstStyle/>
          <a:p>
            <a:r>
              <a:rPr lang="en-US">
                <a:noFill/>
              </a:rPr>
              <a:t> </a:t>
            </a:r>
          </a:p>
        </p:txBody>
      </p:sp>
    </p:spTree>
  </p:cSld>
  <p:clrMapOvr>
    <a:masterClrMapping/>
  </p:clrMapOvr>
  <p:transition spd="slow">
    <p:pull dir="d"/>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838200"/>
            <a:ext cx="8763000" cy="5486400"/>
          </a:xfrm>
        </p:spPr>
        <p:txBody>
          <a:bodyPr>
            <a:normAutofit/>
          </a:bodyPr>
          <a:lstStyle/>
          <a:p>
            <a:pPr algn="ctr">
              <a:buNone/>
            </a:pPr>
            <a:r>
              <a:rPr lang="en-US" sz="2800" b="1" dirty="0" smtClean="0"/>
              <a:t>Solution of a system of linear equations</a:t>
            </a:r>
          </a:p>
          <a:p>
            <a:pPr>
              <a:buNone/>
            </a:pPr>
            <a:r>
              <a:rPr lang="en-US" sz="2400" b="1" dirty="0" smtClean="0"/>
              <a:t>Prob. </a:t>
            </a:r>
            <a:r>
              <a:rPr lang="en-US" sz="2200" dirty="0" smtClean="0"/>
              <a:t>Investigate, for what values of </a:t>
            </a:r>
            <a:r>
              <a:rPr lang="el-GR" sz="2200" dirty="0" smtClean="0"/>
              <a:t>λ</a:t>
            </a:r>
            <a:r>
              <a:rPr lang="en-US" sz="2200" dirty="0" smtClean="0"/>
              <a:t> and </a:t>
            </a:r>
            <a:r>
              <a:rPr lang="el-GR" sz="2200" dirty="0" smtClean="0"/>
              <a:t>μ</a:t>
            </a:r>
            <a:r>
              <a:rPr lang="en-US" sz="2200" dirty="0" smtClean="0"/>
              <a:t> do the system of equations     x + y + z = 6, x + 2y + 3z = 10, x + 2y + </a:t>
            </a:r>
            <a:r>
              <a:rPr lang="el-GR" sz="2200" dirty="0" smtClean="0"/>
              <a:t>λ </a:t>
            </a:r>
            <a:r>
              <a:rPr lang="en-US" sz="2200" dirty="0" smtClean="0"/>
              <a:t>z = </a:t>
            </a:r>
            <a:r>
              <a:rPr lang="el-GR" sz="2200" dirty="0" smtClean="0"/>
              <a:t>μ</a:t>
            </a:r>
            <a:r>
              <a:rPr lang="en-US" sz="2200" dirty="0" smtClean="0"/>
              <a:t> have</a:t>
            </a:r>
          </a:p>
          <a:p>
            <a:pPr marL="514350" indent="-514350">
              <a:buFont typeface="+mj-lt"/>
              <a:buAutoNum type="romanLcPeriod"/>
            </a:pPr>
            <a:r>
              <a:rPr lang="en-US" sz="2200" dirty="0" smtClean="0"/>
              <a:t>No solution		</a:t>
            </a:r>
          </a:p>
          <a:p>
            <a:pPr marL="514350" indent="-514350">
              <a:buFont typeface="+mj-lt"/>
              <a:buAutoNum type="romanLcPeriod"/>
            </a:pPr>
            <a:r>
              <a:rPr lang="en-US" sz="2200" dirty="0" smtClean="0"/>
              <a:t>Unique solution</a:t>
            </a:r>
          </a:p>
          <a:p>
            <a:pPr marL="514350" indent="-514350">
              <a:buFont typeface="+mj-lt"/>
              <a:buAutoNum type="romanLcPeriod"/>
            </a:pPr>
            <a:r>
              <a:rPr lang="en-US" sz="2200" dirty="0" smtClean="0"/>
              <a:t>Infinite solutions?		 [AKTU 2016, 2018]</a:t>
            </a:r>
          </a:p>
          <a:p>
            <a:pPr marL="514350" indent="-514350">
              <a:buNone/>
            </a:pPr>
            <a:r>
              <a:rPr lang="en-US" sz="2400" b="1" dirty="0" smtClean="0"/>
              <a:t>Prob. </a:t>
            </a:r>
            <a:r>
              <a:rPr lang="en-US" sz="2200" dirty="0" smtClean="0"/>
              <a:t>Test the consistency and hence, solve the following set of equations:</a:t>
            </a:r>
          </a:p>
          <a:p>
            <a:pPr marL="514350" indent="-514350">
              <a:buNone/>
            </a:pPr>
            <a:r>
              <a:rPr lang="en-US" sz="2200" dirty="0" smtClean="0"/>
              <a:t>	  10y + 3z = 0,  3x + 3y + z = 1,  2x – 3y – z = 5,  x + 2y = 4   [AKTU 2018]</a:t>
            </a:r>
          </a:p>
          <a:p>
            <a:pPr algn="ctr">
              <a:buNone/>
            </a:pPr>
            <a:r>
              <a:rPr lang="en-US" sz="2800" b="1" dirty="0" smtClean="0"/>
              <a:t>Vectors dependence and independence</a:t>
            </a:r>
          </a:p>
          <a:p>
            <a:pPr algn="just">
              <a:buNone/>
            </a:pPr>
            <a:r>
              <a:rPr lang="en-US" sz="2400" b="1" dirty="0" smtClean="0"/>
              <a:t>Prob. </a:t>
            </a:r>
            <a:r>
              <a:rPr lang="en-US" sz="2200" dirty="0" smtClean="0"/>
              <a:t>Show that the vectors</a:t>
            </a:r>
          </a:p>
          <a:p>
            <a:pPr algn="just">
              <a:buNone/>
            </a:pPr>
            <a:r>
              <a:rPr lang="en-US" sz="2200" dirty="0" smtClean="0"/>
              <a:t>	       are linearly dependent. Find the relation between them.  </a:t>
            </a:r>
            <a:endParaRPr lang="en-US" sz="2200" dirty="0"/>
          </a:p>
        </p:txBody>
      </p:sp>
      <p:sp>
        <p:nvSpPr>
          <p:cNvPr id="4" name="Date Placeholder 3"/>
          <p:cNvSpPr>
            <a:spLocks noGrp="1"/>
          </p:cNvSpPr>
          <p:nvPr>
            <p:ph type="dt" sz="half" idx="10"/>
          </p:nvPr>
        </p:nvSpPr>
        <p:spPr/>
        <p:txBody>
          <a:bodyPr/>
          <a:lstStyle/>
          <a:p>
            <a:fld id="{A38B3444-F541-43DE-9912-4316F06CAEA3}" type="datetime1">
              <a:rPr lang="en-US" smtClean="0"/>
              <a:pPr/>
              <a:t>7/1/2020</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smtClean="0"/>
              <a:t>Expected Questions for University Exam </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38809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88097"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733800" y="4800600"/>
            <a:ext cx="4953000" cy="381000"/>
          </a:xfrm>
          <a:prstGeom prst="rect">
            <a:avLst/>
          </a:prstGeom>
          <a:noFill/>
        </p:spPr>
      </p:pic>
    </p:spTree>
  </p:cSld>
  <p:clrMapOvr>
    <a:masterClrMapping/>
  </p:clrMapOvr>
  <p:transition spd="slow">
    <p:pull dir="d"/>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838200"/>
            <a:ext cx="8763000" cy="5334000"/>
          </a:xfrm>
        </p:spPr>
        <p:txBody>
          <a:bodyPr>
            <a:normAutofit/>
          </a:bodyPr>
          <a:lstStyle/>
          <a:p>
            <a:pPr algn="ctr">
              <a:buNone/>
            </a:pPr>
            <a:r>
              <a:rPr lang="en-US" sz="2800" b="1" dirty="0" smtClean="0"/>
              <a:t>Eigen values and Eigen vectors</a:t>
            </a:r>
          </a:p>
          <a:p>
            <a:pPr algn="just">
              <a:buNone/>
            </a:pPr>
            <a:r>
              <a:rPr lang="en-US" sz="2400" b="1" dirty="0" smtClean="0"/>
              <a:t>Prob. </a:t>
            </a:r>
            <a:r>
              <a:rPr lang="en-US" sz="2200" dirty="0" smtClean="0"/>
              <a:t>Find the Eigen values and Eigen vectors of the matrix </a:t>
            </a:r>
          </a:p>
          <a:p>
            <a:pPr algn="just">
              <a:buNone/>
            </a:pPr>
            <a:endParaRPr lang="en-US" sz="2200" dirty="0" smtClean="0"/>
          </a:p>
          <a:p>
            <a:pPr algn="just">
              <a:buNone/>
            </a:pPr>
            <a:endParaRPr lang="en-US" sz="2200" dirty="0" smtClean="0"/>
          </a:p>
          <a:p>
            <a:pPr algn="just">
              <a:buNone/>
            </a:pPr>
            <a:endParaRPr lang="en-US" sz="2200" dirty="0" smtClean="0"/>
          </a:p>
          <a:p>
            <a:pPr algn="just">
              <a:buNone/>
            </a:pPr>
            <a:endParaRPr lang="en-US" sz="2200" dirty="0" smtClean="0"/>
          </a:p>
          <a:p>
            <a:pPr algn="just">
              <a:buNone/>
            </a:pPr>
            <a:endParaRPr lang="en-US" sz="2200" dirty="0" smtClean="0"/>
          </a:p>
          <a:p>
            <a:pPr>
              <a:buNone/>
            </a:pPr>
            <a:r>
              <a:rPr lang="en-US" sz="2400" b="1" dirty="0" smtClean="0">
                <a:ea typeface="Calibri" pitchFamily="34" charset="0"/>
                <a:cs typeface="Times New Roman" pitchFamily="18" charset="0"/>
              </a:rPr>
              <a:t>Prob. </a:t>
            </a:r>
            <a:r>
              <a:rPr lang="en-US" sz="2200" dirty="0" smtClean="0">
                <a:ea typeface="Calibri" pitchFamily="34" charset="0"/>
                <a:cs typeface="Times New Roman" pitchFamily="18" charset="0"/>
              </a:rPr>
              <a:t>If Eigen values of matrix A are 2, -3 &amp; 1, find the </a:t>
            </a:r>
            <a:r>
              <a:rPr lang="en-US" sz="2200" dirty="0" err="1" smtClean="0">
                <a:ea typeface="Calibri" pitchFamily="34" charset="0"/>
                <a:cs typeface="Times New Roman" pitchFamily="18" charset="0"/>
              </a:rPr>
              <a:t>eigen</a:t>
            </a:r>
            <a:r>
              <a:rPr lang="en-US" sz="2200" dirty="0" smtClean="0">
                <a:ea typeface="Calibri" pitchFamily="34" charset="0"/>
                <a:cs typeface="Times New Roman" pitchFamily="18" charset="0"/>
              </a:rPr>
              <a:t> values of</a:t>
            </a:r>
          </a:p>
          <a:p>
            <a:pPr>
              <a:buNone/>
            </a:pPr>
            <a:r>
              <a:rPr lang="en-US" sz="2200" dirty="0" smtClean="0">
                <a:ea typeface="Calibri" pitchFamily="34" charset="0"/>
                <a:cs typeface="Times New Roman" pitchFamily="18" charset="0"/>
              </a:rPr>
              <a:t>			      </a:t>
            </a:r>
          </a:p>
          <a:p>
            <a:pPr>
              <a:buNone/>
            </a:pPr>
            <a:endParaRPr lang="en-US" sz="2400" dirty="0" smtClean="0"/>
          </a:p>
          <a:p>
            <a:pPr algn="just">
              <a:buNone/>
            </a:pPr>
            <a:endParaRPr lang="en-US" sz="2200" dirty="0"/>
          </a:p>
        </p:txBody>
      </p:sp>
      <p:sp>
        <p:nvSpPr>
          <p:cNvPr id="4" name="Date Placeholder 3"/>
          <p:cNvSpPr>
            <a:spLocks noGrp="1"/>
          </p:cNvSpPr>
          <p:nvPr>
            <p:ph type="dt" sz="half" idx="10"/>
          </p:nvPr>
        </p:nvSpPr>
        <p:spPr/>
        <p:txBody>
          <a:bodyPr/>
          <a:lstStyle/>
          <a:p>
            <a:fld id="{A38B3444-F541-43DE-9912-4316F06CAEA3}" type="datetime1">
              <a:rPr lang="en-US" smtClean="0"/>
              <a:pPr/>
              <a:t>7/1/2020</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smtClean="0"/>
              <a:t>Expected Questions for University Exam </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38707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87073"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676400" y="1828800"/>
            <a:ext cx="6096000" cy="914400"/>
          </a:xfrm>
          <a:prstGeom prst="rect">
            <a:avLst/>
          </a:prstGeom>
          <a:noFill/>
        </p:spPr>
      </p:pic>
      <p:sp>
        <p:nvSpPr>
          <p:cNvPr id="387075" name="Rectangle 3"/>
          <p:cNvSpPr>
            <a:spLocks noChangeArrowheads="1"/>
          </p:cNvSpPr>
          <p:nvPr/>
        </p:nvSpPr>
        <p:spPr bwMode="auto">
          <a:xfrm>
            <a:off x="685800" y="11334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87077"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87076"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524000" y="2971800"/>
            <a:ext cx="5010150" cy="847725"/>
          </a:xfrm>
          <a:prstGeom prst="rect">
            <a:avLst/>
          </a:prstGeom>
          <a:noFill/>
        </p:spPr>
      </p:pic>
      <p:sp>
        <p:nvSpPr>
          <p:cNvPr id="387078" name="Rectangle 6"/>
          <p:cNvSpPr>
            <a:spLocks noChangeArrowheads="1"/>
          </p:cNvSpPr>
          <p:nvPr/>
        </p:nvSpPr>
        <p:spPr bwMode="auto">
          <a:xfrm>
            <a:off x="685800" y="13049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87080"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87079" name="Picture 7"/>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2009775" y="4267200"/>
            <a:ext cx="1800225" cy="381000"/>
          </a:xfrm>
          <a:prstGeom prst="rect">
            <a:avLst/>
          </a:prstGeom>
          <a:noFill/>
        </p:spPr>
      </p:pic>
      <p:sp>
        <p:nvSpPr>
          <p:cNvPr id="387081" name="Rectangle 9"/>
          <p:cNvSpPr>
            <a:spLocks noChangeArrowheads="1"/>
          </p:cNvSpPr>
          <p:nvPr/>
        </p:nvSpPr>
        <p:spPr bwMode="auto">
          <a:xfrm>
            <a:off x="68580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8" name="Rectangle 17"/>
          <p:cNvSpPr/>
          <p:nvPr/>
        </p:nvSpPr>
        <p:spPr>
          <a:xfrm>
            <a:off x="-304800" y="4648200"/>
            <a:ext cx="8686800" cy="800219"/>
          </a:xfrm>
          <a:prstGeom prst="rect">
            <a:avLst/>
          </a:prstGeom>
        </p:spPr>
        <p:txBody>
          <a:bodyPr wrap="square">
            <a:spAutoFit/>
          </a:bodyPr>
          <a:lstStyle/>
          <a:p>
            <a:pPr indent="457200" algn="just"/>
            <a:r>
              <a:rPr lang="en-US" sz="2400" b="1" dirty="0" smtClean="0">
                <a:ea typeface="Calibri" pitchFamily="34" charset="0"/>
                <a:cs typeface="Times New Roman" pitchFamily="18" charset="0"/>
              </a:rPr>
              <a:t>Prob.</a:t>
            </a:r>
            <a:r>
              <a:rPr lang="en-US" sz="2200" dirty="0" smtClean="0">
                <a:ea typeface="Calibri" pitchFamily="34" charset="0"/>
                <a:cs typeface="Times New Roman" pitchFamily="18" charset="0"/>
              </a:rPr>
              <a:t> Find  trace and determinant value of  matrix whose </a:t>
            </a:r>
            <a:r>
              <a:rPr lang="en-US" sz="2200" dirty="0" err="1" smtClean="0">
                <a:ea typeface="Calibri" pitchFamily="34" charset="0"/>
                <a:cs typeface="Times New Roman" pitchFamily="18" charset="0"/>
              </a:rPr>
              <a:t>eigen</a:t>
            </a:r>
            <a:r>
              <a:rPr lang="en-US" sz="2200" dirty="0" smtClean="0">
                <a:ea typeface="Calibri" pitchFamily="34" charset="0"/>
                <a:cs typeface="Times New Roman" pitchFamily="18" charset="0"/>
              </a:rPr>
              <a:t> values     </a:t>
            </a:r>
          </a:p>
          <a:p>
            <a:pPr indent="457200" algn="just"/>
            <a:r>
              <a:rPr lang="en-US" sz="2200" dirty="0" smtClean="0">
                <a:ea typeface="Calibri" pitchFamily="34" charset="0"/>
                <a:cs typeface="Times New Roman" pitchFamily="18" charset="0"/>
              </a:rPr>
              <a:t>              are 1, 0 &amp; 5. </a:t>
            </a:r>
            <a:endParaRPr lang="en-US" sz="2200" dirty="0"/>
          </a:p>
        </p:txBody>
      </p:sp>
    </p:spTree>
  </p:cSld>
  <p:clrMapOvr>
    <a:masterClrMapping/>
  </p:clrMapOvr>
  <p:transition spd="slow">
    <p:pull dir="d"/>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762000"/>
            <a:ext cx="8534400" cy="5562600"/>
          </a:xfrm>
        </p:spPr>
        <p:txBody>
          <a:bodyPr/>
          <a:lstStyle/>
          <a:p>
            <a:pPr algn="ctr">
              <a:buNone/>
            </a:pPr>
            <a:r>
              <a:rPr lang="en-US" sz="2800" b="1" dirty="0" err="1" smtClean="0"/>
              <a:t>Cayley</a:t>
            </a:r>
            <a:r>
              <a:rPr lang="en-US" sz="2800" b="1" dirty="0" smtClean="0"/>
              <a:t>-Hamilton’s Theorem</a:t>
            </a:r>
          </a:p>
          <a:p>
            <a:pPr>
              <a:buNone/>
            </a:pPr>
            <a:r>
              <a:rPr lang="en-US" sz="2400" b="1" dirty="0" smtClean="0"/>
              <a:t>Prob. </a:t>
            </a:r>
            <a:r>
              <a:rPr lang="en-US" sz="2200" dirty="0" smtClean="0"/>
              <a:t>Verify </a:t>
            </a:r>
            <a:r>
              <a:rPr lang="en-US" sz="2200" dirty="0" err="1" smtClean="0"/>
              <a:t>Cayley</a:t>
            </a:r>
            <a:r>
              <a:rPr lang="en-US" sz="2200" dirty="0" smtClean="0"/>
              <a:t> – Hamilton theorem for the matrix </a:t>
            </a:r>
          </a:p>
          <a:p>
            <a:pPr>
              <a:buNone/>
            </a:pPr>
            <a:endParaRPr lang="en-US" sz="2200" dirty="0" smtClean="0"/>
          </a:p>
          <a:p>
            <a:pPr>
              <a:buNone/>
            </a:pPr>
            <a:r>
              <a:rPr lang="en-US" sz="2200" dirty="0" smtClean="0"/>
              <a:t>Hence compute	        . Also evaluate  </a:t>
            </a:r>
          </a:p>
          <a:p>
            <a:pPr>
              <a:buNone/>
            </a:pPr>
            <a:r>
              <a:rPr lang="en-US" sz="2200" dirty="0" smtClean="0"/>
              <a:t>					(AKTU 2016, 2018)</a:t>
            </a:r>
          </a:p>
          <a:p>
            <a:pPr>
              <a:buNone/>
            </a:pPr>
            <a:r>
              <a:rPr lang="en-US" sz="2400" b="1" dirty="0" smtClean="0"/>
              <a:t>Prob. </a:t>
            </a:r>
            <a:r>
              <a:rPr lang="en-US" sz="2200" dirty="0" smtClean="0"/>
              <a:t>Find the characteristic equation of the matrix </a:t>
            </a:r>
          </a:p>
          <a:p>
            <a:pPr>
              <a:buNone/>
            </a:pPr>
            <a:endParaRPr lang="en-US" sz="2200" dirty="0" smtClean="0"/>
          </a:p>
          <a:p>
            <a:pPr>
              <a:buNone/>
            </a:pPr>
            <a:r>
              <a:rPr lang="en-US" sz="2200" dirty="0" smtClean="0"/>
              <a:t>and hence, compute         . Also find the matrix represented by</a:t>
            </a:r>
          </a:p>
          <a:p>
            <a:pPr>
              <a:buNone/>
            </a:pPr>
            <a:r>
              <a:rPr lang="en-US" sz="2200" dirty="0" smtClean="0"/>
              <a:t>							(MTU 2013, UKTU 2010)</a:t>
            </a:r>
          </a:p>
          <a:p>
            <a:pPr algn="ctr">
              <a:buNone/>
            </a:pPr>
            <a:r>
              <a:rPr lang="en-US" sz="2800" b="1" dirty="0" err="1" smtClean="0"/>
              <a:t>Diagonalisation</a:t>
            </a:r>
            <a:r>
              <a:rPr lang="en-US" sz="2800" b="1" dirty="0" smtClean="0"/>
              <a:t> of Matrix</a:t>
            </a:r>
          </a:p>
          <a:p>
            <a:pPr>
              <a:buNone/>
            </a:pPr>
            <a:endParaRPr lang="en-US" sz="2400" b="1" dirty="0" smtClean="0"/>
          </a:p>
          <a:p>
            <a:pPr>
              <a:buNone/>
            </a:pPr>
            <a:r>
              <a:rPr lang="en-US" sz="2400" b="1" dirty="0" err="1" smtClean="0"/>
              <a:t>Prob</a:t>
            </a:r>
            <a:r>
              <a:rPr lang="en-US" sz="2400" b="1" dirty="0" smtClean="0"/>
              <a:t>: </a:t>
            </a:r>
            <a:r>
              <a:rPr lang="en-US" sz="2200" dirty="0" smtClean="0"/>
              <a:t>Reduce the matrix			 to diagonal form.     								(AKTU 2017)</a:t>
            </a:r>
          </a:p>
          <a:p>
            <a:pPr>
              <a:buNone/>
            </a:pPr>
            <a:endParaRPr lang="en-US" sz="2200" dirty="0"/>
          </a:p>
        </p:txBody>
      </p:sp>
      <p:sp>
        <p:nvSpPr>
          <p:cNvPr id="4" name="Date Placeholder 3"/>
          <p:cNvSpPr>
            <a:spLocks noGrp="1"/>
          </p:cNvSpPr>
          <p:nvPr>
            <p:ph type="dt" sz="half" idx="10"/>
          </p:nvPr>
        </p:nvSpPr>
        <p:spPr/>
        <p:txBody>
          <a:bodyPr/>
          <a:lstStyle/>
          <a:p>
            <a:fld id="{A38B3444-F541-43DE-9912-4316F06CAEA3}" type="datetime1">
              <a:rPr lang="en-US" smtClean="0"/>
              <a:pPr/>
              <a:t>7/1/2020</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smtClean="0"/>
              <a:t>Expected Questions for University Exam </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38912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89121"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629400" y="1066800"/>
            <a:ext cx="2095500" cy="990600"/>
          </a:xfrm>
          <a:prstGeom prst="rect">
            <a:avLst/>
          </a:prstGeom>
          <a:noFill/>
        </p:spPr>
      </p:pic>
      <p:sp>
        <p:nvSpPr>
          <p:cNvPr id="38912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89123"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209800" y="2133600"/>
            <a:ext cx="447675" cy="381000"/>
          </a:xfrm>
          <a:prstGeom prst="rect">
            <a:avLst/>
          </a:prstGeom>
          <a:noFill/>
        </p:spPr>
      </p:pic>
      <p:sp>
        <p:nvSpPr>
          <p:cNvPr id="38912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89125" name="Picture 5"/>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4495801" y="2133600"/>
            <a:ext cx="4343399" cy="390525"/>
          </a:xfrm>
          <a:prstGeom prst="rect">
            <a:avLst/>
          </a:prstGeom>
          <a:noFill/>
        </p:spPr>
      </p:pic>
      <p:sp>
        <p:nvSpPr>
          <p:cNvPr id="389129" name="Rectangle 9"/>
          <p:cNvSpPr>
            <a:spLocks noChangeArrowheads="1"/>
          </p:cNvSpPr>
          <p:nvPr/>
        </p:nvSpPr>
        <p:spPr bwMode="auto">
          <a:xfrm>
            <a:off x="685800" y="1390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89131"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89130" name="Picture 10"/>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6343650" y="2724150"/>
            <a:ext cx="2343150" cy="933450"/>
          </a:xfrm>
          <a:prstGeom prst="rect">
            <a:avLst/>
          </a:prstGeom>
          <a:noFill/>
        </p:spPr>
      </p:pic>
      <p:pic>
        <p:nvPicPr>
          <p:cNvPr id="19"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752725" y="3810000"/>
            <a:ext cx="447675" cy="381000"/>
          </a:xfrm>
          <a:prstGeom prst="rect">
            <a:avLst/>
          </a:prstGeom>
          <a:noFill/>
        </p:spPr>
      </p:pic>
      <p:sp>
        <p:nvSpPr>
          <p:cNvPr id="389133" name="Rectangle 1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89132" name="Picture 1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457200" y="4267200"/>
            <a:ext cx="5172075" cy="333375"/>
          </a:xfrm>
          <a:prstGeom prst="rect">
            <a:avLst/>
          </a:prstGeom>
          <a:noFill/>
        </p:spPr>
      </p:pic>
      <p:sp>
        <p:nvSpPr>
          <p:cNvPr id="389134" name="Rectangle 14"/>
          <p:cNvSpPr>
            <a:spLocks noChangeArrowheads="1"/>
          </p:cNvSpPr>
          <p:nvPr/>
        </p:nvSpPr>
        <p:spPr bwMode="auto">
          <a:xfrm>
            <a:off x="685800" y="7905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89136" name="Rectangle 1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89135" name="Picture 15"/>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3257550" y="5334000"/>
            <a:ext cx="2533650" cy="847725"/>
          </a:xfrm>
          <a:prstGeom prst="rect">
            <a:avLst/>
          </a:prstGeom>
          <a:noFill/>
        </p:spPr>
      </p:pic>
    </p:spTree>
  </p:cSld>
  <p:clrMapOvr>
    <a:masterClrMapping/>
  </p:clrMapOvr>
  <p:transition spd="slow">
    <p:pull dir="d"/>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pPr algn="ctr">
              <a:buNone/>
            </a:pPr>
            <a:r>
              <a:rPr lang="en-US" sz="2800" b="1" dirty="0" smtClean="0"/>
              <a:t>Complex Matrices</a:t>
            </a:r>
          </a:p>
          <a:p>
            <a:pPr algn="just">
              <a:buNone/>
            </a:pPr>
            <a:endParaRPr lang="en-US" sz="2400" b="1" dirty="0" smtClean="0"/>
          </a:p>
          <a:p>
            <a:pPr algn="just">
              <a:lnSpc>
                <a:spcPct val="150000"/>
              </a:lnSpc>
              <a:buNone/>
            </a:pPr>
            <a:r>
              <a:rPr lang="en-US" sz="2400" b="1" dirty="0" smtClean="0"/>
              <a:t>Prob. </a:t>
            </a:r>
            <a:r>
              <a:rPr lang="en-US" sz="2200" dirty="0" smtClean="0"/>
              <a:t>Show that the matrix			is unitary if </a:t>
            </a:r>
          </a:p>
          <a:p>
            <a:pPr algn="just">
              <a:lnSpc>
                <a:spcPct val="150000"/>
              </a:lnSpc>
              <a:buNone/>
            </a:pPr>
            <a:r>
              <a:rPr lang="en-US" sz="2200" dirty="0"/>
              <a:t>	</a:t>
            </a:r>
            <a:r>
              <a:rPr lang="en-US" sz="2200" dirty="0" smtClean="0"/>
              <a:t>				.		(AKTU 2018)</a:t>
            </a:r>
          </a:p>
          <a:p>
            <a:pPr algn="just">
              <a:lnSpc>
                <a:spcPct val="150000"/>
              </a:lnSpc>
              <a:buNone/>
            </a:pPr>
            <a:r>
              <a:rPr lang="en-US" sz="2400" b="1" dirty="0" smtClean="0"/>
              <a:t>Prob. </a:t>
            </a:r>
            <a:r>
              <a:rPr lang="en-US" sz="2200" dirty="0" smtClean="0"/>
              <a:t>If A is a skew – </a:t>
            </a:r>
            <a:r>
              <a:rPr lang="en-US" sz="2200" dirty="0" err="1" smtClean="0"/>
              <a:t>Hermitian</a:t>
            </a:r>
            <a:r>
              <a:rPr lang="en-US" sz="2200" dirty="0" smtClean="0"/>
              <a:t> matrix, then show that </a:t>
            </a:r>
            <a:r>
              <a:rPr lang="en-US" sz="2200" dirty="0" err="1" smtClean="0"/>
              <a:t>iA</a:t>
            </a:r>
            <a:r>
              <a:rPr lang="en-US" sz="2200" dirty="0" smtClean="0"/>
              <a:t> is </a:t>
            </a:r>
            <a:r>
              <a:rPr lang="en-US" sz="2200" dirty="0" err="1" smtClean="0"/>
              <a:t>Hermitian</a:t>
            </a:r>
            <a:r>
              <a:rPr lang="en-US" sz="2200" dirty="0" smtClean="0"/>
              <a:t>.</a:t>
            </a:r>
          </a:p>
          <a:p>
            <a:pPr algn="just">
              <a:lnSpc>
                <a:spcPct val="150000"/>
              </a:lnSpc>
              <a:buNone/>
            </a:pPr>
            <a:r>
              <a:rPr lang="en-US" sz="2200" dirty="0" smtClean="0"/>
              <a:t>							(MTU 2013)</a:t>
            </a:r>
            <a:endParaRPr lang="en-US" sz="2400" dirty="0" smtClean="0"/>
          </a:p>
        </p:txBody>
      </p:sp>
      <p:sp>
        <p:nvSpPr>
          <p:cNvPr id="4" name="Date Placeholder 3"/>
          <p:cNvSpPr>
            <a:spLocks noGrp="1"/>
          </p:cNvSpPr>
          <p:nvPr>
            <p:ph type="dt" sz="half" idx="10"/>
          </p:nvPr>
        </p:nvSpPr>
        <p:spPr/>
        <p:txBody>
          <a:bodyPr/>
          <a:lstStyle/>
          <a:p>
            <a:fld id="{A38B3444-F541-43DE-9912-4316F06CAEA3}" type="datetime1">
              <a:rPr lang="en-US" smtClean="0"/>
              <a:pPr/>
              <a:t>7/1/2020</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smtClean="0"/>
              <a:t>Expected Questions for University Exam </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39014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90145"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886200" y="2114550"/>
            <a:ext cx="2019300" cy="628650"/>
          </a:xfrm>
          <a:prstGeom prst="rect">
            <a:avLst/>
          </a:prstGeom>
          <a:noFill/>
        </p:spPr>
      </p:pic>
      <p:sp>
        <p:nvSpPr>
          <p:cNvPr id="390147" name="Rectangle 3"/>
          <p:cNvSpPr>
            <a:spLocks noChangeArrowheads="1"/>
          </p:cNvSpPr>
          <p:nvPr/>
        </p:nvSpPr>
        <p:spPr bwMode="auto">
          <a:xfrm>
            <a:off x="685800" y="10858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90149"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90148"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447800" y="2924175"/>
            <a:ext cx="2476500" cy="352425"/>
          </a:xfrm>
          <a:prstGeom prst="rect">
            <a:avLst/>
          </a:prstGeom>
          <a:noFill/>
        </p:spPr>
      </p:pic>
      <p:sp>
        <p:nvSpPr>
          <p:cNvPr id="390150" name="Rectangle 6"/>
          <p:cNvSpPr>
            <a:spLocks noChangeArrowheads="1"/>
          </p:cNvSpPr>
          <p:nvPr/>
        </p:nvSpPr>
        <p:spPr bwMode="auto">
          <a:xfrm>
            <a:off x="685800" y="8096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ransition spd="slow">
    <p:pull dir="d"/>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D12864A-D21B-4D5C-BB31-2C78251DB578}" type="datetime1">
              <a:rPr lang="en-US" smtClean="0"/>
              <a:pPr/>
              <a:t>7/1/2020</a:t>
            </a:fld>
            <a:endParaRPr lang="en-US"/>
          </a:p>
        </p:txBody>
      </p:sp>
      <p:sp>
        <p:nvSpPr>
          <p:cNvPr id="5" name="Footer Placeholder 4"/>
          <p:cNvSpPr>
            <a:spLocks noGrp="1"/>
          </p:cNvSpPr>
          <p:nvPr>
            <p:ph type="ftr" sz="quarter" idx="11"/>
          </p:nvPr>
        </p:nvSpPr>
        <p:spPr>
          <a:xfrm>
            <a:off x="2514600" y="6356350"/>
            <a:ext cx="51816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smtClean="0">
                <a:ln>
                  <a:noFill/>
                </a:ln>
                <a:solidFill>
                  <a:schemeClr val="dk1"/>
                </a:solidFill>
                <a:effectLst/>
                <a:uLnTx/>
                <a:uFillTx/>
                <a:latin typeface="+mn-lt"/>
                <a:ea typeface="+mn-ea"/>
                <a:cs typeface="+mn-cs"/>
              </a:rPr>
              <a:t>Summary</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9" name="Rectangle 8"/>
          <p:cNvSpPr/>
          <p:nvPr/>
        </p:nvSpPr>
        <p:spPr>
          <a:xfrm>
            <a:off x="457200" y="609600"/>
            <a:ext cx="8153399" cy="6017032"/>
          </a:xfrm>
          <a:prstGeom prst="rect">
            <a:avLst/>
          </a:prstGeom>
        </p:spPr>
        <p:txBody>
          <a:bodyPr wrap="square">
            <a:spAutoFit/>
          </a:bodyPr>
          <a:lstStyle/>
          <a:p>
            <a:pPr lvl="0" algn="just">
              <a:lnSpc>
                <a:spcPct val="150000"/>
              </a:lnSpc>
            </a:pPr>
            <a:r>
              <a:rPr lang="en-US" sz="2200" dirty="0" smtClean="0"/>
              <a:t>We discussed the following topics with the students :</a:t>
            </a:r>
          </a:p>
          <a:p>
            <a:pPr lvl="0" algn="just">
              <a:lnSpc>
                <a:spcPct val="150000"/>
              </a:lnSpc>
              <a:buFont typeface="Arial" pitchFamily="34" charset="0"/>
              <a:buChar char="•"/>
            </a:pPr>
            <a:r>
              <a:rPr lang="en-US" sz="2200" dirty="0" smtClean="0"/>
              <a:t> Course Objective</a:t>
            </a:r>
          </a:p>
          <a:p>
            <a:pPr lvl="0" algn="just">
              <a:lnSpc>
                <a:spcPct val="150000"/>
              </a:lnSpc>
              <a:buFont typeface="Arial" pitchFamily="34" charset="0"/>
              <a:buChar char="•"/>
            </a:pPr>
            <a:r>
              <a:rPr lang="en-US" sz="2200" dirty="0" smtClean="0"/>
              <a:t> COs and POs of subject</a:t>
            </a:r>
          </a:p>
          <a:p>
            <a:pPr lvl="0" algn="just">
              <a:lnSpc>
                <a:spcPct val="150000"/>
              </a:lnSpc>
              <a:buFont typeface="Arial" pitchFamily="34" charset="0"/>
              <a:buChar char="•"/>
            </a:pPr>
            <a:r>
              <a:rPr lang="en-US" sz="2200" dirty="0" smtClean="0"/>
              <a:t> Mapping of COs and Pos</a:t>
            </a:r>
          </a:p>
          <a:p>
            <a:pPr lvl="0" algn="just" fontAlgn="base">
              <a:lnSpc>
                <a:spcPct val="150000"/>
              </a:lnSpc>
              <a:spcBef>
                <a:spcPct val="0"/>
              </a:spcBef>
              <a:spcAft>
                <a:spcPct val="0"/>
              </a:spcAft>
              <a:buFontTx/>
              <a:buChar char="•"/>
            </a:pPr>
            <a:r>
              <a:rPr lang="en-US" sz="2200" dirty="0" smtClean="0">
                <a:ea typeface="Times New Roman" pitchFamily="18" charset="0"/>
                <a:cs typeface="Times New Roman" pitchFamily="18" charset="0"/>
              </a:rPr>
              <a:t> </a:t>
            </a:r>
            <a:r>
              <a:rPr lang="en-US" sz="2200" dirty="0" smtClean="0">
                <a:solidFill>
                  <a:schemeClr val="dk1"/>
                </a:solidFill>
              </a:rPr>
              <a:t>Prerequisite and Recap (</a:t>
            </a:r>
            <a:r>
              <a:rPr lang="en-US" sz="2200" dirty="0" smtClean="0">
                <a:ea typeface="Times New Roman" pitchFamily="18" charset="0"/>
                <a:cs typeface="Times New Roman" pitchFamily="18" charset="0"/>
              </a:rPr>
              <a:t>addition and multiplication of matrices, </a:t>
            </a:r>
          </a:p>
          <a:p>
            <a:pPr lvl="0" algn="just" fontAlgn="base">
              <a:lnSpc>
                <a:spcPct val="150000"/>
              </a:lnSpc>
              <a:spcBef>
                <a:spcPct val="0"/>
              </a:spcBef>
              <a:spcAft>
                <a:spcPct val="0"/>
              </a:spcAft>
            </a:pPr>
            <a:r>
              <a:rPr lang="en-US" sz="2200" dirty="0" smtClean="0">
                <a:ea typeface="Times New Roman" pitchFamily="18" charset="0"/>
                <a:cs typeface="Times New Roman" pitchFamily="18" charset="0"/>
              </a:rPr>
              <a:t>   Determinant, factorization of equations).</a:t>
            </a:r>
          </a:p>
          <a:p>
            <a:pPr lvl="0" algn="just" eaLnBrk="0" fontAlgn="base" hangingPunct="0">
              <a:spcBef>
                <a:spcPct val="0"/>
              </a:spcBef>
              <a:spcAft>
                <a:spcPct val="0"/>
              </a:spcAft>
              <a:buFontTx/>
              <a:buChar char="•"/>
            </a:pPr>
            <a:r>
              <a:rPr lang="en-US" sz="2200" dirty="0" smtClean="0"/>
              <a:t>Introduction of Matrix</a:t>
            </a:r>
          </a:p>
          <a:p>
            <a:pPr lvl="0" algn="just">
              <a:buFont typeface="Arial" pitchFamily="34" charset="0"/>
              <a:buChar char="•"/>
            </a:pPr>
            <a:r>
              <a:rPr lang="en-US" sz="2200" dirty="0" smtClean="0"/>
              <a:t> Types of </a:t>
            </a:r>
            <a:r>
              <a:rPr lang="en-US" sz="2200" dirty="0" smtClean="0">
                <a:ln/>
              </a:rPr>
              <a:t>Matrices</a:t>
            </a:r>
          </a:p>
          <a:p>
            <a:pPr lvl="0" algn="just">
              <a:lnSpc>
                <a:spcPct val="150000"/>
              </a:lnSpc>
              <a:buFont typeface="Arial" pitchFamily="34" charset="0"/>
              <a:buChar char="•"/>
            </a:pPr>
            <a:r>
              <a:rPr lang="en-US" sz="2200" dirty="0" smtClean="0">
                <a:ln/>
              </a:rPr>
              <a:t> Elementary Transformations or Operations</a:t>
            </a:r>
          </a:p>
          <a:p>
            <a:pPr lvl="0" algn="just">
              <a:lnSpc>
                <a:spcPct val="150000"/>
              </a:lnSpc>
              <a:buFont typeface="Arial" pitchFamily="34" charset="0"/>
              <a:buChar char="•"/>
            </a:pPr>
            <a:r>
              <a:rPr lang="en-US" sz="2200" dirty="0" smtClean="0">
                <a:ln/>
              </a:rPr>
              <a:t> Inverse of Matrix by Gauss-Jordan Method</a:t>
            </a:r>
          </a:p>
          <a:p>
            <a:pPr lvl="0" algn="just">
              <a:lnSpc>
                <a:spcPct val="150000"/>
              </a:lnSpc>
              <a:buFont typeface="Arial" pitchFamily="34" charset="0"/>
              <a:buChar char="•"/>
            </a:pPr>
            <a:r>
              <a:rPr lang="en-US" sz="2200" dirty="0" smtClean="0">
                <a:ln/>
              </a:rPr>
              <a:t> Rank of Matrices (Echelon form, </a:t>
            </a:r>
            <a:r>
              <a:rPr lang="en-US" sz="2200" dirty="0" err="1" smtClean="0">
                <a:ln/>
              </a:rPr>
              <a:t>Tringular</a:t>
            </a:r>
            <a:r>
              <a:rPr lang="en-US" sz="2200" dirty="0" smtClean="0">
                <a:ln/>
              </a:rPr>
              <a:t> form and Normal form)</a:t>
            </a:r>
          </a:p>
          <a:p>
            <a:pPr lvl="0" algn="just">
              <a:buFont typeface="Arial" pitchFamily="34" charset="0"/>
              <a:buChar char="•"/>
            </a:pPr>
            <a:r>
              <a:rPr lang="en-US" sz="2200" dirty="0" smtClean="0">
                <a:ln/>
              </a:rPr>
              <a:t> Consistency and Inconsistency of system of linear equations </a:t>
            </a:r>
          </a:p>
          <a:p>
            <a:pPr lvl="0" algn="just"/>
            <a:r>
              <a:rPr lang="en-US" sz="2200" dirty="0" smtClean="0">
                <a:ln/>
              </a:rPr>
              <a:t>  (Non-Homogeneous &amp; Homogeneous system)</a:t>
            </a:r>
          </a:p>
        </p:txBody>
      </p:sp>
    </p:spTree>
  </p:cSld>
  <p:clrMapOvr>
    <a:masterClrMapping/>
  </p:clrMapOvr>
  <p:transition spd="slow">
    <p:pull dir="d"/>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D12864A-D21B-4D5C-BB31-2C78251DB578}" type="datetime1">
              <a:rPr lang="en-US" smtClean="0"/>
              <a:pPr/>
              <a:t>7/1/2020</a:t>
            </a:fld>
            <a:endParaRPr lang="en-US"/>
          </a:p>
        </p:txBody>
      </p:sp>
      <p:sp>
        <p:nvSpPr>
          <p:cNvPr id="5" name="Footer Placeholder 4"/>
          <p:cNvSpPr>
            <a:spLocks noGrp="1"/>
          </p:cNvSpPr>
          <p:nvPr>
            <p:ph type="ftr" sz="quarter" idx="11"/>
          </p:nvPr>
        </p:nvSpPr>
        <p:spPr>
          <a:xfrm>
            <a:off x="2514600" y="6356350"/>
            <a:ext cx="51816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smtClean="0">
                <a:ln>
                  <a:noFill/>
                </a:ln>
                <a:solidFill>
                  <a:schemeClr val="dk1"/>
                </a:solidFill>
                <a:effectLst/>
                <a:uLnTx/>
                <a:uFillTx/>
                <a:latin typeface="+mn-lt"/>
                <a:ea typeface="+mn-ea"/>
                <a:cs typeface="+mn-cs"/>
              </a:rPr>
              <a:t>Summary</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9" name="Rectangle 8"/>
          <p:cNvSpPr/>
          <p:nvPr/>
        </p:nvSpPr>
        <p:spPr>
          <a:xfrm>
            <a:off x="457200" y="762000"/>
            <a:ext cx="8534400" cy="5678478"/>
          </a:xfrm>
          <a:prstGeom prst="rect">
            <a:avLst/>
          </a:prstGeom>
        </p:spPr>
        <p:txBody>
          <a:bodyPr wrap="square">
            <a:spAutoFit/>
          </a:bodyPr>
          <a:lstStyle/>
          <a:p>
            <a:pPr>
              <a:lnSpc>
                <a:spcPct val="150000"/>
              </a:lnSpc>
              <a:buFont typeface="Arial" pitchFamily="34" charset="0"/>
              <a:buChar char="•"/>
            </a:pPr>
            <a:r>
              <a:rPr lang="en-US" sz="2200" dirty="0" smtClean="0">
                <a:ln/>
              </a:rPr>
              <a:t> Dependence and </a:t>
            </a:r>
            <a:r>
              <a:rPr lang="en-US" sz="2200" dirty="0" err="1" smtClean="0">
                <a:ln/>
              </a:rPr>
              <a:t>Indepedence</a:t>
            </a:r>
            <a:r>
              <a:rPr lang="en-US" sz="2200" dirty="0" smtClean="0">
                <a:ln/>
              </a:rPr>
              <a:t> of set of vectors</a:t>
            </a:r>
            <a:endParaRPr lang="en-US" sz="2200" dirty="0" smtClean="0"/>
          </a:p>
          <a:p>
            <a:pPr lvl="0">
              <a:lnSpc>
                <a:spcPct val="150000"/>
              </a:lnSpc>
              <a:buFont typeface="Arial" pitchFamily="34" charset="0"/>
              <a:buChar char="•"/>
            </a:pPr>
            <a:r>
              <a:rPr lang="en-US" sz="2200" dirty="0" smtClean="0">
                <a:ln/>
              </a:rPr>
              <a:t> Eigen Values and Eigen vectors</a:t>
            </a:r>
          </a:p>
          <a:p>
            <a:pPr lvl="0">
              <a:lnSpc>
                <a:spcPct val="150000"/>
              </a:lnSpc>
              <a:buFont typeface="Arial" pitchFamily="34" charset="0"/>
              <a:buChar char="•"/>
            </a:pPr>
            <a:r>
              <a:rPr lang="en-US" sz="2200" dirty="0" smtClean="0">
                <a:ln/>
              </a:rPr>
              <a:t> </a:t>
            </a:r>
            <a:r>
              <a:rPr lang="en-US" sz="2200" dirty="0" err="1" smtClean="0">
                <a:ln/>
              </a:rPr>
              <a:t>Cayley</a:t>
            </a:r>
            <a:r>
              <a:rPr lang="en-US" sz="2200" dirty="0" smtClean="0">
                <a:ln/>
              </a:rPr>
              <a:t>-Hamilton Theorem</a:t>
            </a:r>
          </a:p>
          <a:p>
            <a:pPr lvl="0">
              <a:lnSpc>
                <a:spcPct val="150000"/>
              </a:lnSpc>
              <a:buFont typeface="Arial" pitchFamily="34" charset="0"/>
              <a:buChar char="•"/>
            </a:pPr>
            <a:r>
              <a:rPr lang="en-US" sz="2200" dirty="0" smtClean="0">
                <a:ln/>
              </a:rPr>
              <a:t> </a:t>
            </a:r>
            <a:r>
              <a:rPr lang="en-US" sz="2200" dirty="0" err="1" smtClean="0">
                <a:ln/>
              </a:rPr>
              <a:t>Diagonalisation</a:t>
            </a:r>
            <a:r>
              <a:rPr lang="en-US" sz="2200" dirty="0" smtClean="0">
                <a:ln/>
              </a:rPr>
              <a:t> of matrix</a:t>
            </a:r>
          </a:p>
          <a:p>
            <a:pPr lvl="0">
              <a:lnSpc>
                <a:spcPct val="150000"/>
              </a:lnSpc>
              <a:buFont typeface="Arial" pitchFamily="34" charset="0"/>
              <a:buChar char="•"/>
            </a:pPr>
            <a:r>
              <a:rPr lang="en-US" sz="2200" dirty="0" smtClean="0">
                <a:ln/>
              </a:rPr>
              <a:t> Complex of matrix</a:t>
            </a:r>
          </a:p>
          <a:p>
            <a:pPr algn="just">
              <a:lnSpc>
                <a:spcPct val="150000"/>
              </a:lnSpc>
              <a:buFont typeface="Arial" pitchFamily="34" charset="0"/>
              <a:buChar char="•"/>
            </a:pPr>
            <a:r>
              <a:rPr lang="en-US" sz="2200" dirty="0" smtClean="0">
                <a:ln/>
              </a:rPr>
              <a:t> </a:t>
            </a:r>
            <a:r>
              <a:rPr lang="en-US" sz="2200" dirty="0" smtClean="0">
                <a:solidFill>
                  <a:schemeClr val="dk1"/>
                </a:solidFill>
              </a:rPr>
              <a:t>Faculty Video Links, </a:t>
            </a:r>
            <a:r>
              <a:rPr lang="en-US" sz="2200" dirty="0" err="1" smtClean="0">
                <a:solidFill>
                  <a:schemeClr val="dk1"/>
                </a:solidFill>
              </a:rPr>
              <a:t>Youtube</a:t>
            </a:r>
            <a:r>
              <a:rPr lang="en-US" sz="2200" dirty="0" smtClean="0">
                <a:solidFill>
                  <a:schemeClr val="dk1"/>
                </a:solidFill>
              </a:rPr>
              <a:t> &amp; NPTEL Video Links and Online Courses  </a:t>
            </a:r>
          </a:p>
          <a:p>
            <a:pPr algn="just">
              <a:lnSpc>
                <a:spcPct val="150000"/>
              </a:lnSpc>
            </a:pPr>
            <a:r>
              <a:rPr lang="en-US" sz="2200" dirty="0" smtClean="0">
                <a:solidFill>
                  <a:schemeClr val="dk1"/>
                </a:solidFill>
              </a:rPr>
              <a:t>   Details  </a:t>
            </a:r>
          </a:p>
          <a:p>
            <a:pPr lvl="0">
              <a:lnSpc>
                <a:spcPct val="150000"/>
              </a:lnSpc>
              <a:buFont typeface="Arial" pitchFamily="34" charset="0"/>
              <a:buChar char="•"/>
            </a:pPr>
            <a:r>
              <a:rPr lang="en-US" sz="2200" dirty="0" smtClean="0"/>
              <a:t> MCQs </a:t>
            </a:r>
          </a:p>
          <a:p>
            <a:pPr>
              <a:lnSpc>
                <a:spcPct val="150000"/>
              </a:lnSpc>
              <a:buFont typeface="Arial" pitchFamily="34" charset="0"/>
              <a:buChar char="•"/>
            </a:pPr>
            <a:r>
              <a:rPr lang="en-US" sz="2200" dirty="0" smtClean="0"/>
              <a:t> </a:t>
            </a:r>
            <a:r>
              <a:rPr lang="en-US" sz="2200" dirty="0" smtClean="0">
                <a:solidFill>
                  <a:schemeClr val="dk1"/>
                </a:solidFill>
              </a:rPr>
              <a:t>Old </a:t>
            </a:r>
            <a:r>
              <a:rPr lang="en-US" sz="2200" dirty="0" err="1" smtClean="0">
                <a:solidFill>
                  <a:schemeClr val="dk1"/>
                </a:solidFill>
              </a:rPr>
              <a:t>sessional</a:t>
            </a:r>
            <a:r>
              <a:rPr lang="en-US" sz="2200" dirty="0" smtClean="0">
                <a:solidFill>
                  <a:schemeClr val="dk1"/>
                </a:solidFill>
              </a:rPr>
              <a:t> Papers</a:t>
            </a:r>
          </a:p>
          <a:p>
            <a:pPr>
              <a:lnSpc>
                <a:spcPct val="150000"/>
              </a:lnSpc>
              <a:buFont typeface="Arial" pitchFamily="34" charset="0"/>
              <a:buChar char="•"/>
            </a:pPr>
            <a:r>
              <a:rPr lang="en-US" sz="2200" dirty="0" smtClean="0">
                <a:solidFill>
                  <a:schemeClr val="dk1"/>
                </a:solidFill>
              </a:rPr>
              <a:t> Old university Question Papers</a:t>
            </a:r>
          </a:p>
          <a:p>
            <a:pPr lvl="0">
              <a:lnSpc>
                <a:spcPct val="150000"/>
              </a:lnSpc>
              <a:buFont typeface="Arial" pitchFamily="34" charset="0"/>
              <a:buChar char="•"/>
            </a:pPr>
            <a:r>
              <a:rPr lang="en-US" sz="2200" dirty="0" smtClean="0">
                <a:solidFill>
                  <a:schemeClr val="dk1"/>
                </a:solidFill>
              </a:rPr>
              <a:t> </a:t>
            </a:r>
            <a:r>
              <a:rPr lang="en-US" sz="2200" dirty="0" smtClean="0"/>
              <a:t>Expected Questions for University Exam </a:t>
            </a:r>
            <a:endParaRPr lang="en-US" sz="2200" dirty="0"/>
          </a:p>
        </p:txBody>
      </p:sp>
    </p:spTree>
  </p:cSld>
  <p:clrMapOvr>
    <a:masterClrMapping/>
  </p:clrMapOvr>
  <p:transition spd="slow">
    <p:pull dir="d"/>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533400" y="1143000"/>
            <a:ext cx="8229600" cy="5170646"/>
          </a:xfrm>
          <a:prstGeom prst="rect">
            <a:avLst/>
          </a:prstGeom>
          <a:noFill/>
        </p:spPr>
        <p:txBody>
          <a:bodyPr wrap="square" lIns="91440" tIns="45720" rIns="91440" bIns="45720">
            <a:spAutoFit/>
          </a:bodyPr>
          <a:lstStyle/>
          <a:p>
            <a:pPr algn="ctr">
              <a:buNone/>
            </a:pPr>
            <a:r>
              <a:rPr lang="en-US" sz="2400" b="1" u="sng" dirty="0" smtClean="0"/>
              <a:t>Text Books</a:t>
            </a:r>
          </a:p>
          <a:p>
            <a:pPr algn="ctr">
              <a:buNone/>
            </a:pPr>
            <a:endParaRPr lang="en-US" sz="2400" dirty="0" smtClean="0"/>
          </a:p>
          <a:p>
            <a:pPr lvl="0" algn="just"/>
            <a:r>
              <a:rPr lang="en-US" sz="2200" dirty="0" smtClean="0"/>
              <a:t>S.N. </a:t>
            </a:r>
            <a:r>
              <a:rPr lang="en-US" sz="2200" dirty="0" err="1" smtClean="0"/>
              <a:t>Mishra</a:t>
            </a:r>
            <a:r>
              <a:rPr lang="en-US" sz="2200" dirty="0" smtClean="0"/>
              <a:t>, Engineering Mathematics-I, </a:t>
            </a:r>
            <a:r>
              <a:rPr lang="en-US" sz="2200" dirty="0" err="1" smtClean="0"/>
              <a:t>Cengage</a:t>
            </a:r>
            <a:r>
              <a:rPr lang="en-US" sz="2200" dirty="0" smtClean="0"/>
              <a:t> Learning, 2018.</a:t>
            </a:r>
          </a:p>
          <a:p>
            <a:pPr lvl="0" algn="just">
              <a:buNone/>
            </a:pPr>
            <a:endParaRPr lang="en-US" sz="2200" dirty="0" smtClean="0"/>
          </a:p>
          <a:p>
            <a:pPr lvl="0" algn="just"/>
            <a:r>
              <a:rPr lang="en-US" sz="2200" dirty="0" smtClean="0"/>
              <a:t>B. V. </a:t>
            </a:r>
            <a:r>
              <a:rPr lang="en-US" sz="2200" dirty="0" err="1" smtClean="0"/>
              <a:t>Ramana</a:t>
            </a:r>
            <a:r>
              <a:rPr lang="en-US" sz="2200" dirty="0" smtClean="0"/>
              <a:t>, Higher Engineering Mathematics, Tata Mc </a:t>
            </a:r>
            <a:r>
              <a:rPr lang="en-US" sz="2200" dirty="0" err="1" smtClean="0"/>
              <a:t>Graw</a:t>
            </a:r>
            <a:r>
              <a:rPr lang="en-US" sz="2200" dirty="0" smtClean="0"/>
              <a:t>-Hill Publishing Company Ltd., 2008.</a:t>
            </a:r>
          </a:p>
          <a:p>
            <a:pPr lvl="0" algn="just">
              <a:buNone/>
            </a:pPr>
            <a:endParaRPr lang="en-US" sz="2200" dirty="0" smtClean="0"/>
          </a:p>
          <a:p>
            <a:pPr lvl="0" algn="just"/>
            <a:r>
              <a:rPr lang="en-US" sz="2200" dirty="0" smtClean="0"/>
              <a:t>B. S. </a:t>
            </a:r>
            <a:r>
              <a:rPr lang="en-US" sz="2200" dirty="0" err="1" smtClean="0"/>
              <a:t>Grewal</a:t>
            </a:r>
            <a:r>
              <a:rPr lang="en-US" sz="2200" dirty="0" smtClean="0"/>
              <a:t>, Higher Engineering Mathematics, </a:t>
            </a:r>
            <a:r>
              <a:rPr lang="en-US" sz="2200" dirty="0" err="1" smtClean="0"/>
              <a:t>Khanna</a:t>
            </a:r>
            <a:r>
              <a:rPr lang="en-US" sz="2200" dirty="0" smtClean="0"/>
              <a:t> Publisher, 2005.</a:t>
            </a:r>
          </a:p>
          <a:p>
            <a:pPr lvl="0" algn="just">
              <a:buNone/>
            </a:pPr>
            <a:endParaRPr lang="en-US" sz="2200" dirty="0" smtClean="0"/>
          </a:p>
          <a:p>
            <a:pPr lvl="0" algn="just"/>
            <a:r>
              <a:rPr lang="en-US" sz="2200" dirty="0" smtClean="0"/>
              <a:t> R K. Jain &amp; S R K. </a:t>
            </a:r>
            <a:r>
              <a:rPr lang="en-US" sz="2200" dirty="0" err="1" smtClean="0"/>
              <a:t>Iyenger</a:t>
            </a:r>
            <a:r>
              <a:rPr lang="en-US" sz="2200" dirty="0" smtClean="0"/>
              <a:t> , Advance Engineering Mathematics, </a:t>
            </a:r>
            <a:r>
              <a:rPr lang="en-US" sz="2200" dirty="0" err="1" smtClean="0"/>
              <a:t>Narosa</a:t>
            </a:r>
            <a:r>
              <a:rPr lang="en-US" sz="2200" dirty="0" smtClean="0"/>
              <a:t> Publishing House 2002.</a:t>
            </a:r>
          </a:p>
          <a:p>
            <a:pPr>
              <a:buNone/>
            </a:pPr>
            <a:r>
              <a:rPr lang="en-US" sz="2200" dirty="0" smtClean="0"/>
              <a:t> </a:t>
            </a:r>
          </a:p>
        </p:txBody>
      </p:sp>
      <p:sp>
        <p:nvSpPr>
          <p:cNvPr id="4" name="Date Placeholder 3"/>
          <p:cNvSpPr>
            <a:spLocks noGrp="1"/>
          </p:cNvSpPr>
          <p:nvPr>
            <p:ph type="dt" sz="half" idx="10"/>
          </p:nvPr>
        </p:nvSpPr>
        <p:spPr/>
        <p:txBody>
          <a:bodyPr/>
          <a:lstStyle/>
          <a:p>
            <a:fld id="{904EEB27-7A73-438D-B639-4C5A8FAC16D5}" type="datetime1">
              <a:rPr lang="en-US" smtClean="0"/>
              <a:pPr/>
              <a:t>7/1/2020</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smtClean="0"/>
              <a:t>References</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xmlns="" val="2555220207"/>
      </p:ext>
    </p:extLst>
  </p:cSld>
  <p:clrMapOvr>
    <a:masterClrMapping/>
  </p:clrMapOvr>
  <p:transition spd="slow">
    <p:pull dir="d"/>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533400" y="1143000"/>
            <a:ext cx="8229600" cy="5306068"/>
          </a:xfrm>
          <a:prstGeom prst="rect">
            <a:avLst/>
          </a:prstGeom>
          <a:noFill/>
        </p:spPr>
        <p:txBody>
          <a:bodyPr wrap="square" lIns="91440" tIns="45720" rIns="91440" bIns="45720">
            <a:spAutoFit/>
          </a:bodyPr>
          <a:lstStyle/>
          <a:p>
            <a:pPr algn="ctr">
              <a:buNone/>
            </a:pPr>
            <a:r>
              <a:rPr lang="en-US" sz="2400" b="1" u="sng" dirty="0" smtClean="0"/>
              <a:t>Reference Books</a:t>
            </a:r>
            <a:endParaRPr lang="en-US" sz="2400" u="sng" dirty="0" smtClean="0"/>
          </a:p>
          <a:p>
            <a:pPr lvl="0" algn="just"/>
            <a:r>
              <a:rPr lang="en-US" sz="2200" dirty="0" smtClean="0"/>
              <a:t>E. </a:t>
            </a:r>
            <a:r>
              <a:rPr lang="en-US" sz="2200" dirty="0" err="1" smtClean="0"/>
              <a:t>Kreyszig</a:t>
            </a:r>
            <a:r>
              <a:rPr lang="en-US" sz="2200" dirty="0" smtClean="0"/>
              <a:t>, Advance Engineering Mathematics, John Wiley &amp; Sons, 2005. </a:t>
            </a:r>
          </a:p>
          <a:p>
            <a:pPr lvl="0" algn="just"/>
            <a:r>
              <a:rPr lang="en-US" sz="2200" dirty="0" smtClean="0"/>
              <a:t>Peter V. O’Neil, Advance Engineering Mathematics, Thomson (</a:t>
            </a:r>
            <a:r>
              <a:rPr lang="en-US" sz="2200" dirty="0" err="1" smtClean="0"/>
              <a:t>Cengage</a:t>
            </a:r>
            <a:r>
              <a:rPr lang="en-US" sz="2200" dirty="0" smtClean="0"/>
              <a:t>) Learning, 2007.</a:t>
            </a:r>
          </a:p>
          <a:p>
            <a:pPr lvl="0" algn="just"/>
            <a:r>
              <a:rPr lang="en-US" sz="2200" dirty="0" smtClean="0"/>
              <a:t>Maurice D. Weir, Joel Hass, Frank R. Giordano, Thomas, Calculus, Eleventh Edition, Pearson.</a:t>
            </a:r>
          </a:p>
          <a:p>
            <a:pPr lvl="0" algn="just"/>
            <a:r>
              <a:rPr lang="en-US" sz="2200" dirty="0" smtClean="0"/>
              <a:t>D. Poole, Linear Algebra : A Modern Introduction, 2nd Edition, Brooks/Cole, 2005.</a:t>
            </a:r>
          </a:p>
          <a:p>
            <a:pPr lvl="0" algn="just"/>
            <a:r>
              <a:rPr lang="en-US" sz="2200" dirty="0" err="1" smtClean="0"/>
              <a:t>Veerarajan</a:t>
            </a:r>
            <a:r>
              <a:rPr lang="en-US" sz="2200" dirty="0" smtClean="0"/>
              <a:t> T., Engineering Mathematics for first year, Tata McGraw-Hill, New Delhi, 2008.</a:t>
            </a:r>
          </a:p>
          <a:p>
            <a:pPr lvl="0" algn="just"/>
            <a:r>
              <a:rPr lang="en-US" sz="2200" dirty="0" smtClean="0"/>
              <a:t>Ray Wylie C and Louis C </a:t>
            </a:r>
            <a:r>
              <a:rPr lang="en-US" sz="2200" dirty="0" err="1" smtClean="0"/>
              <a:t>Barret</a:t>
            </a:r>
            <a:r>
              <a:rPr lang="en-US" sz="2200" dirty="0" smtClean="0"/>
              <a:t>, Advanced Engineering Mathematics, Tata Mc-</a:t>
            </a:r>
            <a:r>
              <a:rPr lang="en-US" sz="2200" dirty="0" err="1" smtClean="0"/>
              <a:t>Graw</a:t>
            </a:r>
            <a:r>
              <a:rPr lang="en-US" sz="2200" dirty="0" smtClean="0"/>
              <a:t>-Hill; Sixth Edition.</a:t>
            </a:r>
          </a:p>
          <a:p>
            <a:pPr lvl="0" algn="just">
              <a:buNone/>
            </a:pPr>
            <a:endParaRPr lang="en-US" sz="2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4" name="Date Placeholder 3"/>
          <p:cNvSpPr>
            <a:spLocks noGrp="1"/>
          </p:cNvSpPr>
          <p:nvPr>
            <p:ph type="dt" sz="half" idx="10"/>
          </p:nvPr>
        </p:nvSpPr>
        <p:spPr/>
        <p:txBody>
          <a:bodyPr/>
          <a:lstStyle/>
          <a:p>
            <a:fld id="{904EEB27-7A73-438D-B639-4C5A8FAC16D5}" type="datetime1">
              <a:rPr lang="en-US" smtClean="0"/>
              <a:pPr/>
              <a:t>7/1/2020</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smtClean="0"/>
              <a:t>References</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xmlns="" val="2555220207"/>
      </p:ext>
    </p:extLst>
  </p:cSld>
  <p:clrMapOvr>
    <a:masterClrMapping/>
  </p:clrMapOvr>
  <p:transition spd="slow">
    <p:pull dir="d"/>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533400" y="1143000"/>
            <a:ext cx="8229600" cy="2363724"/>
          </a:xfrm>
          <a:prstGeom prst="rect">
            <a:avLst/>
          </a:prstGeom>
          <a:noFill/>
        </p:spPr>
        <p:txBody>
          <a:bodyPr wrap="square" lIns="91440" tIns="45720" rIns="91440" bIns="45720">
            <a:spAutoFit/>
          </a:bodyPr>
          <a:lstStyle/>
          <a:p>
            <a:pPr lvl="0" algn="just"/>
            <a:r>
              <a:rPr lang="en-US" sz="2200" dirty="0" smtClean="0"/>
              <a:t>P. </a:t>
            </a:r>
            <a:r>
              <a:rPr lang="en-US" sz="2200" dirty="0" err="1" smtClean="0"/>
              <a:t>Sivaramakrishna</a:t>
            </a:r>
            <a:r>
              <a:rPr lang="en-US" sz="2200" dirty="0" smtClean="0"/>
              <a:t> Das and C. </a:t>
            </a:r>
            <a:r>
              <a:rPr lang="en-US" sz="2200" dirty="0" err="1" smtClean="0"/>
              <a:t>Vijayakumari</a:t>
            </a:r>
            <a:r>
              <a:rPr lang="en-US" sz="2200" dirty="0" smtClean="0"/>
              <a:t>, Engineering Mathematics, 1st Edition, Pearson India Education Services Pvt. Ltd.</a:t>
            </a:r>
          </a:p>
          <a:p>
            <a:pPr lvl="0" algn="just"/>
            <a:r>
              <a:rPr lang="en-US" sz="2200" dirty="0" smtClean="0"/>
              <a:t>Advanced Engineering Mathematics. </a:t>
            </a:r>
            <a:r>
              <a:rPr lang="en-US" sz="2200" dirty="0" err="1" smtClean="0"/>
              <a:t>Chandrika</a:t>
            </a:r>
            <a:r>
              <a:rPr lang="en-US" sz="2200" dirty="0" smtClean="0"/>
              <a:t> Prasad, </a:t>
            </a:r>
            <a:r>
              <a:rPr lang="en-US" sz="2200" dirty="0" err="1" smtClean="0"/>
              <a:t>Reena</a:t>
            </a:r>
            <a:r>
              <a:rPr lang="en-US" sz="2200" dirty="0" smtClean="0"/>
              <a:t> </a:t>
            </a:r>
            <a:r>
              <a:rPr lang="en-US" sz="2200" dirty="0" err="1" smtClean="0"/>
              <a:t>Garg</a:t>
            </a:r>
            <a:r>
              <a:rPr lang="en-US" sz="2200" dirty="0" smtClean="0"/>
              <a:t>, 2018.</a:t>
            </a:r>
          </a:p>
          <a:p>
            <a:pPr lvl="0" algn="just"/>
            <a:r>
              <a:rPr lang="en-US" sz="2200" dirty="0" smtClean="0"/>
              <a:t> Engineering </a:t>
            </a:r>
            <a:r>
              <a:rPr lang="en-US" sz="2200" dirty="0" err="1" smtClean="0"/>
              <a:t>Mathemathics</a:t>
            </a:r>
            <a:r>
              <a:rPr lang="en-US" sz="2200" dirty="0" smtClean="0"/>
              <a:t> – I. </a:t>
            </a:r>
            <a:r>
              <a:rPr lang="en-US" sz="2200" dirty="0" err="1" smtClean="0"/>
              <a:t>Reena</a:t>
            </a:r>
            <a:r>
              <a:rPr lang="en-US" sz="2200" dirty="0" smtClean="0"/>
              <a:t> </a:t>
            </a:r>
            <a:r>
              <a:rPr lang="en-US" sz="2200" dirty="0" err="1" smtClean="0"/>
              <a:t>Garg</a:t>
            </a:r>
            <a:r>
              <a:rPr lang="en-US" sz="2200" dirty="0" smtClean="0"/>
              <a:t>, 2018</a:t>
            </a:r>
          </a:p>
          <a:p>
            <a:pPr algn="ctr">
              <a:buNone/>
            </a:pPr>
            <a:endPar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4" name="Date Placeholder 3"/>
          <p:cNvSpPr>
            <a:spLocks noGrp="1"/>
          </p:cNvSpPr>
          <p:nvPr>
            <p:ph type="dt" sz="half" idx="10"/>
          </p:nvPr>
        </p:nvSpPr>
        <p:spPr/>
        <p:txBody>
          <a:bodyPr/>
          <a:lstStyle/>
          <a:p>
            <a:fld id="{904EEB27-7A73-438D-B639-4C5A8FAC16D5}" type="datetime1">
              <a:rPr lang="en-US" smtClean="0"/>
              <a:pPr/>
              <a:t>7/1/2020</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smtClean="0"/>
              <a:t>References</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xmlns="" val="2555220207"/>
      </p:ext>
    </p:extLst>
  </p:cSld>
  <p:clrMapOvr>
    <a:masterClrMapping/>
  </p:clrMapOvr>
  <p:transition spd="slow">
    <p:pull dir="d"/>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457200" y="2819400"/>
            <a:ext cx="8229600" cy="2326791"/>
          </a:xfrm>
          <a:prstGeom prst="rect">
            <a:avLst/>
          </a:prstGeom>
          <a:noFill/>
        </p:spPr>
        <p:txBody>
          <a:bodyPr wrap="square" lIns="91440" tIns="45720" rIns="91440" bIns="45720">
            <a:spAutoFit/>
          </a:bodyPr>
          <a:lstStyle/>
          <a:p>
            <a:pPr algn="ctr">
              <a:buNone/>
            </a:pPr>
            <a:endParaRPr lang="en-US" sz="66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buNone/>
            </a:pPr>
            <a:r>
              <a:rPr lang="en-US" sz="66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Thank You</a:t>
            </a:r>
            <a:endParaRPr lang="en-US" sz="6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4" name="Date Placeholder 3"/>
          <p:cNvSpPr>
            <a:spLocks noGrp="1"/>
          </p:cNvSpPr>
          <p:nvPr>
            <p:ph type="dt" sz="half" idx="10"/>
          </p:nvPr>
        </p:nvSpPr>
        <p:spPr/>
        <p:txBody>
          <a:bodyPr/>
          <a:lstStyle/>
          <a:p>
            <a:fld id="{904EEB27-7A73-438D-B639-4C5A8FAC16D5}" type="datetime1">
              <a:rPr lang="en-US" smtClean="0"/>
              <a:pPr/>
              <a:t>7/1/2020</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179</a:t>
            </a:fld>
            <a:endParaRPr lang="en-US"/>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2362200" y="630637"/>
            <a:ext cx="4495800" cy="2537506"/>
          </a:xfrm>
          <a:prstGeom prst="rect">
            <a:avLst/>
          </a:prstGeom>
          <a:noFill/>
        </p:spPr>
      </p:pic>
    </p:spTree>
    <p:extLst>
      <p:ext uri="{BB962C8B-B14F-4D97-AF65-F5344CB8AC3E}">
        <p14:creationId xmlns:p14="http://schemas.microsoft.com/office/powerpoint/2010/main" xmlns="" val="2555220207"/>
      </p:ext>
    </p:extLst>
  </p:cSld>
  <p:clrMapOvr>
    <a:masterClrMapping/>
  </p:clrMapOvr>
  <p:transition spd="slow">
    <p:pull dir="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5D25983-1548-461B-AFB3-65CC56057138}"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smtClean="0">
                <a:ln>
                  <a:noFill/>
                </a:ln>
                <a:solidFill>
                  <a:schemeClr val="dk1"/>
                </a:solidFill>
                <a:effectLst/>
                <a:uLnTx/>
                <a:uFillTx/>
                <a:latin typeface="+mn-lt"/>
                <a:ea typeface="+mn-ea"/>
                <a:cs typeface="+mn-cs"/>
              </a:rPr>
              <a:t>Recap of Matrix Multiplication</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9"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3" cstate="print"/>
            <a:stretch>
              <a:fillRect/>
            </a:stretch>
          </a:blipFill>
        </p:spPr>
        <p:txBody>
          <a:bodyPr/>
          <a:lstStyle/>
          <a:p>
            <a:r>
              <a:rPr lang="en-US">
                <a:noFill/>
              </a:rPr>
              <a:t> </a:t>
            </a:r>
          </a:p>
        </p:txBody>
      </p:sp>
    </p:spTree>
  </p:cSld>
  <p:clrMapOvr>
    <a:masterClrMapping/>
  </p:clrMapOvr>
  <p:transition spd="slow">
    <p:pull dir="d"/>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A23A3A0-E04C-4D7F-8585-A3C91C19AD7E}"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19</a:t>
            </a:fld>
            <a:endParaRPr lang="en-US"/>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9"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3" cstate="print"/>
            <a:stretch>
              <a:fillRect l="-1556" t="-1213" r="-1704"/>
            </a:stretch>
          </a:blipFill>
        </p:spPr>
        <p:txBody>
          <a:bodyPr/>
          <a:lstStyle/>
          <a:p>
            <a:r>
              <a:rPr lang="en-US">
                <a:noFill/>
              </a:rPr>
              <a:t> </a:t>
            </a:r>
          </a:p>
        </p:txBody>
      </p:sp>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smtClean="0">
                <a:ln>
                  <a:noFill/>
                </a:ln>
                <a:solidFill>
                  <a:schemeClr val="dk1"/>
                </a:solidFill>
                <a:effectLst/>
                <a:uLnTx/>
                <a:uFillTx/>
                <a:latin typeface="+mn-lt"/>
                <a:ea typeface="+mn-ea"/>
                <a:cs typeface="+mn-cs"/>
              </a:rPr>
              <a:t>Recap of Determinant</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spTree>
  </p:cSld>
  <p:clrMapOvr>
    <a:masterClrMapping/>
  </p:clrMapOvr>
  <p:transition spd="slow">
    <p:pull dir="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10"/>
          <p:cNvGraphicFramePr>
            <a:graphicFrameLocks noGrp="1"/>
          </p:cNvGraphicFramePr>
          <p:nvPr>
            <p:ph idx="1"/>
          </p:nvPr>
        </p:nvGraphicFramePr>
        <p:xfrm>
          <a:off x="381000" y="1143000"/>
          <a:ext cx="68580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Date Placeholder 5"/>
          <p:cNvSpPr>
            <a:spLocks noGrp="1"/>
          </p:cNvSpPr>
          <p:nvPr>
            <p:ph type="dt" sz="half" idx="10"/>
          </p:nvPr>
        </p:nvSpPr>
        <p:spPr/>
        <p:txBody>
          <a:bodyPr/>
          <a:lstStyle/>
          <a:p>
            <a:fld id="{06ACAB26-EC59-4200-AF2B-65E9EAE2C507}" type="datetime1">
              <a:rPr lang="en-US" smtClean="0"/>
              <a:pPr/>
              <a:t>7/1/2020</a:t>
            </a:fld>
            <a:endParaRPr lang="en-US"/>
          </a:p>
        </p:txBody>
      </p:sp>
      <p:sp>
        <p:nvSpPr>
          <p:cNvPr id="10" name="Footer Placeholder 9"/>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2</a:t>
            </a:fld>
            <a:endParaRPr lang="en-US"/>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smtClean="0">
                <a:ln>
                  <a:noFill/>
                </a:ln>
                <a:solidFill>
                  <a:schemeClr val="dk1"/>
                </a:solidFill>
                <a:effectLst/>
                <a:uLnTx/>
                <a:uFillTx/>
                <a:latin typeface="+mn-lt"/>
                <a:ea typeface="+mn-ea"/>
                <a:cs typeface="+mn-cs"/>
              </a:rPr>
              <a:t>Content of Matrix</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E:\NIET\Project\xLogo11.png.pagespeed.ic.pydHLuCQEZ.png"/>
          <p:cNvPicPr>
            <a:picLocks noChangeAspect="1" noChangeArrowheads="1"/>
          </p:cNvPicPr>
          <p:nvPr/>
        </p:nvPicPr>
        <p:blipFill>
          <a:blip r:embed="rId7" cstate="print"/>
          <a:srcRect/>
          <a:stretch>
            <a:fillRect/>
          </a:stretch>
        </p:blipFill>
        <p:spPr bwMode="auto">
          <a:xfrm>
            <a:off x="0" y="0"/>
            <a:ext cx="1447800" cy="817163"/>
          </a:xfrm>
          <a:prstGeom prst="rect">
            <a:avLst/>
          </a:prstGeom>
          <a:noFill/>
        </p:spPr>
      </p:pic>
    </p:spTree>
  </p:cSld>
  <p:clrMapOvr>
    <a:masterClrMapping/>
  </p:clrMapOvr>
  <p:transition spd="slow">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graphicEl>
                                              <a:dgm id="{1D0047F9-5CD7-40E9-BA60-C87C72534D5C}"/>
                                            </p:graphicEl>
                                          </p:spTgt>
                                        </p:tgtEl>
                                        <p:attrNameLst>
                                          <p:attrName>style.visibility</p:attrName>
                                        </p:attrNameLst>
                                      </p:cBhvr>
                                      <p:to>
                                        <p:strVal val="visible"/>
                                      </p:to>
                                    </p:set>
                                    <p:animEffect transition="in" filter="fade">
                                      <p:cBhvr>
                                        <p:cTn id="7" dur="3000"/>
                                        <p:tgtEl>
                                          <p:spTgt spid="11">
                                            <p:graphicEl>
                                              <a:dgm id="{1D0047F9-5CD7-40E9-BA60-C87C72534D5C}"/>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graphicEl>
                                              <a:dgm id="{327D5619-640B-4B4B-9C42-34EEF7C315C4}"/>
                                            </p:graphicEl>
                                          </p:spTgt>
                                        </p:tgtEl>
                                        <p:attrNameLst>
                                          <p:attrName>style.visibility</p:attrName>
                                        </p:attrNameLst>
                                      </p:cBhvr>
                                      <p:to>
                                        <p:strVal val="visible"/>
                                      </p:to>
                                    </p:set>
                                    <p:animEffect transition="in" filter="fade">
                                      <p:cBhvr>
                                        <p:cTn id="12" dur="3000"/>
                                        <p:tgtEl>
                                          <p:spTgt spid="11">
                                            <p:graphicEl>
                                              <a:dgm id="{327D5619-640B-4B4B-9C42-34EEF7C315C4}"/>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graphicEl>
                                              <a:dgm id="{94C255FC-E081-48DA-B053-3B5413657F90}"/>
                                            </p:graphicEl>
                                          </p:spTgt>
                                        </p:tgtEl>
                                        <p:attrNameLst>
                                          <p:attrName>style.visibility</p:attrName>
                                        </p:attrNameLst>
                                      </p:cBhvr>
                                      <p:to>
                                        <p:strVal val="visible"/>
                                      </p:to>
                                    </p:set>
                                    <p:animEffect transition="in" filter="fade">
                                      <p:cBhvr>
                                        <p:cTn id="17" dur="3000"/>
                                        <p:tgtEl>
                                          <p:spTgt spid="11">
                                            <p:graphicEl>
                                              <a:dgm id="{94C255FC-E081-48DA-B053-3B5413657F90}"/>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graphicEl>
                                              <a:dgm id="{EDB258D8-BC25-4F75-844D-E47D6957276A}"/>
                                            </p:graphicEl>
                                          </p:spTgt>
                                        </p:tgtEl>
                                        <p:attrNameLst>
                                          <p:attrName>style.visibility</p:attrName>
                                        </p:attrNameLst>
                                      </p:cBhvr>
                                      <p:to>
                                        <p:strVal val="visible"/>
                                      </p:to>
                                    </p:set>
                                    <p:animEffect transition="in" filter="fade">
                                      <p:cBhvr>
                                        <p:cTn id="22" dur="3000"/>
                                        <p:tgtEl>
                                          <p:spTgt spid="11">
                                            <p:graphicEl>
                                              <a:dgm id="{EDB258D8-BC25-4F75-844D-E47D6957276A}"/>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graphicEl>
                                              <a:dgm id="{2BF7FD4B-E023-44AF-B15E-D811666E2991}"/>
                                            </p:graphicEl>
                                          </p:spTgt>
                                        </p:tgtEl>
                                        <p:attrNameLst>
                                          <p:attrName>style.visibility</p:attrName>
                                        </p:attrNameLst>
                                      </p:cBhvr>
                                      <p:to>
                                        <p:strVal val="visible"/>
                                      </p:to>
                                    </p:set>
                                    <p:animEffect transition="in" filter="fade">
                                      <p:cBhvr>
                                        <p:cTn id="27" dur="3000"/>
                                        <p:tgtEl>
                                          <p:spTgt spid="11">
                                            <p:graphicEl>
                                              <a:dgm id="{2BF7FD4B-E023-44AF-B15E-D811666E2991}"/>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graphicEl>
                                              <a:dgm id="{0C27720F-EB5F-420E-AE91-D06CF988ACDA}"/>
                                            </p:graphicEl>
                                          </p:spTgt>
                                        </p:tgtEl>
                                        <p:attrNameLst>
                                          <p:attrName>style.visibility</p:attrName>
                                        </p:attrNameLst>
                                      </p:cBhvr>
                                      <p:to>
                                        <p:strVal val="visible"/>
                                      </p:to>
                                    </p:set>
                                    <p:animEffect transition="in" filter="fade">
                                      <p:cBhvr>
                                        <p:cTn id="32" dur="3000"/>
                                        <p:tgtEl>
                                          <p:spTgt spid="11">
                                            <p:graphicEl>
                                              <a:dgm id="{0C27720F-EB5F-420E-AE91-D06CF988ACDA}"/>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graphicEl>
                                              <a:dgm id="{22CBCDC8-891F-4AD2-A07A-59A90B4ADF79}"/>
                                            </p:graphicEl>
                                          </p:spTgt>
                                        </p:tgtEl>
                                        <p:attrNameLst>
                                          <p:attrName>style.visibility</p:attrName>
                                        </p:attrNameLst>
                                      </p:cBhvr>
                                      <p:to>
                                        <p:strVal val="visible"/>
                                      </p:to>
                                    </p:set>
                                    <p:animEffect transition="in" filter="fade">
                                      <p:cBhvr>
                                        <p:cTn id="37" dur="3000"/>
                                        <p:tgtEl>
                                          <p:spTgt spid="11">
                                            <p:graphicEl>
                                              <a:dgm id="{22CBCDC8-891F-4AD2-A07A-59A90B4ADF79}"/>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graphicEl>
                                              <a:dgm id="{0C8CDD6F-C7B5-4BC4-A1D2-0AD186C125CF}"/>
                                            </p:graphicEl>
                                          </p:spTgt>
                                        </p:tgtEl>
                                        <p:attrNameLst>
                                          <p:attrName>style.visibility</p:attrName>
                                        </p:attrNameLst>
                                      </p:cBhvr>
                                      <p:to>
                                        <p:strVal val="visible"/>
                                      </p:to>
                                    </p:set>
                                    <p:animEffect transition="in" filter="fade">
                                      <p:cBhvr>
                                        <p:cTn id="42" dur="3000"/>
                                        <p:tgtEl>
                                          <p:spTgt spid="11">
                                            <p:graphicEl>
                                              <a:dgm id="{0C8CDD6F-C7B5-4BC4-A1D2-0AD186C125CF}"/>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
                                            <p:graphicEl>
                                              <a:dgm id="{CFAFE3DA-5553-4F24-9987-C3CFEB8F6325}"/>
                                            </p:graphicEl>
                                          </p:spTgt>
                                        </p:tgtEl>
                                        <p:attrNameLst>
                                          <p:attrName>style.visibility</p:attrName>
                                        </p:attrNameLst>
                                      </p:cBhvr>
                                      <p:to>
                                        <p:strVal val="visible"/>
                                      </p:to>
                                    </p:set>
                                    <p:animEffect transition="in" filter="fade">
                                      <p:cBhvr>
                                        <p:cTn id="47" dur="3000"/>
                                        <p:tgtEl>
                                          <p:spTgt spid="11">
                                            <p:graphicEl>
                                              <a:dgm id="{CFAFE3DA-5553-4F24-9987-C3CFEB8F6325}"/>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1">
                                            <p:graphicEl>
                                              <a:dgm id="{77BB1CB9-4AF6-48D5-B582-08074E298898}"/>
                                            </p:graphicEl>
                                          </p:spTgt>
                                        </p:tgtEl>
                                        <p:attrNameLst>
                                          <p:attrName>style.visibility</p:attrName>
                                        </p:attrNameLst>
                                      </p:cBhvr>
                                      <p:to>
                                        <p:strVal val="visible"/>
                                      </p:to>
                                    </p:set>
                                    <p:animEffect transition="in" filter="fade">
                                      <p:cBhvr>
                                        <p:cTn id="52" dur="3000"/>
                                        <p:tgtEl>
                                          <p:spTgt spid="11">
                                            <p:graphicEl>
                                              <a:dgm id="{77BB1CB9-4AF6-48D5-B582-08074E29889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Sub>
          <a:bldDgm bld="lvl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6548C17-4999-49A7-843B-3E10067598EF}"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smtClean="0">
                <a:ln>
                  <a:noFill/>
                </a:ln>
                <a:solidFill>
                  <a:schemeClr val="dk1"/>
                </a:solidFill>
                <a:effectLst/>
                <a:uLnTx/>
                <a:uFillTx/>
                <a:latin typeface="+mn-lt"/>
                <a:ea typeface="+mn-ea"/>
                <a:cs typeface="+mn-cs"/>
              </a:rPr>
              <a:t>Recap of Determinant</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9"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3" cstate="print"/>
            <a:stretch>
              <a:fillRect l="-963" t="-809" r="-667" b="-270"/>
            </a:stretch>
          </a:blipFill>
        </p:spPr>
        <p:txBody>
          <a:bodyPr/>
          <a:lstStyle/>
          <a:p>
            <a:r>
              <a:rPr lang="en-US">
                <a:noFill/>
              </a:rPr>
              <a:t> </a:t>
            </a:r>
          </a:p>
        </p:txBody>
      </p:sp>
    </p:spTree>
  </p:cSld>
  <p:clrMapOvr>
    <a:masterClrMapping/>
  </p:clrMapOvr>
  <p:transition spd="slow">
    <p:pull dir="d"/>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3FCCC32-E3A7-4A5F-9730-6E99F24FF19B}"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21</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b="1" dirty="0" smtClean="0"/>
              <a:t>INTRODUCTION OF MATRIX (CO.1)</a:t>
            </a:r>
            <a:endParaRPr kumimoji="0" lang="en-US" sz="32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sp>
        <p:nvSpPr>
          <p:cNvPr id="9" name="Rectangle 8"/>
          <p:cNvSpPr/>
          <p:nvPr/>
        </p:nvSpPr>
        <p:spPr>
          <a:xfrm>
            <a:off x="533400" y="1066800"/>
            <a:ext cx="8305800" cy="2523768"/>
          </a:xfrm>
          <a:prstGeom prst="rect">
            <a:avLst/>
          </a:prstGeom>
        </p:spPr>
        <p:txBody>
          <a:bodyPr wrap="square">
            <a:spAutoFit/>
          </a:bodyPr>
          <a:lstStyle/>
          <a:p>
            <a:r>
              <a:rPr lang="en-US" sz="2400" b="1" dirty="0" smtClean="0"/>
              <a:t>Definition</a:t>
            </a:r>
          </a:p>
          <a:p>
            <a:r>
              <a:rPr lang="en-US" sz="2200" dirty="0" smtClean="0"/>
              <a:t>A matrix is a rectangular array of elements arranged in horizontal and vertical columns.</a:t>
            </a:r>
          </a:p>
          <a:p>
            <a:endParaRPr lang="en-US" dirty="0" smtClean="0"/>
          </a:p>
          <a:p>
            <a:endParaRPr lang="en-US" dirty="0" smtClean="0"/>
          </a:p>
          <a:p>
            <a:endParaRPr lang="en-US" dirty="0" smtClean="0"/>
          </a:p>
          <a:p>
            <a:endParaRPr lang="en-US" dirty="0" smtClean="0"/>
          </a:p>
          <a:p>
            <a:endParaRPr lang="en-US" dirty="0"/>
          </a:p>
        </p:txBody>
      </p:sp>
      <p:graphicFrame>
        <p:nvGraphicFramePr>
          <p:cNvPr id="1026" name="Object 5"/>
          <p:cNvGraphicFramePr>
            <a:graphicFrameLocks noChangeAspect="1"/>
          </p:cNvGraphicFramePr>
          <p:nvPr/>
        </p:nvGraphicFramePr>
        <p:xfrm>
          <a:off x="1676401" y="2286000"/>
          <a:ext cx="5867399" cy="2743200"/>
        </p:xfrm>
        <a:graphic>
          <a:graphicData uri="http://schemas.openxmlformats.org/presentationml/2006/ole">
            <p:oleObj spid="_x0000_s1026" name="Equation" r:id="rId4" imgW="2628720" imgH="1396800" progId="Equation.3">
              <p:embed/>
            </p:oleObj>
          </a:graphicData>
        </a:graphic>
      </p:graphicFrame>
      <p:sp>
        <p:nvSpPr>
          <p:cNvPr id="10" name="Rectangle 9"/>
          <p:cNvSpPr/>
          <p:nvPr/>
        </p:nvSpPr>
        <p:spPr>
          <a:xfrm>
            <a:off x="609600" y="5105400"/>
            <a:ext cx="7696200" cy="769441"/>
          </a:xfrm>
          <a:prstGeom prst="rect">
            <a:avLst/>
          </a:prstGeom>
        </p:spPr>
        <p:txBody>
          <a:bodyPr wrap="square">
            <a:spAutoFit/>
          </a:bodyPr>
          <a:lstStyle/>
          <a:p>
            <a:pPr fontAlgn="base">
              <a:spcBef>
                <a:spcPct val="0"/>
              </a:spcBef>
              <a:spcAft>
                <a:spcPct val="0"/>
              </a:spcAft>
            </a:pPr>
            <a:r>
              <a:rPr lang="en-US" sz="2200" dirty="0" smtClean="0">
                <a:latin typeface="Calibri" pitchFamily="34" charset="0"/>
                <a:ea typeface="Times New Roman" pitchFamily="18" charset="0"/>
                <a:cs typeface="Times New Roman" pitchFamily="18" charset="0"/>
              </a:rPr>
              <a:t>Where            represent the ‘n’ rows and ‘m’ columns in a matrix now we can say the order of matrix is ‘nm’.</a:t>
            </a:r>
            <a:endParaRPr lang="en-US" sz="2200" dirty="0" smtClean="0">
              <a:latin typeface="Arial" pitchFamily="34" charset="0"/>
              <a:cs typeface="Arial" pitchFamily="34" charset="0"/>
            </a:endParaRPr>
          </a:p>
        </p:txBody>
      </p:sp>
      <p:pic>
        <p:nvPicPr>
          <p:cNvPr id="11" name="Picture 12"/>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600200" y="5105400"/>
            <a:ext cx="561975" cy="400050"/>
          </a:xfrm>
          <a:prstGeom prst="rect">
            <a:avLst/>
          </a:prstGeom>
          <a:noFill/>
        </p:spPr>
      </p:pic>
    </p:spTree>
  </p:cSld>
  <p:clrMapOvr>
    <a:masterClrMapping/>
  </p:clrMapOvr>
  <p:transition spd="slow">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9E2BDF1-2CE1-4F56-BB3B-63F8C03F4848}"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smtClean="0"/>
              <a:t>APPLICATIONS OF MATRICES (CO.1)</a:t>
            </a:r>
            <a:endParaRPr lang="en-US" sz="3200" b="1" dirty="0"/>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536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5363" name="Rectangle 3"/>
          <p:cNvSpPr>
            <a:spLocks noChangeArrowheads="1"/>
          </p:cNvSpPr>
          <p:nvPr/>
        </p:nvSpPr>
        <p:spPr bwMode="auto">
          <a:xfrm>
            <a:off x="0" y="8953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36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5367" name="Rectangle 7"/>
          <p:cNvSpPr>
            <a:spLocks noChangeArrowheads="1"/>
          </p:cNvSpPr>
          <p:nvPr/>
        </p:nvSpPr>
        <p:spPr bwMode="auto">
          <a:xfrm>
            <a:off x="0" y="457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5368" name="Rectangle 8"/>
          <p:cNvSpPr>
            <a:spLocks noChangeArrowheads="1"/>
          </p:cNvSpPr>
          <p:nvPr/>
        </p:nvSpPr>
        <p:spPr bwMode="auto">
          <a:xfrm>
            <a:off x="609600" y="1371600"/>
            <a:ext cx="8229600" cy="178510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fontAlgn="base">
              <a:spcBef>
                <a:spcPct val="0"/>
              </a:spcBef>
              <a:spcAft>
                <a:spcPct val="0"/>
              </a:spcAft>
            </a:pPr>
            <a:r>
              <a:rPr lang="en-US" sz="2200" b="1" dirty="0" smtClean="0"/>
              <a:t>Applications of matrices</a:t>
            </a:r>
            <a:r>
              <a:rPr lang="en-US" sz="2200" dirty="0" smtClean="0"/>
              <a:t> are found in most scientific fields. In every branch of physics, including classical mechanics, optics, electromagnetism, quantum mechanics, and quantum electrodynamics, they are used to study physical phenomena, such as the motion of rigid bodies. </a:t>
            </a:r>
            <a:endParaRPr kumimoji="0" lang="en-US" sz="2200" b="0" i="0" u="none" strike="noStrike" cap="none" normalizeH="0" baseline="0" dirty="0" smtClean="0">
              <a:ln>
                <a:noFill/>
              </a:ln>
              <a:solidFill>
                <a:schemeClr val="tx1"/>
              </a:solidFill>
              <a:effectLst/>
              <a:latin typeface="Arial" pitchFamily="34" charset="0"/>
              <a:cs typeface="Arial" pitchFamily="34" charset="0"/>
            </a:endParaRPr>
          </a:p>
        </p:txBody>
      </p:sp>
      <p:sp>
        <p:nvSpPr>
          <p:cNvPr id="1537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5373"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3" name="Rectangle 22"/>
          <p:cNvSpPr/>
          <p:nvPr/>
        </p:nvSpPr>
        <p:spPr>
          <a:xfrm>
            <a:off x="685800" y="3429000"/>
            <a:ext cx="8001000" cy="1785104"/>
          </a:xfrm>
          <a:prstGeom prst="rect">
            <a:avLst/>
          </a:prstGeom>
        </p:spPr>
        <p:txBody>
          <a:bodyPr wrap="square">
            <a:spAutoFit/>
          </a:bodyPr>
          <a:lstStyle/>
          <a:p>
            <a:pPr algn="just"/>
            <a:r>
              <a:rPr lang="en-US" sz="2200" dirty="0" smtClean="0"/>
              <a:t>Matrices are also </a:t>
            </a:r>
            <a:r>
              <a:rPr lang="en-US" sz="2200" b="1" dirty="0" smtClean="0"/>
              <a:t>used</a:t>
            </a:r>
            <a:r>
              <a:rPr lang="en-US" sz="2200" dirty="0" smtClean="0"/>
              <a:t> for plotting graphs, statistics and also to do scientific studies and research in almost different fields. </a:t>
            </a:r>
            <a:r>
              <a:rPr lang="en-US" sz="2200" b="1" dirty="0" smtClean="0"/>
              <a:t>Matrices</a:t>
            </a:r>
            <a:r>
              <a:rPr lang="en-US" sz="2200" dirty="0" smtClean="0"/>
              <a:t> are also </a:t>
            </a:r>
            <a:r>
              <a:rPr lang="en-US" sz="2200" b="1" dirty="0" smtClean="0"/>
              <a:t>used</a:t>
            </a:r>
            <a:r>
              <a:rPr lang="en-US" sz="2200" dirty="0" smtClean="0"/>
              <a:t> in representing the </a:t>
            </a:r>
            <a:r>
              <a:rPr lang="en-US" sz="2200" b="1" dirty="0" smtClean="0"/>
              <a:t>real world</a:t>
            </a:r>
            <a:r>
              <a:rPr lang="en-US" sz="2200" dirty="0" smtClean="0"/>
              <a:t> data's like the population of people, infant mortality rate, etc. They are best representation methods for plotting surveys.</a:t>
            </a:r>
            <a:endParaRPr lang="en-US" sz="2200" dirty="0"/>
          </a:p>
        </p:txBody>
      </p:sp>
    </p:spTree>
  </p:cSld>
  <p:clrMapOvr>
    <a:masterClrMapping/>
  </p:clrMapOvr>
  <p:transition spd="slow">
    <p:pull dir="d"/>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BA91F7A-0C9A-47D6-A633-20592A8B58D6}"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smtClean="0"/>
              <a:t>TYPES OF MATRICES (CO.1)</a:t>
            </a:r>
            <a:endParaRPr lang="en-US" sz="3200" b="1" dirty="0"/>
          </a:p>
        </p:txBody>
      </p:sp>
      <p:pic>
        <p:nvPicPr>
          <p:cNvPr id="8"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sp>
        <p:nvSpPr>
          <p:cNvPr id="9" name="Rectangle 8"/>
          <p:cNvSpPr/>
          <p:nvPr/>
        </p:nvSpPr>
        <p:spPr>
          <a:xfrm>
            <a:off x="838200" y="1066800"/>
            <a:ext cx="7306424" cy="461665"/>
          </a:xfrm>
          <a:prstGeom prst="rect">
            <a:avLst/>
          </a:prstGeom>
        </p:spPr>
        <p:txBody>
          <a:bodyPr wrap="none">
            <a:spAutoFit/>
          </a:bodyPr>
          <a:lstStyle/>
          <a:p>
            <a:r>
              <a:rPr lang="en-US" sz="2400" b="1" dirty="0" smtClean="0"/>
              <a:t>Square Matrix: </a:t>
            </a:r>
            <a:r>
              <a:rPr lang="en-US" sz="2200" dirty="0" smtClean="0"/>
              <a:t>Number of rows equal to number of columns</a:t>
            </a:r>
            <a:endParaRPr lang="en-US" sz="2200" b="1" dirty="0"/>
          </a:p>
        </p:txBody>
      </p:sp>
      <p:graphicFrame>
        <p:nvGraphicFramePr>
          <p:cNvPr id="14337" name="Object 3"/>
          <p:cNvGraphicFramePr>
            <a:graphicFrameLocks noChangeAspect="1"/>
          </p:cNvGraphicFramePr>
          <p:nvPr/>
        </p:nvGraphicFramePr>
        <p:xfrm>
          <a:off x="2057400" y="1630363"/>
          <a:ext cx="4038600" cy="2179637"/>
        </p:xfrm>
        <a:graphic>
          <a:graphicData uri="http://schemas.openxmlformats.org/presentationml/2006/ole">
            <p:oleObj spid="_x0000_s14337" name="Equation" r:id="rId4" imgW="1587240" imgH="939600" progId="Equation.3">
              <p:embed/>
            </p:oleObj>
          </a:graphicData>
        </a:graphic>
      </p:graphicFrame>
      <p:sp>
        <p:nvSpPr>
          <p:cNvPr id="10" name="Rectangle 9"/>
          <p:cNvSpPr/>
          <p:nvPr/>
        </p:nvSpPr>
        <p:spPr>
          <a:xfrm>
            <a:off x="990600" y="3886200"/>
            <a:ext cx="4005520" cy="430887"/>
          </a:xfrm>
          <a:prstGeom prst="rect">
            <a:avLst/>
          </a:prstGeom>
        </p:spPr>
        <p:txBody>
          <a:bodyPr wrap="none">
            <a:spAutoFit/>
          </a:bodyPr>
          <a:lstStyle/>
          <a:p>
            <a:r>
              <a:rPr lang="en-US" sz="2200" dirty="0" smtClean="0"/>
              <a:t>Here order of square matrix is ‘n’.</a:t>
            </a:r>
            <a:endParaRPr lang="en-US" sz="2200" dirty="0"/>
          </a:p>
        </p:txBody>
      </p:sp>
      <p:sp>
        <p:nvSpPr>
          <p:cNvPr id="11" name="Rectangle 10"/>
          <p:cNvSpPr/>
          <p:nvPr/>
        </p:nvSpPr>
        <p:spPr>
          <a:xfrm>
            <a:off x="914400" y="4343400"/>
            <a:ext cx="8364790" cy="800219"/>
          </a:xfrm>
          <a:prstGeom prst="rect">
            <a:avLst/>
          </a:prstGeom>
        </p:spPr>
        <p:txBody>
          <a:bodyPr wrap="none">
            <a:spAutoFit/>
          </a:bodyPr>
          <a:lstStyle/>
          <a:p>
            <a:r>
              <a:rPr lang="en-US" sz="2400" b="1" dirty="0" smtClean="0"/>
              <a:t>Column Matrix : </a:t>
            </a:r>
            <a:r>
              <a:rPr lang="en-US" sz="2200" dirty="0" smtClean="0"/>
              <a:t>Number of columns are one and numbers of rows </a:t>
            </a:r>
          </a:p>
          <a:p>
            <a:r>
              <a:rPr lang="en-US" sz="2200" dirty="0" smtClean="0"/>
              <a:t>are more than one</a:t>
            </a:r>
            <a:r>
              <a:rPr lang="en-US" sz="2200" b="1" dirty="0" smtClean="0"/>
              <a:t> .                 </a:t>
            </a:r>
            <a:r>
              <a:rPr lang="en-US" sz="2200" dirty="0" smtClean="0"/>
              <a:t>Here the order of matrix is n×1.</a:t>
            </a:r>
            <a:r>
              <a:rPr lang="en-US" sz="2200" b="1" dirty="0" smtClean="0"/>
              <a:t>                   </a:t>
            </a:r>
            <a:endParaRPr lang="en-US" sz="2200" b="1" dirty="0"/>
          </a:p>
        </p:txBody>
      </p:sp>
      <p:sp>
        <p:nvSpPr>
          <p:cNvPr id="14340"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4341" name="Rectangle 5"/>
          <p:cNvSpPr>
            <a:spLocks noChangeArrowheads="1"/>
          </p:cNvSpPr>
          <p:nvPr/>
        </p:nvSpPr>
        <p:spPr bwMode="auto">
          <a:xfrm>
            <a:off x="0" y="20955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343" name="Rectangle 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4342" name="Picture 6"/>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2971800" y="4724400"/>
            <a:ext cx="1038225" cy="1619250"/>
          </a:xfrm>
          <a:prstGeom prst="rect">
            <a:avLst/>
          </a:prstGeom>
          <a:noFill/>
        </p:spPr>
      </p:pic>
      <p:sp>
        <p:nvSpPr>
          <p:cNvPr id="14344" name="Rectangle 8"/>
          <p:cNvSpPr>
            <a:spLocks noChangeArrowheads="1"/>
          </p:cNvSpPr>
          <p:nvPr/>
        </p:nvSpPr>
        <p:spPr bwMode="auto">
          <a:xfrm>
            <a:off x="0" y="20764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ransition spd="slow">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337">
                                            <p:subSp spid="_x0000_s14337"/>
                                          </p:spTgt>
                                        </p:tgtEl>
                                        <p:attrNameLst>
                                          <p:attrName>style.visibility</p:attrName>
                                        </p:attrNameLst>
                                      </p:cBhvr>
                                      <p:to>
                                        <p:strVal val="visible"/>
                                      </p:to>
                                    </p:set>
                                    <p:anim calcmode="lin" valueType="num">
                                      <p:cBhvr additive="base">
                                        <p:cTn id="7" dur="500" fill="hold"/>
                                        <p:tgtEl>
                                          <p:spTgt spid="14337">
                                            <p:subSp spid="_x0000_s14337"/>
                                          </p:spTgt>
                                        </p:tgtEl>
                                        <p:attrNameLst>
                                          <p:attrName>ppt_x</p:attrName>
                                        </p:attrNameLst>
                                      </p:cBhvr>
                                      <p:tavLst>
                                        <p:tav tm="0">
                                          <p:val>
                                            <p:strVal val="#ppt_x"/>
                                          </p:val>
                                        </p:tav>
                                        <p:tav tm="100000">
                                          <p:val>
                                            <p:strVal val="#ppt_x"/>
                                          </p:val>
                                        </p:tav>
                                      </p:tavLst>
                                    </p:anim>
                                    <p:anim calcmode="lin" valueType="num">
                                      <p:cBhvr additive="base">
                                        <p:cTn id="8" dur="500" fill="hold"/>
                                        <p:tgtEl>
                                          <p:spTgt spid="14337">
                                            <p:subSp spid="_x0000_s14337"/>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ECA83AC-408F-46DB-AC31-34DC87C2A4DC}"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smtClean="0"/>
              <a:t>TYPES OF MATRICES (CO.1)</a:t>
            </a:r>
            <a:endParaRPr lang="en-US" sz="3200" b="1" dirty="0"/>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9" name="Rectangle 8"/>
          <p:cNvSpPr/>
          <p:nvPr/>
        </p:nvSpPr>
        <p:spPr>
          <a:xfrm>
            <a:off x="838200" y="1066800"/>
            <a:ext cx="7696200" cy="800219"/>
          </a:xfrm>
          <a:prstGeom prst="rect">
            <a:avLst/>
          </a:prstGeom>
        </p:spPr>
        <p:txBody>
          <a:bodyPr wrap="square">
            <a:spAutoFit/>
          </a:bodyPr>
          <a:lstStyle/>
          <a:p>
            <a:r>
              <a:rPr lang="en-US" sz="2400" b="1" dirty="0" smtClean="0"/>
              <a:t>Row Matrix: </a:t>
            </a:r>
            <a:r>
              <a:rPr lang="en-US" sz="2200" dirty="0" smtClean="0"/>
              <a:t>Number of rows are n and numbers of columns are more than one</a:t>
            </a:r>
            <a:r>
              <a:rPr lang="en-US" sz="2200" b="1" dirty="0" smtClean="0"/>
              <a:t>. </a:t>
            </a:r>
            <a:r>
              <a:rPr lang="en-US" sz="2200" dirty="0" smtClean="0"/>
              <a:t>e.g. like</a:t>
            </a:r>
            <a:endParaRPr lang="en-US" sz="2200" b="1" dirty="0"/>
          </a:p>
        </p:txBody>
      </p:sp>
      <p:pic>
        <p:nvPicPr>
          <p:cNvPr id="13313"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219200" y="1981200"/>
            <a:ext cx="3124200" cy="381000"/>
          </a:xfrm>
          <a:prstGeom prst="rect">
            <a:avLst/>
          </a:prstGeom>
          <a:noFill/>
        </p:spPr>
      </p:pic>
      <p:sp>
        <p:nvSpPr>
          <p:cNvPr id="13315"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316" name="Rectangle 4"/>
          <p:cNvSpPr>
            <a:spLocks noChangeArrowheads="1"/>
          </p:cNvSpPr>
          <p:nvPr/>
        </p:nvSpPr>
        <p:spPr bwMode="auto">
          <a:xfrm>
            <a:off x="0" y="457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317" name="Rectangle 5"/>
          <p:cNvSpPr>
            <a:spLocks noChangeArrowheads="1"/>
          </p:cNvSpPr>
          <p:nvPr/>
        </p:nvSpPr>
        <p:spPr bwMode="auto">
          <a:xfrm>
            <a:off x="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 name="Rectangle 13"/>
          <p:cNvSpPr/>
          <p:nvPr/>
        </p:nvSpPr>
        <p:spPr>
          <a:xfrm>
            <a:off x="4343400" y="1905000"/>
            <a:ext cx="4117229" cy="430887"/>
          </a:xfrm>
          <a:prstGeom prst="rect">
            <a:avLst/>
          </a:prstGeom>
        </p:spPr>
        <p:txBody>
          <a:bodyPr wrap="square">
            <a:spAutoFit/>
          </a:bodyPr>
          <a:lstStyle/>
          <a:p>
            <a:r>
              <a:rPr lang="en-US" sz="2200" dirty="0" smtClean="0"/>
              <a:t>, here the order of matrix is 1×n.</a:t>
            </a:r>
            <a:endParaRPr lang="en-US" sz="2200" dirty="0"/>
          </a:p>
        </p:txBody>
      </p:sp>
      <p:sp>
        <p:nvSpPr>
          <p:cNvPr id="13319" name="Rectangle 7"/>
          <p:cNvSpPr>
            <a:spLocks noChangeArrowheads="1"/>
          </p:cNvSpPr>
          <p:nvPr/>
        </p:nvSpPr>
        <p:spPr bwMode="auto">
          <a:xfrm>
            <a:off x="838200" y="2499211"/>
            <a:ext cx="7696200" cy="80021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Null Matrix: </a:t>
            </a:r>
            <a:r>
              <a:rPr kumimoji="0" lang="en-US" sz="2200" b="0"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A matrix in which each elements is zero and null matrix of order </a:t>
            </a:r>
            <a:r>
              <a:rPr kumimoji="0" lang="en-US" sz="2200" b="0" i="0" u="none" strike="noStrike" cap="none" normalizeH="0" baseline="0" dirty="0" err="1" smtClean="0">
                <a:ln>
                  <a:noFill/>
                </a:ln>
                <a:solidFill>
                  <a:schemeClr val="tx1"/>
                </a:solidFill>
                <a:effectLst/>
                <a:latin typeface="Calibri" pitchFamily="34" charset="0"/>
                <a:ea typeface="Times New Roman" pitchFamily="18" charset="0"/>
                <a:cs typeface="Times New Roman" pitchFamily="18" charset="0"/>
              </a:rPr>
              <a:t>m×n</a:t>
            </a:r>
            <a:r>
              <a:rPr kumimoji="0" lang="en-US" sz="2200" b="0"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 is denoted by 	</a:t>
            </a:r>
            <a:r>
              <a:rPr kumimoji="0" lang="en-US" sz="2200" b="0" i="0" u="none" strike="noStrike" cap="none" normalizeH="0" dirty="0" smtClean="0">
                <a:ln>
                  <a:noFill/>
                </a:ln>
                <a:solidFill>
                  <a:schemeClr val="tx1"/>
                </a:solidFill>
                <a:effectLst/>
                <a:latin typeface="Calibri" pitchFamily="34" charset="0"/>
                <a:ea typeface="Times New Roman" pitchFamily="18" charset="0"/>
                <a:cs typeface="Times New Roman" pitchFamily="18" charset="0"/>
              </a:rPr>
              <a:t>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3318" name="Picture 6"/>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924425" y="2895600"/>
            <a:ext cx="638175" cy="381000"/>
          </a:xfrm>
          <a:prstGeom prst="rect">
            <a:avLst/>
          </a:prstGeom>
          <a:noFill/>
        </p:spPr>
      </p:pic>
      <p:sp>
        <p:nvSpPr>
          <p:cNvPr id="13320" name="Rectangle 8"/>
          <p:cNvSpPr>
            <a:spLocks noChangeArrowheads="1"/>
          </p:cNvSpPr>
          <p:nvPr/>
        </p:nvSpPr>
        <p:spPr bwMode="auto">
          <a:xfrm>
            <a:off x="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Calibri" pitchFamily="34" charset="0"/>
                <a:ea typeface="Times New Roman" pitchFamily="18" charset="0"/>
                <a:cs typeface="Times New Roman" pitchFamily="18"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322"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3321" name="Picture 9"/>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2286000" y="3505200"/>
            <a:ext cx="3352800" cy="1676400"/>
          </a:xfrm>
          <a:prstGeom prst="rect">
            <a:avLst/>
          </a:prstGeom>
          <a:noFill/>
        </p:spPr>
      </p:pic>
      <p:sp>
        <p:nvSpPr>
          <p:cNvPr id="13323" name="Rectangle 11"/>
          <p:cNvSpPr>
            <a:spLocks noChangeArrowheads="1"/>
          </p:cNvSpPr>
          <p:nvPr/>
        </p:nvSpPr>
        <p:spPr bwMode="auto">
          <a:xfrm>
            <a:off x="0" y="20764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ransition spd="slow">
    <p:pull dir="d"/>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1E5541C-3DCB-431A-B2CC-D4E199573AE7}"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smtClean="0"/>
              <a:t>TYPES OF MATRICES (CO.1)</a:t>
            </a:r>
            <a:endParaRPr lang="en-US" sz="3200" b="1" dirty="0"/>
          </a:p>
        </p:txBody>
      </p:sp>
      <p:pic>
        <p:nvPicPr>
          <p:cNvPr id="8"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sp>
        <p:nvSpPr>
          <p:cNvPr id="9" name="Rectangle 8"/>
          <p:cNvSpPr/>
          <p:nvPr/>
        </p:nvSpPr>
        <p:spPr>
          <a:xfrm>
            <a:off x="914400" y="990600"/>
            <a:ext cx="7620000" cy="800219"/>
          </a:xfrm>
          <a:prstGeom prst="rect">
            <a:avLst/>
          </a:prstGeom>
        </p:spPr>
        <p:txBody>
          <a:bodyPr wrap="square">
            <a:spAutoFit/>
          </a:bodyPr>
          <a:lstStyle/>
          <a:p>
            <a:r>
              <a:rPr lang="en-US" sz="2400" b="1" dirty="0" smtClean="0"/>
              <a:t>Diagonal Matrix: </a:t>
            </a:r>
            <a:r>
              <a:rPr lang="en-US" sz="2200" dirty="0" smtClean="0"/>
              <a:t>A square matrix in which all non-diagonal </a:t>
            </a:r>
          </a:p>
          <a:p>
            <a:r>
              <a:rPr lang="en-US" sz="2200" dirty="0" smtClean="0"/>
              <a:t>elements are zero.</a:t>
            </a:r>
            <a:endParaRPr lang="en-US" sz="2400" b="1" dirty="0"/>
          </a:p>
        </p:txBody>
      </p:sp>
      <p:graphicFrame>
        <p:nvGraphicFramePr>
          <p:cNvPr id="37889" name="Object 3"/>
          <p:cNvGraphicFramePr>
            <a:graphicFrameLocks noChangeAspect="1"/>
          </p:cNvGraphicFramePr>
          <p:nvPr/>
        </p:nvGraphicFramePr>
        <p:xfrm>
          <a:off x="3352800" y="1447800"/>
          <a:ext cx="2895600" cy="1752599"/>
        </p:xfrm>
        <a:graphic>
          <a:graphicData uri="http://schemas.openxmlformats.org/presentationml/2006/ole">
            <p:oleObj spid="_x0000_s37889" name="Equation" r:id="rId4" imgW="1739880" imgH="1168200" progId="Equation.3">
              <p:embed/>
            </p:oleObj>
          </a:graphicData>
        </a:graphic>
      </p:graphicFrame>
      <p:sp>
        <p:nvSpPr>
          <p:cNvPr id="10" name="Rectangle 9"/>
          <p:cNvSpPr/>
          <p:nvPr/>
        </p:nvSpPr>
        <p:spPr>
          <a:xfrm>
            <a:off x="914400" y="3276600"/>
            <a:ext cx="7349897" cy="1477328"/>
          </a:xfrm>
          <a:prstGeom prst="rect">
            <a:avLst/>
          </a:prstGeom>
        </p:spPr>
        <p:txBody>
          <a:bodyPr wrap="none">
            <a:spAutoFit/>
          </a:bodyPr>
          <a:lstStyle/>
          <a:p>
            <a:r>
              <a:rPr lang="en-US" sz="2400" b="1" dirty="0" smtClean="0"/>
              <a:t>Unit Matrix or Identity Matrix: </a:t>
            </a:r>
            <a:r>
              <a:rPr lang="en-US" sz="2200" dirty="0" smtClean="0"/>
              <a:t>A square matrix in which all</a:t>
            </a:r>
          </a:p>
          <a:p>
            <a:r>
              <a:rPr lang="en-US" sz="2200" dirty="0" smtClean="0"/>
              <a:t>non-diagonal elements are zero and all diagonal  elements are </a:t>
            </a:r>
          </a:p>
          <a:p>
            <a:r>
              <a:rPr lang="en-US" sz="2200" dirty="0" smtClean="0"/>
              <a:t>unity (i.e. 1).</a:t>
            </a:r>
            <a:endParaRPr lang="en-US" sz="2400" b="1" dirty="0" smtClean="0"/>
          </a:p>
          <a:p>
            <a:r>
              <a:rPr lang="en-US" sz="2200" dirty="0" smtClean="0"/>
              <a:t> </a:t>
            </a:r>
            <a:endParaRPr lang="en-US" sz="2400" b="1" dirty="0"/>
          </a:p>
        </p:txBody>
      </p:sp>
      <p:graphicFrame>
        <p:nvGraphicFramePr>
          <p:cNvPr id="37890" name="Object 4"/>
          <p:cNvGraphicFramePr>
            <a:graphicFrameLocks noChangeAspect="1"/>
          </p:cNvGraphicFramePr>
          <p:nvPr/>
        </p:nvGraphicFramePr>
        <p:xfrm>
          <a:off x="3352800" y="4038600"/>
          <a:ext cx="2743200" cy="2057400"/>
        </p:xfrm>
        <a:graphic>
          <a:graphicData uri="http://schemas.openxmlformats.org/presentationml/2006/ole">
            <p:oleObj spid="_x0000_s37890" name="Equation" r:id="rId5" imgW="1447560" imgH="1143000" progId="Equation.3">
              <p:embed/>
            </p:oleObj>
          </a:graphicData>
        </a:graphic>
      </p:graphicFrame>
    </p:spTree>
  </p:cSld>
  <p:clrMapOvr>
    <a:masterClrMapping/>
  </p:clrMapOvr>
  <p:transition spd="slow">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7889"/>
                                        </p:tgtEl>
                                        <p:attrNameLst>
                                          <p:attrName>style.visibility</p:attrName>
                                        </p:attrNameLst>
                                      </p:cBhvr>
                                      <p:to>
                                        <p:strVal val="visible"/>
                                      </p:to>
                                    </p:set>
                                    <p:anim calcmode="lin" valueType="num">
                                      <p:cBhvr additive="base">
                                        <p:cTn id="7" dur="500" fill="hold"/>
                                        <p:tgtEl>
                                          <p:spTgt spid="37889"/>
                                        </p:tgtEl>
                                        <p:attrNameLst>
                                          <p:attrName>ppt_x</p:attrName>
                                        </p:attrNameLst>
                                      </p:cBhvr>
                                      <p:tavLst>
                                        <p:tav tm="0">
                                          <p:val>
                                            <p:strVal val="#ppt_x"/>
                                          </p:val>
                                        </p:tav>
                                        <p:tav tm="100000">
                                          <p:val>
                                            <p:strVal val="#ppt_x"/>
                                          </p:val>
                                        </p:tav>
                                      </p:tavLst>
                                    </p:anim>
                                    <p:anim calcmode="lin" valueType="num">
                                      <p:cBhvr additive="base">
                                        <p:cTn id="8" dur="500" fill="hold"/>
                                        <p:tgtEl>
                                          <p:spTgt spid="3788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7890"/>
                                        </p:tgtEl>
                                        <p:attrNameLst>
                                          <p:attrName>style.visibility</p:attrName>
                                        </p:attrNameLst>
                                      </p:cBhvr>
                                      <p:to>
                                        <p:strVal val="visible"/>
                                      </p:to>
                                    </p:set>
                                    <p:anim calcmode="lin" valueType="num">
                                      <p:cBhvr additive="base">
                                        <p:cTn id="13" dur="500" fill="hold"/>
                                        <p:tgtEl>
                                          <p:spTgt spid="37890"/>
                                        </p:tgtEl>
                                        <p:attrNameLst>
                                          <p:attrName>ppt_x</p:attrName>
                                        </p:attrNameLst>
                                      </p:cBhvr>
                                      <p:tavLst>
                                        <p:tav tm="0">
                                          <p:val>
                                            <p:strVal val="#ppt_x"/>
                                          </p:val>
                                        </p:tav>
                                        <p:tav tm="100000">
                                          <p:val>
                                            <p:strVal val="#ppt_x"/>
                                          </p:val>
                                        </p:tav>
                                      </p:tavLst>
                                    </p:anim>
                                    <p:anim calcmode="lin" valueType="num">
                                      <p:cBhvr additive="base">
                                        <p:cTn id="14" dur="500" fill="hold"/>
                                        <p:tgtEl>
                                          <p:spTgt spid="378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16D48F-C645-4A20-8D58-2FB05FB4FA90}"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smtClean="0"/>
              <a:t>TYPES OF MATRICES (CO.1)</a:t>
            </a:r>
            <a:endParaRPr lang="en-US" sz="3200" b="1" dirty="0"/>
          </a:p>
        </p:txBody>
      </p:sp>
      <p:pic>
        <p:nvPicPr>
          <p:cNvPr id="8"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sp>
        <p:nvSpPr>
          <p:cNvPr id="9" name="Rectangle 8"/>
          <p:cNvSpPr/>
          <p:nvPr/>
        </p:nvSpPr>
        <p:spPr>
          <a:xfrm>
            <a:off x="1066800" y="914400"/>
            <a:ext cx="7467600" cy="1754326"/>
          </a:xfrm>
          <a:prstGeom prst="rect">
            <a:avLst/>
          </a:prstGeom>
        </p:spPr>
        <p:txBody>
          <a:bodyPr wrap="square">
            <a:spAutoFit/>
          </a:bodyPr>
          <a:lstStyle/>
          <a:p>
            <a:pPr>
              <a:lnSpc>
                <a:spcPct val="150000"/>
              </a:lnSpc>
            </a:pPr>
            <a:r>
              <a:rPr lang="en-US" sz="2400" b="1" u="sng" dirty="0" smtClean="0"/>
              <a:t>Triangular Matrices - I                         </a:t>
            </a:r>
          </a:p>
          <a:p>
            <a:pPr>
              <a:lnSpc>
                <a:spcPct val="150000"/>
              </a:lnSpc>
            </a:pPr>
            <a:r>
              <a:rPr lang="en-US" sz="2400" b="1" dirty="0" smtClean="0"/>
              <a:t>Lower Triangular Matrix: </a:t>
            </a:r>
            <a:r>
              <a:rPr lang="en-US" sz="2200" dirty="0" smtClean="0"/>
              <a:t>A square matrix in which all the elements above the principal diagonal are zero.</a:t>
            </a:r>
            <a:endParaRPr lang="en-US" sz="2200" b="1" dirty="0"/>
          </a:p>
        </p:txBody>
      </p:sp>
      <p:graphicFrame>
        <p:nvGraphicFramePr>
          <p:cNvPr id="38913" name="Object 3"/>
          <p:cNvGraphicFramePr>
            <a:graphicFrameLocks noChangeAspect="1"/>
          </p:cNvGraphicFramePr>
          <p:nvPr/>
        </p:nvGraphicFramePr>
        <p:xfrm>
          <a:off x="1600200" y="2743200"/>
          <a:ext cx="6019800" cy="2743200"/>
        </p:xfrm>
        <a:graphic>
          <a:graphicData uri="http://schemas.openxmlformats.org/presentationml/2006/ole">
            <p:oleObj spid="_x0000_s38913" name="Equation" r:id="rId4" imgW="2997000" imgH="1396800" progId="Equation.3">
              <p:embed/>
            </p:oleObj>
          </a:graphicData>
        </a:graphic>
      </p:graphicFrame>
    </p:spTree>
  </p:cSld>
  <p:clrMapOvr>
    <a:masterClrMapping/>
  </p:clrMapOvr>
  <p:transition spd="slow">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8913"/>
                                        </p:tgtEl>
                                        <p:attrNameLst>
                                          <p:attrName>style.visibility</p:attrName>
                                        </p:attrNameLst>
                                      </p:cBhvr>
                                      <p:to>
                                        <p:strVal val="visible"/>
                                      </p:to>
                                    </p:set>
                                    <p:anim calcmode="lin" valueType="num">
                                      <p:cBhvr additive="base">
                                        <p:cTn id="7" dur="500" fill="hold"/>
                                        <p:tgtEl>
                                          <p:spTgt spid="38913"/>
                                        </p:tgtEl>
                                        <p:attrNameLst>
                                          <p:attrName>ppt_x</p:attrName>
                                        </p:attrNameLst>
                                      </p:cBhvr>
                                      <p:tavLst>
                                        <p:tav tm="0">
                                          <p:val>
                                            <p:strVal val="#ppt_x"/>
                                          </p:val>
                                        </p:tav>
                                        <p:tav tm="100000">
                                          <p:val>
                                            <p:strVal val="#ppt_x"/>
                                          </p:val>
                                        </p:tav>
                                      </p:tavLst>
                                    </p:anim>
                                    <p:anim calcmode="lin" valueType="num">
                                      <p:cBhvr additive="base">
                                        <p:cTn id="8" dur="500" fill="hold"/>
                                        <p:tgtEl>
                                          <p:spTgt spid="389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D921317-FF36-45D1-B2FE-6147F22D08F3}"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smtClean="0"/>
              <a:t>TYPES OF MATRICES (CO.1)</a:t>
            </a:r>
            <a:endParaRPr lang="en-US" sz="3200" b="1" dirty="0"/>
          </a:p>
        </p:txBody>
      </p:sp>
      <p:pic>
        <p:nvPicPr>
          <p:cNvPr id="8"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sp>
        <p:nvSpPr>
          <p:cNvPr id="9" name="Rectangle 8"/>
          <p:cNvSpPr/>
          <p:nvPr/>
        </p:nvSpPr>
        <p:spPr>
          <a:xfrm>
            <a:off x="457200" y="1066800"/>
            <a:ext cx="8229600" cy="1569660"/>
          </a:xfrm>
          <a:prstGeom prst="rect">
            <a:avLst/>
          </a:prstGeom>
        </p:spPr>
        <p:txBody>
          <a:bodyPr wrap="square">
            <a:spAutoFit/>
          </a:bodyPr>
          <a:lstStyle/>
          <a:p>
            <a:pPr algn="just"/>
            <a:r>
              <a:rPr lang="en-US" sz="2400" b="1" u="sng" dirty="0" smtClean="0"/>
              <a:t>Triangular Matrices - II             </a:t>
            </a:r>
          </a:p>
          <a:p>
            <a:pPr algn="just"/>
            <a:endParaRPr lang="en-US" sz="2400" b="1" dirty="0" smtClean="0"/>
          </a:p>
          <a:p>
            <a:pPr algn="just"/>
            <a:r>
              <a:rPr lang="en-US" sz="2400" b="1" dirty="0" smtClean="0"/>
              <a:t>Upper Triangular Matrix: </a:t>
            </a:r>
            <a:r>
              <a:rPr lang="en-US" sz="2200" dirty="0" smtClean="0"/>
              <a:t>A square matrix in which all the elements below the principal diagonal are zero.</a:t>
            </a:r>
            <a:r>
              <a:rPr lang="en-US" sz="2200" b="1" dirty="0" smtClean="0"/>
              <a:t> </a:t>
            </a:r>
            <a:endParaRPr lang="en-US" sz="2200" b="1" dirty="0"/>
          </a:p>
        </p:txBody>
      </p:sp>
      <p:graphicFrame>
        <p:nvGraphicFramePr>
          <p:cNvPr id="40962" name="Object 4"/>
          <p:cNvGraphicFramePr>
            <a:graphicFrameLocks noChangeAspect="1"/>
          </p:cNvGraphicFramePr>
          <p:nvPr/>
        </p:nvGraphicFramePr>
        <p:xfrm>
          <a:off x="1828800" y="2743200"/>
          <a:ext cx="5867400" cy="3048000"/>
        </p:xfrm>
        <a:graphic>
          <a:graphicData uri="http://schemas.openxmlformats.org/presentationml/2006/ole">
            <p:oleObj spid="_x0000_s40962" name="Equation" r:id="rId4" imgW="2997000" imgH="1396800" progId="Equation.3">
              <p:embed/>
            </p:oleObj>
          </a:graphicData>
        </a:graphic>
      </p:graphicFrame>
    </p:spTree>
  </p:cSld>
  <p:clrMapOvr>
    <a:masterClrMapping/>
  </p:clrMapOvr>
  <p:transition spd="slow">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62"/>
                                        </p:tgtEl>
                                        <p:attrNameLst>
                                          <p:attrName>style.visibility</p:attrName>
                                        </p:attrNameLst>
                                      </p:cBhvr>
                                      <p:to>
                                        <p:strVal val="visible"/>
                                      </p:to>
                                    </p:set>
                                    <p:anim calcmode="lin" valueType="num">
                                      <p:cBhvr additive="base">
                                        <p:cTn id="7" dur="500" fill="hold"/>
                                        <p:tgtEl>
                                          <p:spTgt spid="40962"/>
                                        </p:tgtEl>
                                        <p:attrNameLst>
                                          <p:attrName>ppt_x</p:attrName>
                                        </p:attrNameLst>
                                      </p:cBhvr>
                                      <p:tavLst>
                                        <p:tav tm="0">
                                          <p:val>
                                            <p:strVal val="#ppt_x"/>
                                          </p:val>
                                        </p:tav>
                                        <p:tav tm="100000">
                                          <p:val>
                                            <p:strVal val="#ppt_x"/>
                                          </p:val>
                                        </p:tav>
                                      </p:tavLst>
                                    </p:anim>
                                    <p:anim calcmode="lin" valueType="num">
                                      <p:cBhvr additive="base">
                                        <p:cTn id="8" dur="500" fill="hold"/>
                                        <p:tgtEl>
                                          <p:spTgt spid="409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69AB0FF-E5F6-4D8A-884B-8997ADD44411}"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smtClean="0"/>
              <a:t>TYPES OF MATRICES (CO.1)</a:t>
            </a:r>
            <a:endParaRPr lang="en-US" sz="3200" b="1" dirty="0"/>
          </a:p>
        </p:txBody>
      </p:sp>
      <p:pic>
        <p:nvPicPr>
          <p:cNvPr id="8"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sp>
        <p:nvSpPr>
          <p:cNvPr id="9" name="Rectangle 8"/>
          <p:cNvSpPr/>
          <p:nvPr/>
        </p:nvSpPr>
        <p:spPr>
          <a:xfrm>
            <a:off x="838200" y="1066800"/>
            <a:ext cx="7683898" cy="1138773"/>
          </a:xfrm>
          <a:prstGeom prst="rect">
            <a:avLst/>
          </a:prstGeom>
        </p:spPr>
        <p:txBody>
          <a:bodyPr wrap="none">
            <a:spAutoFit/>
          </a:bodyPr>
          <a:lstStyle/>
          <a:p>
            <a:r>
              <a:rPr lang="en-US" sz="2400" b="1" dirty="0" smtClean="0"/>
              <a:t>Matrix transpose: </a:t>
            </a:r>
            <a:r>
              <a:rPr lang="en-US" sz="2200" dirty="0" smtClean="0"/>
              <a:t>A matrix obtained from A by changing its row</a:t>
            </a:r>
          </a:p>
          <a:p>
            <a:r>
              <a:rPr lang="en-US" sz="2200" dirty="0" smtClean="0"/>
              <a:t> into columns and columns into rows is called the transpose of A</a:t>
            </a:r>
          </a:p>
          <a:p>
            <a:r>
              <a:rPr lang="en-US" sz="2200" dirty="0" smtClean="0"/>
              <a:t>and is denoted by 	     . Like 		.</a:t>
            </a:r>
            <a:endParaRPr lang="en-US" sz="2200" dirty="0"/>
          </a:p>
        </p:txBody>
      </p:sp>
      <p:sp>
        <p:nvSpPr>
          <p:cNvPr id="5734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57345"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048000" y="1828800"/>
            <a:ext cx="923925" cy="381000"/>
          </a:xfrm>
          <a:prstGeom prst="rect">
            <a:avLst/>
          </a:prstGeom>
          <a:noFill/>
        </p:spPr>
      </p:pic>
      <p:sp>
        <p:nvSpPr>
          <p:cNvPr id="57347" name="Rectangle 3"/>
          <p:cNvSpPr>
            <a:spLocks noChangeArrowheads="1"/>
          </p:cNvSpPr>
          <p:nvPr/>
        </p:nvSpPr>
        <p:spPr bwMode="auto">
          <a:xfrm>
            <a:off x="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57348" name="Object 3"/>
          <p:cNvGraphicFramePr>
            <a:graphicFrameLocks noChangeAspect="1"/>
          </p:cNvGraphicFramePr>
          <p:nvPr/>
        </p:nvGraphicFramePr>
        <p:xfrm>
          <a:off x="4572000" y="1752600"/>
          <a:ext cx="1676400" cy="533400"/>
        </p:xfrm>
        <a:graphic>
          <a:graphicData uri="http://schemas.openxmlformats.org/presentationml/2006/ole">
            <p:oleObj spid="_x0000_s57348" name="Equation" r:id="rId5" imgW="545760" imgH="253800" progId="Equation.3">
              <p:embed/>
            </p:oleObj>
          </a:graphicData>
        </a:graphic>
      </p:graphicFrame>
      <p:sp>
        <p:nvSpPr>
          <p:cNvPr id="13" name="Rectangle 12"/>
          <p:cNvSpPr/>
          <p:nvPr/>
        </p:nvSpPr>
        <p:spPr>
          <a:xfrm>
            <a:off x="762000" y="2362200"/>
            <a:ext cx="7729859" cy="800219"/>
          </a:xfrm>
          <a:prstGeom prst="rect">
            <a:avLst/>
          </a:prstGeom>
        </p:spPr>
        <p:txBody>
          <a:bodyPr wrap="square">
            <a:spAutoFit/>
          </a:bodyPr>
          <a:lstStyle/>
          <a:p>
            <a:r>
              <a:rPr lang="en-US" sz="2400" b="1" dirty="0" smtClean="0"/>
              <a:t>Symmetric Matrix: </a:t>
            </a:r>
            <a:r>
              <a:rPr lang="en-US" sz="2200" dirty="0" smtClean="0"/>
              <a:t>If conjugate transpose of A is equal to given</a:t>
            </a:r>
          </a:p>
          <a:p>
            <a:r>
              <a:rPr lang="en-US" sz="2200" dirty="0" smtClean="0"/>
              <a:t> matrix  A then matrix is called symmetric matrix.  Like</a:t>
            </a:r>
            <a:endParaRPr lang="en-US" sz="2200" dirty="0"/>
          </a:p>
        </p:txBody>
      </p:sp>
      <p:graphicFrame>
        <p:nvGraphicFramePr>
          <p:cNvPr id="57349" name="Object 4"/>
          <p:cNvGraphicFramePr>
            <a:graphicFrameLocks noChangeAspect="1"/>
          </p:cNvGraphicFramePr>
          <p:nvPr/>
        </p:nvGraphicFramePr>
        <p:xfrm>
          <a:off x="4572000" y="3124201"/>
          <a:ext cx="1676400" cy="533400"/>
        </p:xfrm>
        <a:graphic>
          <a:graphicData uri="http://schemas.openxmlformats.org/presentationml/2006/ole">
            <p:oleObj spid="_x0000_s57349" name="Equation" r:id="rId6" imgW="533160" imgH="253800" progId="Equation.3">
              <p:embed/>
            </p:oleObj>
          </a:graphicData>
        </a:graphic>
      </p:graphicFrame>
      <p:sp>
        <p:nvSpPr>
          <p:cNvPr id="15" name="Rectangle 14"/>
          <p:cNvSpPr/>
          <p:nvPr/>
        </p:nvSpPr>
        <p:spPr>
          <a:xfrm>
            <a:off x="762000" y="3657600"/>
            <a:ext cx="7696200" cy="800219"/>
          </a:xfrm>
          <a:prstGeom prst="rect">
            <a:avLst/>
          </a:prstGeom>
        </p:spPr>
        <p:txBody>
          <a:bodyPr wrap="square">
            <a:spAutoFit/>
          </a:bodyPr>
          <a:lstStyle/>
          <a:p>
            <a:r>
              <a:rPr lang="en-US" sz="2400" b="1" dirty="0" smtClean="0"/>
              <a:t>Skew Symmetric Matrix: </a:t>
            </a:r>
            <a:r>
              <a:rPr lang="en-US" sz="2200" dirty="0" smtClean="0"/>
              <a:t>If conjugate transpose of A is equal to given matrix  A then matrix is called symmetric matrix. </a:t>
            </a:r>
            <a:endParaRPr lang="en-US" sz="2200" dirty="0"/>
          </a:p>
        </p:txBody>
      </p:sp>
      <p:graphicFrame>
        <p:nvGraphicFramePr>
          <p:cNvPr id="57350" name="Object 5"/>
          <p:cNvGraphicFramePr>
            <a:graphicFrameLocks noChangeAspect="1"/>
          </p:cNvGraphicFramePr>
          <p:nvPr/>
        </p:nvGraphicFramePr>
        <p:xfrm>
          <a:off x="4648200" y="4406900"/>
          <a:ext cx="1676400" cy="546100"/>
        </p:xfrm>
        <a:graphic>
          <a:graphicData uri="http://schemas.openxmlformats.org/presentationml/2006/ole">
            <p:oleObj spid="_x0000_s57350" name="Equation" r:id="rId7" imgW="622080" imgH="253800" progId="Equation.3">
              <p:embed/>
            </p:oleObj>
          </a:graphicData>
        </a:graphic>
      </p:graphicFrame>
      <p:sp>
        <p:nvSpPr>
          <p:cNvPr id="16" name="Rectangle 15"/>
          <p:cNvSpPr/>
          <p:nvPr/>
        </p:nvSpPr>
        <p:spPr>
          <a:xfrm>
            <a:off x="914400" y="4876800"/>
            <a:ext cx="7543800" cy="1138773"/>
          </a:xfrm>
          <a:prstGeom prst="rect">
            <a:avLst/>
          </a:prstGeom>
        </p:spPr>
        <p:txBody>
          <a:bodyPr wrap="square">
            <a:spAutoFit/>
          </a:bodyPr>
          <a:lstStyle/>
          <a:p>
            <a:pPr algn="just"/>
            <a:r>
              <a:rPr lang="en-US" sz="2400" b="1" dirty="0" smtClean="0"/>
              <a:t>Singular Matrix: </a:t>
            </a:r>
            <a:r>
              <a:rPr lang="en-US" sz="2200" dirty="0" smtClean="0"/>
              <a:t>If  the determinant value of a matrix  A is equal to zero then matrix  A  is called singular matrix otherwise non-singular matrix.</a:t>
            </a:r>
            <a:r>
              <a:rPr lang="en-US" dirty="0" smtClean="0"/>
              <a:t> </a:t>
            </a:r>
            <a:endParaRPr lang="en-US" dirty="0"/>
          </a:p>
        </p:txBody>
      </p:sp>
    </p:spTree>
  </p:cSld>
  <p:clrMapOvr>
    <a:masterClrMapping/>
  </p:clrMapOvr>
  <p:transition spd="slow">
    <p:pull dir="d"/>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2329EDD-ECEE-4236-8167-77D1AF470C53}"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smtClean="0"/>
              <a:t>TYPES OF MATRICES (CO.1)</a:t>
            </a:r>
            <a:endParaRPr lang="en-US" sz="3200" b="1" dirty="0"/>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9" name="Rectangle 8"/>
          <p:cNvSpPr/>
          <p:nvPr/>
        </p:nvSpPr>
        <p:spPr>
          <a:xfrm>
            <a:off x="838200" y="1066800"/>
            <a:ext cx="8355236" cy="800219"/>
          </a:xfrm>
          <a:prstGeom prst="rect">
            <a:avLst/>
          </a:prstGeom>
        </p:spPr>
        <p:txBody>
          <a:bodyPr wrap="none">
            <a:spAutoFit/>
          </a:bodyPr>
          <a:lstStyle/>
          <a:p>
            <a:r>
              <a:rPr lang="en-US" sz="2400" b="1" dirty="0" smtClean="0"/>
              <a:t>Orthogonal Matrix: </a:t>
            </a:r>
            <a:r>
              <a:rPr lang="en-US" sz="2200" dirty="0" smtClean="0"/>
              <a:t>A square matrix A is called an orthogonal matrix</a:t>
            </a:r>
          </a:p>
          <a:p>
            <a:r>
              <a:rPr lang="en-US" sz="2200" dirty="0" smtClean="0"/>
              <a:t>	if  		.		.</a:t>
            </a:r>
            <a:endParaRPr lang="en-US" sz="2200" dirty="0"/>
          </a:p>
        </p:txBody>
      </p:sp>
      <p:sp>
        <p:nvSpPr>
          <p:cNvPr id="5734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7347" name="Rectangle 3"/>
          <p:cNvSpPr>
            <a:spLocks noChangeArrowheads="1"/>
          </p:cNvSpPr>
          <p:nvPr/>
        </p:nvSpPr>
        <p:spPr bwMode="auto">
          <a:xfrm>
            <a:off x="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 name="Rectangle 12"/>
          <p:cNvSpPr/>
          <p:nvPr/>
        </p:nvSpPr>
        <p:spPr>
          <a:xfrm>
            <a:off x="838200" y="2057400"/>
            <a:ext cx="8018502" cy="461665"/>
          </a:xfrm>
          <a:prstGeom prst="rect">
            <a:avLst/>
          </a:prstGeom>
        </p:spPr>
        <p:txBody>
          <a:bodyPr wrap="square">
            <a:spAutoFit/>
          </a:bodyPr>
          <a:lstStyle/>
          <a:p>
            <a:r>
              <a:rPr lang="en-US" sz="2400" b="1" dirty="0" smtClean="0"/>
              <a:t>Nilpotent Matrix: </a:t>
            </a:r>
            <a:r>
              <a:rPr lang="en-US" sz="2200" dirty="0" smtClean="0"/>
              <a:t>A square matrix A is called an nilpotent matrix if </a:t>
            </a:r>
            <a:endParaRPr lang="en-US" sz="2200" dirty="0"/>
          </a:p>
        </p:txBody>
      </p:sp>
      <p:sp>
        <p:nvSpPr>
          <p:cNvPr id="15" name="Rectangle 14"/>
          <p:cNvSpPr/>
          <p:nvPr/>
        </p:nvSpPr>
        <p:spPr>
          <a:xfrm>
            <a:off x="838200" y="2971800"/>
            <a:ext cx="8001000" cy="800219"/>
          </a:xfrm>
          <a:prstGeom prst="rect">
            <a:avLst/>
          </a:prstGeom>
        </p:spPr>
        <p:txBody>
          <a:bodyPr wrap="square">
            <a:spAutoFit/>
          </a:bodyPr>
          <a:lstStyle/>
          <a:p>
            <a:r>
              <a:rPr lang="en-US" sz="2400" b="1" dirty="0" smtClean="0"/>
              <a:t>Idempotent Matrix: </a:t>
            </a:r>
            <a:r>
              <a:rPr lang="en-US" sz="2200" dirty="0" smtClean="0"/>
              <a:t>A square matrix A is called an Idempotent matrix if</a:t>
            </a:r>
            <a:endParaRPr lang="en-US" sz="2200" dirty="0"/>
          </a:p>
        </p:txBody>
      </p:sp>
      <p:sp>
        <p:nvSpPr>
          <p:cNvPr id="59398"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59397" name="Picture 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209800" y="1600200"/>
            <a:ext cx="3200400" cy="381000"/>
          </a:xfrm>
          <a:prstGeom prst="rect">
            <a:avLst/>
          </a:prstGeom>
          <a:noFill/>
        </p:spPr>
      </p:pic>
      <p:sp>
        <p:nvSpPr>
          <p:cNvPr id="59399" name="Rectangle 7"/>
          <p:cNvSpPr>
            <a:spLocks noChangeArrowheads="1"/>
          </p:cNvSpPr>
          <p:nvPr/>
        </p:nvSpPr>
        <p:spPr bwMode="auto">
          <a:xfrm>
            <a:off x="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9401" name="Rectangle 9"/>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59400" name="Picture 8"/>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048000" y="2590800"/>
            <a:ext cx="866775" cy="381000"/>
          </a:xfrm>
          <a:prstGeom prst="rect">
            <a:avLst/>
          </a:prstGeom>
          <a:noFill/>
        </p:spPr>
      </p:pic>
      <p:sp>
        <p:nvSpPr>
          <p:cNvPr id="59402" name="Rectangle 10"/>
          <p:cNvSpPr>
            <a:spLocks noChangeArrowheads="1"/>
          </p:cNvSpPr>
          <p:nvPr/>
        </p:nvSpPr>
        <p:spPr bwMode="auto">
          <a:xfrm>
            <a:off x="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9404"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59403" name="Picture 11"/>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2971800" y="3657600"/>
            <a:ext cx="847725" cy="381000"/>
          </a:xfrm>
          <a:prstGeom prst="rect">
            <a:avLst/>
          </a:prstGeom>
          <a:noFill/>
        </p:spPr>
      </p:pic>
      <p:sp>
        <p:nvSpPr>
          <p:cNvPr id="24" name="Rectangle 23"/>
          <p:cNvSpPr/>
          <p:nvPr/>
        </p:nvSpPr>
        <p:spPr>
          <a:xfrm>
            <a:off x="838200" y="4152781"/>
            <a:ext cx="8305800" cy="800219"/>
          </a:xfrm>
          <a:prstGeom prst="rect">
            <a:avLst/>
          </a:prstGeom>
        </p:spPr>
        <p:txBody>
          <a:bodyPr wrap="square">
            <a:spAutoFit/>
          </a:bodyPr>
          <a:lstStyle/>
          <a:p>
            <a:r>
              <a:rPr lang="en-US" sz="2400" b="1" dirty="0" err="1" smtClean="0"/>
              <a:t>Involutary</a:t>
            </a:r>
            <a:r>
              <a:rPr lang="en-US" sz="2400" b="1" dirty="0" smtClean="0"/>
              <a:t> Matrix: </a:t>
            </a:r>
            <a:r>
              <a:rPr lang="en-US" sz="2200" dirty="0" smtClean="0"/>
              <a:t>A square matrix A is called an Idempotent matrix </a:t>
            </a:r>
          </a:p>
          <a:p>
            <a:r>
              <a:rPr lang="en-US" sz="2200" dirty="0" smtClean="0"/>
              <a:t>	if</a:t>
            </a:r>
            <a:endParaRPr lang="en-US" sz="2200" dirty="0"/>
          </a:p>
        </p:txBody>
      </p:sp>
      <p:sp>
        <p:nvSpPr>
          <p:cNvPr id="59406" name="Rectangle 1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59405" name="Picture 13"/>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2952750" y="4724400"/>
            <a:ext cx="781050" cy="381000"/>
          </a:xfrm>
          <a:prstGeom prst="rect">
            <a:avLst/>
          </a:prstGeom>
          <a:noFill/>
        </p:spPr>
      </p:pic>
      <p:sp>
        <p:nvSpPr>
          <p:cNvPr id="59407" name="Rectangle 15"/>
          <p:cNvSpPr>
            <a:spLocks noChangeArrowheads="1"/>
          </p:cNvSpPr>
          <p:nvPr/>
        </p:nvSpPr>
        <p:spPr bwMode="auto">
          <a:xfrm>
            <a:off x="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ransition spd="slow">
    <p:pull dir="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2C1744C-894A-46EF-ABC8-3B83FD1A5D1D}" type="datetime1">
              <a:rPr lang="en-US" smtClean="0"/>
              <a:pPr/>
              <a:t>7/1/2020</a:t>
            </a:fld>
            <a:endParaRPr lang="en-US"/>
          </a:p>
        </p:txBody>
      </p:sp>
      <p:sp>
        <p:nvSpPr>
          <p:cNvPr id="5" name="Footer Placeholder 4"/>
          <p:cNvSpPr>
            <a:spLocks noGrp="1"/>
          </p:cNvSpPr>
          <p:nvPr>
            <p:ph type="ftr" sz="quarter" idx="11"/>
          </p:nvPr>
        </p:nvSpPr>
        <p:spPr>
          <a:xfrm>
            <a:off x="2438400" y="6248400"/>
            <a:ext cx="5334000" cy="365125"/>
          </a:xfrm>
        </p:spPr>
        <p:txBody>
          <a:bodyPr/>
          <a:lstStyle/>
          <a:p>
            <a:r>
              <a:rPr lang="en-US" dirty="0" err="1" smtClean="0"/>
              <a:t>Rajnish</a:t>
            </a:r>
            <a:r>
              <a:rPr lang="en-US" dirty="0" smtClean="0"/>
              <a:t> Kumar </a:t>
            </a:r>
            <a:r>
              <a:rPr lang="en-US" dirty="0" err="1" smtClean="0"/>
              <a:t>Pandey</a:t>
            </a:r>
            <a:r>
              <a:rPr lang="en-US" dirty="0" smtClean="0"/>
              <a:t>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smtClean="0">
                <a:ln>
                  <a:noFill/>
                </a:ln>
                <a:solidFill>
                  <a:schemeClr val="dk1"/>
                </a:solidFill>
                <a:effectLst/>
                <a:uLnTx/>
                <a:uFillTx/>
                <a:latin typeface="+mn-lt"/>
                <a:ea typeface="+mn-ea"/>
                <a:cs typeface="+mn-cs"/>
              </a:rPr>
              <a:t>Course</a:t>
            </a:r>
            <a:r>
              <a:rPr kumimoji="0" lang="en-US" sz="3200" b="0" i="0" u="none" strike="noStrike" kern="1200" cap="none" spc="0" normalizeH="0" noProof="0" dirty="0" smtClean="0">
                <a:ln>
                  <a:noFill/>
                </a:ln>
                <a:solidFill>
                  <a:schemeClr val="dk1"/>
                </a:solidFill>
                <a:effectLst/>
                <a:uLnTx/>
                <a:uFillTx/>
                <a:latin typeface="+mn-lt"/>
                <a:ea typeface="+mn-ea"/>
                <a:cs typeface="+mn-cs"/>
              </a:rPr>
              <a:t> Objective</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9457" name="Rectangle 1"/>
          <p:cNvSpPr>
            <a:spLocks noChangeArrowheads="1"/>
          </p:cNvSpPr>
          <p:nvPr/>
        </p:nvSpPr>
        <p:spPr bwMode="auto">
          <a:xfrm>
            <a:off x="609600" y="663000"/>
            <a:ext cx="8001000" cy="5509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200" dirty="0" smtClean="0"/>
              <a:t>Pre- requisites (if any) Knowledge of Intermediate Mathematics of UP Board or equivalent Board. Course Objectives: The objective of this course is to familiarize the graduate engineers with techniques in calculus, multivariate analysis, vector calculus and linear algebra. It aims to equip the students with standard concepts and tools from intermediate to advanced level that will enable them to tackle more advanced level of mathematics and applications that they would find useful in their disciplines. The students will learn: To apply the knowledge of differential calculus in the field of engineering. To deal with functions of several variables that are essential in optimizing the results of real life problems. Multiple integral tools to deal with engineering problems involving centre of gravity, volume etc. To deal with vector calculus that is required in different branches of Engineering to graduate engineers. The essential tools of matrices and linear algebra, </a:t>
            </a:r>
            <a:r>
              <a:rPr lang="en-US" sz="2200" dirty="0" err="1" smtClean="0"/>
              <a:t>eigen</a:t>
            </a:r>
            <a:r>
              <a:rPr lang="en-US" sz="2200" dirty="0" smtClean="0"/>
              <a:t> values and </a:t>
            </a:r>
            <a:r>
              <a:rPr lang="en-US" sz="2200" dirty="0" err="1" smtClean="0"/>
              <a:t>diagonalization</a:t>
            </a:r>
            <a:r>
              <a:rPr lang="en-US" sz="2200" dirty="0" smtClean="0"/>
              <a:t> in a comprehensive manner are required.</a:t>
            </a:r>
            <a:endParaRPr kumimoji="0" lang="en-US" sz="2200" b="0" i="0" u="none" strike="noStrike" cap="none" normalizeH="0" baseline="0" dirty="0" smtClean="0">
              <a:ln>
                <a:noFill/>
              </a:ln>
              <a:solidFill>
                <a:schemeClr val="tx1"/>
              </a:solidFill>
              <a:effectLst/>
              <a:cs typeface="Arial" pitchFamily="34" charset="0"/>
            </a:endParaRPr>
          </a:p>
        </p:txBody>
      </p:sp>
    </p:spTree>
  </p:cSld>
  <p:clrMapOvr>
    <a:masterClrMapping/>
  </p:clrMapOvr>
  <p:transition spd="slow">
    <p:pull dir="d"/>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581FDF1-6F61-434D-985E-966DBBE288F9}"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smtClean="0"/>
              <a:t>TYPES OF MATRICES (CO.1)</a:t>
            </a:r>
            <a:endParaRPr lang="en-US" sz="3200" b="1" dirty="0"/>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5734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7347" name="Rectangle 3"/>
          <p:cNvSpPr>
            <a:spLocks noChangeArrowheads="1"/>
          </p:cNvSpPr>
          <p:nvPr/>
        </p:nvSpPr>
        <p:spPr bwMode="auto">
          <a:xfrm>
            <a:off x="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 name="Rectangle 12"/>
          <p:cNvSpPr/>
          <p:nvPr/>
        </p:nvSpPr>
        <p:spPr>
          <a:xfrm>
            <a:off x="838200" y="2057400"/>
            <a:ext cx="8018502" cy="2970044"/>
          </a:xfrm>
          <a:prstGeom prst="rect">
            <a:avLst/>
          </a:prstGeom>
        </p:spPr>
        <p:txBody>
          <a:bodyPr wrap="square">
            <a:spAutoFit/>
          </a:bodyPr>
          <a:lstStyle/>
          <a:p>
            <a:pPr>
              <a:lnSpc>
                <a:spcPct val="150000"/>
              </a:lnSpc>
              <a:buFont typeface="Arial" pitchFamily="34" charset="0"/>
              <a:buChar char="•"/>
            </a:pPr>
            <a:r>
              <a:rPr lang="en-US" sz="2200" dirty="0" smtClean="0"/>
              <a:t> Explain Square matrix.</a:t>
            </a:r>
          </a:p>
          <a:p>
            <a:pPr>
              <a:lnSpc>
                <a:spcPct val="150000"/>
              </a:lnSpc>
              <a:buFont typeface="Arial" pitchFamily="34" charset="0"/>
              <a:buChar char="•"/>
            </a:pPr>
            <a:r>
              <a:rPr lang="en-US" sz="2200" dirty="0" smtClean="0"/>
              <a:t> What is Identity matrix or Unity matrix?</a:t>
            </a:r>
          </a:p>
          <a:p>
            <a:pPr>
              <a:lnSpc>
                <a:spcPct val="150000"/>
              </a:lnSpc>
              <a:buFont typeface="Arial" pitchFamily="34" charset="0"/>
              <a:buChar char="•"/>
            </a:pPr>
            <a:r>
              <a:rPr lang="en-US" sz="2200" dirty="0" smtClean="0"/>
              <a:t> Explain the triangular form of matrix. </a:t>
            </a:r>
          </a:p>
          <a:p>
            <a:pPr>
              <a:lnSpc>
                <a:spcPct val="150000"/>
              </a:lnSpc>
              <a:buFont typeface="Arial" pitchFamily="34" charset="0"/>
              <a:buChar char="•"/>
            </a:pPr>
            <a:r>
              <a:rPr lang="en-US" sz="2200" dirty="0" smtClean="0"/>
              <a:t> What is Idempotent matrix?</a:t>
            </a:r>
          </a:p>
          <a:p>
            <a:pPr>
              <a:lnSpc>
                <a:spcPct val="150000"/>
              </a:lnSpc>
              <a:buFont typeface="Arial" pitchFamily="34" charset="0"/>
              <a:buChar char="•"/>
            </a:pPr>
            <a:r>
              <a:rPr lang="en-US" sz="2200" dirty="0" smtClean="0"/>
              <a:t> Explain Orthogonal matrix.</a:t>
            </a:r>
          </a:p>
          <a:p>
            <a:pPr>
              <a:buFont typeface="Arial" pitchFamily="34" charset="0"/>
              <a:buChar char="•"/>
            </a:pPr>
            <a:endParaRPr lang="en-US" sz="2200" dirty="0"/>
          </a:p>
        </p:txBody>
      </p:sp>
      <p:sp>
        <p:nvSpPr>
          <p:cNvPr id="59398"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9399" name="Rectangle 7"/>
          <p:cNvSpPr>
            <a:spLocks noChangeArrowheads="1"/>
          </p:cNvSpPr>
          <p:nvPr/>
        </p:nvSpPr>
        <p:spPr bwMode="auto">
          <a:xfrm>
            <a:off x="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9401" name="Rectangle 9"/>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9402" name="Rectangle 10"/>
          <p:cNvSpPr>
            <a:spLocks noChangeArrowheads="1"/>
          </p:cNvSpPr>
          <p:nvPr/>
        </p:nvSpPr>
        <p:spPr bwMode="auto">
          <a:xfrm>
            <a:off x="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9404"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9406" name="Rectangle 1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9407" name="Rectangle 15"/>
          <p:cNvSpPr>
            <a:spLocks noChangeArrowheads="1"/>
          </p:cNvSpPr>
          <p:nvPr/>
        </p:nvSpPr>
        <p:spPr bwMode="auto">
          <a:xfrm>
            <a:off x="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25" name="Picture 24" descr="http://instapunk.com/images/QuizAnim1.gif"/>
          <p:cNvPicPr>
            <a:picLocks noChangeAspect="1" noChangeArrowheads="1" noCrop="1"/>
          </p:cNvPicPr>
          <p:nvPr/>
        </p:nvPicPr>
        <p:blipFill>
          <a:blip r:embed="rId3" cstate="print"/>
          <a:srcRect/>
          <a:stretch>
            <a:fillRect/>
          </a:stretch>
        </p:blipFill>
        <p:spPr bwMode="auto">
          <a:xfrm>
            <a:off x="3352800" y="914400"/>
            <a:ext cx="2393183" cy="1002383"/>
          </a:xfrm>
          <a:prstGeom prst="rect">
            <a:avLst/>
          </a:prstGeom>
          <a:noFill/>
        </p:spPr>
      </p:pic>
    </p:spTree>
  </p:cSld>
  <p:clrMapOvr>
    <a:masterClrMapping/>
  </p:clrMapOvr>
  <p:transition spd="slow">
    <p:pull dir="d"/>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2EB22DF-8736-4347-AF1C-1651B39E34AC}"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smtClean="0">
                <a:solidFill>
                  <a:schemeClr val="tx2"/>
                </a:solidFill>
              </a:rPr>
              <a:t>Inverse of matrix by E-Operations (CO.1)</a:t>
            </a:r>
            <a:endParaRPr lang="en-US" sz="3200" b="1" dirty="0"/>
          </a:p>
        </p:txBody>
      </p:sp>
      <p:pic>
        <p:nvPicPr>
          <p:cNvPr id="8"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sp>
        <p:nvSpPr>
          <p:cNvPr id="9" name="Rectangle 8"/>
          <p:cNvSpPr/>
          <p:nvPr/>
        </p:nvSpPr>
        <p:spPr>
          <a:xfrm>
            <a:off x="602764" y="838200"/>
            <a:ext cx="7779236" cy="461665"/>
          </a:xfrm>
          <a:prstGeom prst="rect">
            <a:avLst/>
          </a:prstGeom>
        </p:spPr>
        <p:txBody>
          <a:bodyPr wrap="square">
            <a:spAutoFit/>
          </a:bodyPr>
          <a:lstStyle/>
          <a:p>
            <a:pPr algn="ctr"/>
            <a:r>
              <a:rPr lang="en-US" sz="2400" b="1" dirty="0" smtClean="0">
                <a:solidFill>
                  <a:schemeClr val="tx2"/>
                </a:solidFill>
              </a:rPr>
              <a:t>Elementary row operations</a:t>
            </a:r>
            <a:endParaRPr lang="en-US" sz="2400" b="1" dirty="0">
              <a:solidFill>
                <a:schemeClr val="tx2"/>
              </a:solidFill>
            </a:endParaRPr>
          </a:p>
        </p:txBody>
      </p:sp>
      <p:graphicFrame>
        <p:nvGraphicFramePr>
          <p:cNvPr id="58370" name="Object 3"/>
          <p:cNvGraphicFramePr>
            <a:graphicFrameLocks noChangeAspect="1"/>
          </p:cNvGraphicFramePr>
          <p:nvPr/>
        </p:nvGraphicFramePr>
        <p:xfrm>
          <a:off x="4419600" y="1219200"/>
          <a:ext cx="1219200" cy="533400"/>
        </p:xfrm>
        <a:graphic>
          <a:graphicData uri="http://schemas.openxmlformats.org/presentationml/2006/ole">
            <p:oleObj spid="_x0000_s58370" name="Equation" r:id="rId4" imgW="507960" imgH="266400" progId="Equation.DSMT4">
              <p:embed/>
            </p:oleObj>
          </a:graphicData>
        </a:graphic>
      </p:graphicFrame>
      <p:sp>
        <p:nvSpPr>
          <p:cNvPr id="58372" name="Rectangle 4"/>
          <p:cNvSpPr>
            <a:spLocks noChangeArrowheads="1"/>
          </p:cNvSpPr>
          <p:nvPr/>
        </p:nvSpPr>
        <p:spPr bwMode="auto">
          <a:xfrm rot="10800000" flipV="1">
            <a:off x="838200" y="1245512"/>
            <a:ext cx="6705600" cy="4308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 typeface="Arial" pitchFamily="34" charset="0"/>
              <a:buChar char="•"/>
              <a:tabLst/>
            </a:pPr>
            <a:r>
              <a:rPr kumimoji="0" lang="en-US" sz="22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Let A is a given matrix and let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58373" name="Rectangle 5"/>
          <p:cNvSpPr>
            <a:spLocks noChangeArrowheads="1"/>
          </p:cNvSpPr>
          <p:nvPr/>
        </p:nvSpPr>
        <p:spPr bwMode="auto">
          <a:xfrm>
            <a:off x="838200" y="1676400"/>
            <a:ext cx="7848600" cy="4308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buFont typeface="Arial" pitchFamily="34" charset="0"/>
              <a:buChar char="•"/>
            </a:pPr>
            <a:r>
              <a:rPr kumimoji="0" lang="en-US" sz="22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Here 		</a:t>
            </a:r>
            <a:r>
              <a:rPr kumimoji="0" lang="en-US" sz="2200" b="0" i="0" u="none" strike="noStrike" cap="none" normalizeH="0" dirty="0" smtClean="0">
                <a:ln>
                  <a:noFill/>
                </a:ln>
                <a:solidFill>
                  <a:schemeClr val="tx1"/>
                </a:solidFill>
                <a:effectLst/>
                <a:latin typeface="Calibri" pitchFamily="34" charset="0"/>
                <a:ea typeface="Calibri" pitchFamily="34" charset="0"/>
                <a:cs typeface="Times New Roman" pitchFamily="18" charset="0"/>
              </a:rPr>
              <a:t>          </a:t>
            </a:r>
            <a:r>
              <a:rPr kumimoji="0" lang="en-US" sz="22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denotes the 1</a:t>
            </a:r>
            <a:r>
              <a:rPr kumimoji="0" lang="en-US" sz="2200" b="0" i="0" u="none" strike="noStrike" cap="none" normalizeH="0" baseline="30000" dirty="0" smtClean="0">
                <a:ln>
                  <a:noFill/>
                </a:ln>
                <a:solidFill>
                  <a:schemeClr val="tx1"/>
                </a:solidFill>
                <a:effectLst/>
                <a:latin typeface="Calibri" pitchFamily="34" charset="0"/>
                <a:ea typeface="Calibri" pitchFamily="34" charset="0"/>
                <a:cs typeface="Times New Roman" pitchFamily="18" charset="0"/>
              </a:rPr>
              <a:t>st</a:t>
            </a:r>
            <a:r>
              <a:rPr kumimoji="0" lang="en-US" sz="22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 2</a:t>
            </a:r>
            <a:r>
              <a:rPr kumimoji="0" lang="en-US" sz="2200" b="0" i="0" u="none" strike="noStrike" cap="none" normalizeH="0" baseline="30000" dirty="0" smtClean="0">
                <a:ln>
                  <a:noFill/>
                </a:ln>
                <a:solidFill>
                  <a:schemeClr val="tx1"/>
                </a:solidFill>
                <a:effectLst/>
                <a:latin typeface="Calibri" pitchFamily="34" charset="0"/>
                <a:ea typeface="Calibri" pitchFamily="34" charset="0"/>
                <a:cs typeface="Times New Roman" pitchFamily="18" charset="0"/>
              </a:rPr>
              <a:t>nd</a:t>
            </a:r>
            <a:r>
              <a:rPr kumimoji="0" lang="en-US" sz="22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lang="en-US" sz="2200" dirty="0" smtClean="0">
                <a:latin typeface="Calibri" pitchFamily="34" charset="0"/>
                <a:ea typeface="Calibri" pitchFamily="34" charset="0"/>
                <a:cs typeface="Times New Roman" pitchFamily="18" charset="0"/>
              </a:rPr>
              <a:t> </a:t>
            </a:r>
            <a:r>
              <a:rPr lang="en-US" sz="2200" dirty="0" err="1" smtClean="0">
                <a:latin typeface="Calibri" pitchFamily="34" charset="0"/>
                <a:ea typeface="Calibri" pitchFamily="34" charset="0"/>
                <a:cs typeface="Times New Roman" pitchFamily="18" charset="0"/>
              </a:rPr>
              <a:t>m</a:t>
            </a:r>
            <a:r>
              <a:rPr lang="en-US" sz="2200" baseline="30000" dirty="0" err="1" smtClean="0">
                <a:latin typeface="Calibri" pitchFamily="34" charset="0"/>
                <a:ea typeface="Calibri" pitchFamily="34" charset="0"/>
                <a:cs typeface="Times New Roman" pitchFamily="18" charset="0"/>
              </a:rPr>
              <a:t>th</a:t>
            </a:r>
            <a:r>
              <a:rPr kumimoji="0" lang="en-US" sz="22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rows.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aphicFrame>
        <p:nvGraphicFramePr>
          <p:cNvPr id="58374" name="Object 4"/>
          <p:cNvGraphicFramePr>
            <a:graphicFrameLocks noChangeAspect="1"/>
          </p:cNvGraphicFramePr>
          <p:nvPr/>
        </p:nvGraphicFramePr>
        <p:xfrm>
          <a:off x="1600200" y="1752600"/>
          <a:ext cx="1735137" cy="381000"/>
        </p:xfrm>
        <a:graphic>
          <a:graphicData uri="http://schemas.openxmlformats.org/presentationml/2006/ole">
            <p:oleObj spid="_x0000_s58374" name="Equation" r:id="rId5" imgW="838080" imgH="190440" progId="Equation.DSMT4">
              <p:embed/>
            </p:oleObj>
          </a:graphicData>
        </a:graphic>
      </p:graphicFrame>
      <p:sp>
        <p:nvSpPr>
          <p:cNvPr id="14" name="Rectangle 13"/>
          <p:cNvSpPr/>
          <p:nvPr/>
        </p:nvSpPr>
        <p:spPr>
          <a:xfrm>
            <a:off x="838200" y="2057400"/>
            <a:ext cx="5312130" cy="430887"/>
          </a:xfrm>
          <a:prstGeom prst="rect">
            <a:avLst/>
          </a:prstGeom>
        </p:spPr>
        <p:txBody>
          <a:bodyPr wrap="square">
            <a:spAutoFit/>
          </a:bodyPr>
          <a:lstStyle/>
          <a:p>
            <a:pPr>
              <a:buFont typeface="Arial" pitchFamily="34" charset="0"/>
              <a:buChar char="•"/>
            </a:pPr>
            <a:r>
              <a:rPr lang="en-US" sz="2200" dirty="0" smtClean="0"/>
              <a:t> The first nonzero element in a row </a:t>
            </a:r>
            <a:endParaRPr lang="en-US" sz="2200" dirty="0"/>
          </a:p>
        </p:txBody>
      </p:sp>
      <p:graphicFrame>
        <p:nvGraphicFramePr>
          <p:cNvPr id="58375" name="Object 6"/>
          <p:cNvGraphicFramePr>
            <a:graphicFrameLocks noChangeAspect="1"/>
          </p:cNvGraphicFramePr>
          <p:nvPr/>
        </p:nvGraphicFramePr>
        <p:xfrm>
          <a:off x="5029200" y="2133600"/>
          <a:ext cx="304800" cy="304800"/>
        </p:xfrm>
        <a:graphic>
          <a:graphicData uri="http://schemas.openxmlformats.org/presentationml/2006/ole">
            <p:oleObj spid="_x0000_s58375" name="Equation" r:id="rId6" imgW="203040" imgH="215640" progId="Equation.3">
              <p:embed/>
            </p:oleObj>
          </a:graphicData>
        </a:graphic>
      </p:graphicFrame>
      <p:sp>
        <p:nvSpPr>
          <p:cNvPr id="16" name="Rectangle 15"/>
          <p:cNvSpPr/>
          <p:nvPr/>
        </p:nvSpPr>
        <p:spPr>
          <a:xfrm>
            <a:off x="5181600" y="2057400"/>
            <a:ext cx="1666675" cy="430887"/>
          </a:xfrm>
          <a:prstGeom prst="rect">
            <a:avLst/>
          </a:prstGeom>
        </p:spPr>
        <p:txBody>
          <a:bodyPr wrap="none">
            <a:spAutoFit/>
          </a:bodyPr>
          <a:lstStyle/>
          <a:p>
            <a:r>
              <a:rPr lang="en-US" sz="2200" dirty="0" smtClean="0"/>
              <a:t> is called the </a:t>
            </a:r>
            <a:endParaRPr lang="en-US" sz="2200" dirty="0"/>
          </a:p>
        </p:txBody>
      </p:sp>
      <p:sp>
        <p:nvSpPr>
          <p:cNvPr id="17" name="Rectangle 16"/>
          <p:cNvSpPr/>
          <p:nvPr/>
        </p:nvSpPr>
        <p:spPr>
          <a:xfrm>
            <a:off x="6553200" y="2057400"/>
            <a:ext cx="2078133" cy="769441"/>
          </a:xfrm>
          <a:prstGeom prst="rect">
            <a:avLst/>
          </a:prstGeom>
        </p:spPr>
        <p:txBody>
          <a:bodyPr wrap="none">
            <a:spAutoFit/>
          </a:bodyPr>
          <a:lstStyle/>
          <a:p>
            <a:r>
              <a:rPr lang="en-US" sz="2200" dirty="0" smtClean="0"/>
              <a:t> leading nonzero</a:t>
            </a:r>
          </a:p>
          <a:p>
            <a:r>
              <a:rPr lang="en-US" sz="2200" dirty="0" smtClean="0"/>
              <a:t> </a:t>
            </a:r>
            <a:endParaRPr lang="en-US" sz="2200" dirty="0"/>
          </a:p>
        </p:txBody>
      </p:sp>
      <p:sp>
        <p:nvSpPr>
          <p:cNvPr id="18" name="Rectangle 17"/>
          <p:cNvSpPr/>
          <p:nvPr/>
        </p:nvSpPr>
        <p:spPr>
          <a:xfrm>
            <a:off x="1001841" y="2362200"/>
            <a:ext cx="1284159" cy="430887"/>
          </a:xfrm>
          <a:prstGeom prst="rect">
            <a:avLst/>
          </a:prstGeom>
        </p:spPr>
        <p:txBody>
          <a:bodyPr wrap="square">
            <a:spAutoFit/>
          </a:bodyPr>
          <a:lstStyle/>
          <a:p>
            <a:r>
              <a:rPr lang="en-US" sz="2200" dirty="0" smtClean="0"/>
              <a:t>element.</a:t>
            </a:r>
            <a:endParaRPr lang="en-US" sz="2200" dirty="0"/>
          </a:p>
        </p:txBody>
      </p:sp>
      <p:sp>
        <p:nvSpPr>
          <p:cNvPr id="19" name="Rectangle 18"/>
          <p:cNvSpPr/>
          <p:nvPr/>
        </p:nvSpPr>
        <p:spPr>
          <a:xfrm>
            <a:off x="914400" y="2693313"/>
            <a:ext cx="4922951" cy="430887"/>
          </a:xfrm>
          <a:prstGeom prst="rect">
            <a:avLst/>
          </a:prstGeom>
        </p:spPr>
        <p:txBody>
          <a:bodyPr wrap="none">
            <a:spAutoFit/>
          </a:bodyPr>
          <a:lstStyle/>
          <a:p>
            <a:pPr>
              <a:buFont typeface="Arial" pitchFamily="34" charset="0"/>
              <a:buChar char="•"/>
            </a:pPr>
            <a:r>
              <a:rPr lang="en-US" sz="2200" dirty="0" smtClean="0"/>
              <a:t> A row with all zeros is called a zero row</a:t>
            </a:r>
            <a:r>
              <a:rPr lang="en-US" dirty="0" smtClean="0"/>
              <a:t>. </a:t>
            </a:r>
            <a:endParaRPr lang="en-US" dirty="0"/>
          </a:p>
        </p:txBody>
      </p:sp>
      <p:sp>
        <p:nvSpPr>
          <p:cNvPr id="20" name="Rectangle 19"/>
          <p:cNvSpPr/>
          <p:nvPr/>
        </p:nvSpPr>
        <p:spPr>
          <a:xfrm>
            <a:off x="914400" y="3048000"/>
            <a:ext cx="5446966" cy="430887"/>
          </a:xfrm>
          <a:prstGeom prst="rect">
            <a:avLst/>
          </a:prstGeom>
        </p:spPr>
        <p:txBody>
          <a:bodyPr wrap="square">
            <a:spAutoFit/>
          </a:bodyPr>
          <a:lstStyle/>
          <a:p>
            <a:pPr>
              <a:buFont typeface="Arial" pitchFamily="34" charset="0"/>
              <a:buChar char="•"/>
            </a:pPr>
            <a:r>
              <a:rPr lang="en-US" sz="2200" dirty="0" smtClean="0"/>
              <a:t> A zero row has no leading nonzero element.</a:t>
            </a:r>
            <a:endParaRPr lang="en-US" sz="2200" dirty="0"/>
          </a:p>
        </p:txBody>
      </p:sp>
      <p:sp>
        <p:nvSpPr>
          <p:cNvPr id="21" name="Rectangle 20"/>
          <p:cNvSpPr/>
          <p:nvPr/>
        </p:nvSpPr>
        <p:spPr>
          <a:xfrm>
            <a:off x="990600" y="3505200"/>
            <a:ext cx="7620000" cy="830997"/>
          </a:xfrm>
          <a:prstGeom prst="rect">
            <a:avLst/>
          </a:prstGeom>
        </p:spPr>
        <p:txBody>
          <a:bodyPr wrap="square">
            <a:spAutoFit/>
          </a:bodyPr>
          <a:lstStyle/>
          <a:p>
            <a:pPr>
              <a:spcBef>
                <a:spcPct val="50000"/>
              </a:spcBef>
            </a:pPr>
            <a:r>
              <a:rPr lang="en-US" sz="2400" b="1" dirty="0" smtClean="0"/>
              <a:t>The following operations on A are called the elementary row operations:</a:t>
            </a:r>
            <a:endParaRPr lang="en-US" sz="2400" b="1" dirty="0"/>
          </a:p>
        </p:txBody>
      </p:sp>
      <p:graphicFrame>
        <p:nvGraphicFramePr>
          <p:cNvPr id="58376" name="Object 3"/>
          <p:cNvGraphicFramePr>
            <a:graphicFrameLocks noChangeAspect="1"/>
          </p:cNvGraphicFramePr>
          <p:nvPr/>
        </p:nvGraphicFramePr>
        <p:xfrm>
          <a:off x="990600" y="4267200"/>
          <a:ext cx="7848600" cy="1828800"/>
        </p:xfrm>
        <a:graphic>
          <a:graphicData uri="http://schemas.openxmlformats.org/presentationml/2006/ole">
            <p:oleObj spid="_x0000_s58376" name="Equation" r:id="rId7" imgW="3936960" imgH="1015920" progId="Equation.DSMT4">
              <p:embed/>
            </p:oleObj>
          </a:graphicData>
        </a:graphic>
      </p:graphicFrame>
    </p:spTree>
  </p:cSld>
  <p:clrMapOvr>
    <a:masterClrMapping/>
  </p:clrMapOvr>
  <p:transition spd="slow">
    <p:pull dir="d"/>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AC77C9C-D28A-457D-8043-498D947B6D59}"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smtClean="0">
                <a:solidFill>
                  <a:schemeClr val="tx2"/>
                </a:solidFill>
              </a:rPr>
              <a:t>Inverse of matrix by E-Operations (CO.1)</a:t>
            </a:r>
            <a:endParaRPr lang="en-US" sz="3200" b="1" dirty="0"/>
          </a:p>
        </p:txBody>
      </p:sp>
      <p:pic>
        <p:nvPicPr>
          <p:cNvPr id="8"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sp>
        <p:nvSpPr>
          <p:cNvPr id="10" name="Text Box 4"/>
          <p:cNvSpPr txBox="1">
            <a:spLocks noGrp="1" noChangeArrowheads="1"/>
          </p:cNvSpPr>
          <p:nvPr>
            <p:ph idx="1"/>
          </p:nvPr>
        </p:nvSpPr>
        <p:spPr bwMode="auto">
          <a:xfrm>
            <a:off x="457200" y="1066800"/>
            <a:ext cx="8077200" cy="1107996"/>
          </a:xfrm>
          <a:prstGeom prst="rect">
            <a:avLst/>
          </a:prstGeom>
          <a:noFill/>
          <a:ln w="12700">
            <a:noFill/>
            <a:miter lim="800000"/>
            <a:headEnd type="none" w="sm" len="sm"/>
            <a:tailEnd type="none" w="sm" len="sm"/>
          </a:ln>
        </p:spPr>
        <p:txBody>
          <a:bodyPr wrap="square">
            <a:spAutoFit/>
          </a:bodyPr>
          <a:lstStyle/>
          <a:p>
            <a:pPr algn="just"/>
            <a:r>
              <a:rPr lang="en-US" sz="2200" b="0" u="none" dirty="0"/>
              <a:t>Matrices A and B are said to be row equivalent , written A~B, </a:t>
            </a:r>
            <a:br>
              <a:rPr lang="en-US" sz="2200" b="0" u="none" dirty="0"/>
            </a:br>
            <a:r>
              <a:rPr lang="en-US" sz="2200" b="0" u="none" dirty="0"/>
              <a:t>if matrix B can be obtained from matrix A by using elementary </a:t>
            </a:r>
            <a:br>
              <a:rPr lang="en-US" sz="2200" b="0" u="none" dirty="0"/>
            </a:br>
            <a:r>
              <a:rPr lang="en-US" sz="2200" b="0" u="none" dirty="0"/>
              <a:t>row operations.</a:t>
            </a:r>
          </a:p>
        </p:txBody>
      </p:sp>
      <p:sp>
        <p:nvSpPr>
          <p:cNvPr id="11" name="Rectangle 10"/>
          <p:cNvSpPr/>
          <p:nvPr/>
        </p:nvSpPr>
        <p:spPr>
          <a:xfrm>
            <a:off x="762000" y="2209800"/>
            <a:ext cx="3493777" cy="461665"/>
          </a:xfrm>
          <a:prstGeom prst="rect">
            <a:avLst/>
          </a:prstGeom>
        </p:spPr>
        <p:txBody>
          <a:bodyPr wrap="none">
            <a:spAutoFit/>
          </a:bodyPr>
          <a:lstStyle/>
          <a:p>
            <a:r>
              <a:rPr lang="en-US" sz="2400" b="1" dirty="0" smtClean="0"/>
              <a:t>The Inverse Of a Matrix: </a:t>
            </a:r>
            <a:r>
              <a:rPr lang="en-US" sz="2400" dirty="0" smtClean="0"/>
              <a:t>If</a:t>
            </a:r>
            <a:endParaRPr lang="en-US" sz="2400" b="1" dirty="0"/>
          </a:p>
        </p:txBody>
      </p:sp>
      <p:graphicFrame>
        <p:nvGraphicFramePr>
          <p:cNvPr id="74754" name="Object 3"/>
          <p:cNvGraphicFramePr>
            <a:graphicFrameLocks noChangeAspect="1"/>
          </p:cNvGraphicFramePr>
          <p:nvPr/>
        </p:nvGraphicFramePr>
        <p:xfrm>
          <a:off x="2362200" y="2667000"/>
          <a:ext cx="2362200" cy="457200"/>
        </p:xfrm>
        <a:graphic>
          <a:graphicData uri="http://schemas.openxmlformats.org/presentationml/2006/ole">
            <p:oleObj spid="_x0000_s74754" name="Equation" r:id="rId4" imgW="914400" imgH="177480" progId="Equation.DSMT4">
              <p:embed/>
            </p:oleObj>
          </a:graphicData>
        </a:graphic>
      </p:graphicFrame>
      <p:sp>
        <p:nvSpPr>
          <p:cNvPr id="13" name="Rectangle 12"/>
          <p:cNvSpPr/>
          <p:nvPr/>
        </p:nvSpPr>
        <p:spPr>
          <a:xfrm>
            <a:off x="762001" y="3244334"/>
            <a:ext cx="5570770" cy="430887"/>
          </a:xfrm>
          <a:prstGeom prst="rect">
            <a:avLst/>
          </a:prstGeom>
        </p:spPr>
        <p:txBody>
          <a:bodyPr wrap="square">
            <a:spAutoFit/>
          </a:bodyPr>
          <a:lstStyle/>
          <a:p>
            <a:r>
              <a:rPr lang="en-US" sz="2200" dirty="0" smtClean="0"/>
              <a:t>where         is called the inverse of A.</a:t>
            </a:r>
            <a:endParaRPr lang="en-US" sz="2200" dirty="0"/>
          </a:p>
        </p:txBody>
      </p:sp>
      <p:graphicFrame>
        <p:nvGraphicFramePr>
          <p:cNvPr id="74755" name="Object 4"/>
          <p:cNvGraphicFramePr>
            <a:graphicFrameLocks noChangeAspect="1"/>
          </p:cNvGraphicFramePr>
          <p:nvPr/>
        </p:nvGraphicFramePr>
        <p:xfrm>
          <a:off x="1676400" y="3352800"/>
          <a:ext cx="457200" cy="304800"/>
        </p:xfrm>
        <a:graphic>
          <a:graphicData uri="http://schemas.openxmlformats.org/presentationml/2006/ole">
            <p:oleObj spid="_x0000_s74755" name="Equation" r:id="rId5" imgW="253800" imgH="190440" progId="Equation.3">
              <p:embed/>
            </p:oleObj>
          </a:graphicData>
        </a:graphic>
      </p:graphicFrame>
      <p:sp>
        <p:nvSpPr>
          <p:cNvPr id="15" name="Rectangle 14"/>
          <p:cNvSpPr/>
          <p:nvPr/>
        </p:nvSpPr>
        <p:spPr>
          <a:xfrm>
            <a:off x="762000" y="3657600"/>
            <a:ext cx="7696200" cy="1846659"/>
          </a:xfrm>
          <a:prstGeom prst="rect">
            <a:avLst/>
          </a:prstGeom>
        </p:spPr>
        <p:txBody>
          <a:bodyPr wrap="square">
            <a:spAutoFit/>
          </a:bodyPr>
          <a:lstStyle/>
          <a:p>
            <a:r>
              <a:rPr lang="en-US" sz="2400" b="1" dirty="0" smtClean="0"/>
              <a:t>Inverse of matrix by E-Operations or Transformations (Gauss-Jordan Method)</a:t>
            </a:r>
          </a:p>
          <a:p>
            <a:r>
              <a:rPr lang="en-US" sz="2200" dirty="0" smtClean="0"/>
              <a:t>The elementary row transformations which reduce a square matrix A to the unit matrix, when applied to the unit matrix, given the inverse matrix         .</a:t>
            </a:r>
            <a:endParaRPr lang="en-US" sz="2200" dirty="0"/>
          </a:p>
        </p:txBody>
      </p:sp>
      <p:graphicFrame>
        <p:nvGraphicFramePr>
          <p:cNvPr id="74756" name="Object 4"/>
          <p:cNvGraphicFramePr>
            <a:graphicFrameLocks noChangeAspect="1"/>
          </p:cNvGraphicFramePr>
          <p:nvPr/>
        </p:nvGraphicFramePr>
        <p:xfrm>
          <a:off x="2971800" y="5105400"/>
          <a:ext cx="457200" cy="304800"/>
        </p:xfrm>
        <a:graphic>
          <a:graphicData uri="http://schemas.openxmlformats.org/presentationml/2006/ole">
            <p:oleObj spid="_x0000_s74756" name="Equation" r:id="rId6" imgW="253800" imgH="190440" progId="Equation.3">
              <p:embed/>
            </p:oleObj>
          </a:graphicData>
        </a:graphic>
      </p:graphicFrame>
    </p:spTree>
  </p:cSld>
  <p:clrMapOvr>
    <a:masterClrMapping/>
  </p:clrMapOvr>
  <p:transition spd="slow">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27AB141-53B7-4C0C-9643-C4C467C80871}"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smtClean="0">
                <a:solidFill>
                  <a:schemeClr val="tx2"/>
                </a:solidFill>
              </a:rPr>
              <a:t>Course objective of Inverse of matrix (CO.1)</a:t>
            </a:r>
            <a:endParaRPr lang="en-US" sz="3200" b="1" dirty="0"/>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9" name="Rectangle 8"/>
          <p:cNvSpPr/>
          <p:nvPr/>
        </p:nvSpPr>
        <p:spPr>
          <a:xfrm>
            <a:off x="990600" y="1752600"/>
            <a:ext cx="7467600" cy="1143070"/>
          </a:xfrm>
          <a:prstGeom prst="rect">
            <a:avLst/>
          </a:prstGeom>
        </p:spPr>
        <p:txBody>
          <a:bodyPr wrap="square">
            <a:spAutoFit/>
          </a:bodyPr>
          <a:lstStyle/>
          <a:p>
            <a:pPr>
              <a:lnSpc>
                <a:spcPct val="150000"/>
              </a:lnSpc>
            </a:pPr>
            <a:r>
              <a:rPr lang="en-US" sz="2400" dirty="0" smtClean="0"/>
              <a:t>Apply the formal definition of an </a:t>
            </a:r>
            <a:r>
              <a:rPr lang="en-US" sz="2400" b="1" dirty="0" smtClean="0"/>
              <a:t>inverse</a:t>
            </a:r>
            <a:r>
              <a:rPr lang="en-US" sz="2400" dirty="0" smtClean="0"/>
              <a:t>, and its algebraic properties, to solve and analyze linear systems.</a:t>
            </a:r>
            <a:endParaRPr lang="en-US" sz="2200" dirty="0"/>
          </a:p>
        </p:txBody>
      </p:sp>
    </p:spTree>
  </p:cSld>
  <p:clrMapOvr>
    <a:masterClrMapping/>
  </p:clrMapOvr>
  <p:transition spd="slow">
    <p:pull dir="d"/>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27AB141-53B7-4C0C-9643-C4C467C80871}"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smtClean="0">
                <a:solidFill>
                  <a:schemeClr val="tx2"/>
                </a:solidFill>
              </a:rPr>
              <a:t>Inverse of matrix by E-Operations (CO.1)</a:t>
            </a:r>
            <a:endParaRPr lang="en-US" sz="3200" b="1" dirty="0"/>
          </a:p>
        </p:txBody>
      </p:sp>
      <p:pic>
        <p:nvPicPr>
          <p:cNvPr id="8"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graphicFrame>
        <p:nvGraphicFramePr>
          <p:cNvPr id="73729" name="Object 3"/>
          <p:cNvGraphicFramePr>
            <a:graphicFrameLocks noChangeAspect="1"/>
          </p:cNvGraphicFramePr>
          <p:nvPr>
            <p:ph idx="1"/>
          </p:nvPr>
        </p:nvGraphicFramePr>
        <p:xfrm>
          <a:off x="1066800" y="762000"/>
          <a:ext cx="7696200" cy="1676400"/>
        </p:xfrm>
        <a:graphic>
          <a:graphicData uri="http://schemas.openxmlformats.org/presentationml/2006/ole">
            <p:oleObj spid="_x0000_s391170" name="Equation" r:id="rId4" imgW="3251160" imgH="939600" progId="Equation.DSMT4">
              <p:embed/>
            </p:oleObj>
          </a:graphicData>
        </a:graphic>
      </p:graphicFrame>
      <p:sp>
        <p:nvSpPr>
          <p:cNvPr id="9" name="Rectangle 8"/>
          <p:cNvSpPr/>
          <p:nvPr/>
        </p:nvSpPr>
        <p:spPr>
          <a:xfrm>
            <a:off x="990600" y="2438400"/>
            <a:ext cx="7467600" cy="430887"/>
          </a:xfrm>
          <a:prstGeom prst="rect">
            <a:avLst/>
          </a:prstGeom>
        </p:spPr>
        <p:txBody>
          <a:bodyPr wrap="square">
            <a:spAutoFit/>
          </a:bodyPr>
          <a:lstStyle/>
          <a:p>
            <a:r>
              <a:rPr lang="en-US" sz="2200" b="1" dirty="0" smtClean="0"/>
              <a:t>Solution: </a:t>
            </a:r>
            <a:r>
              <a:rPr lang="en-US" sz="2200" dirty="0" smtClean="0"/>
              <a:t> Let   A = I A, Where I represent the identity matrix.</a:t>
            </a:r>
            <a:endParaRPr lang="en-US" sz="2200" dirty="0"/>
          </a:p>
        </p:txBody>
      </p:sp>
      <p:graphicFrame>
        <p:nvGraphicFramePr>
          <p:cNvPr id="239621" name="Object 5"/>
          <p:cNvGraphicFramePr>
            <a:graphicFrameLocks noChangeAspect="1"/>
          </p:cNvGraphicFramePr>
          <p:nvPr/>
        </p:nvGraphicFramePr>
        <p:xfrm>
          <a:off x="2362199" y="2895601"/>
          <a:ext cx="3581401" cy="1295399"/>
        </p:xfrm>
        <a:graphic>
          <a:graphicData uri="http://schemas.openxmlformats.org/presentationml/2006/ole">
            <p:oleObj spid="_x0000_s391171" name="Equation" r:id="rId5" imgW="1422360" imgH="596880" progId="Equation.DSMT4">
              <p:embed/>
            </p:oleObj>
          </a:graphicData>
        </a:graphic>
      </p:graphicFrame>
      <p:graphicFrame>
        <p:nvGraphicFramePr>
          <p:cNvPr id="73731" name="Object 2"/>
          <p:cNvGraphicFramePr>
            <a:graphicFrameLocks noChangeAspect="1"/>
          </p:cNvGraphicFramePr>
          <p:nvPr/>
        </p:nvGraphicFramePr>
        <p:xfrm>
          <a:off x="1143000" y="4114800"/>
          <a:ext cx="5867400" cy="2209800"/>
        </p:xfrm>
        <a:graphic>
          <a:graphicData uri="http://schemas.openxmlformats.org/presentationml/2006/ole">
            <p:oleObj spid="_x0000_s391172" name="Equation" r:id="rId6" imgW="2425680" imgH="1130040" progId="Equation.DSMT4">
              <p:embed/>
            </p:oleObj>
          </a:graphicData>
        </a:graphic>
      </p:graphicFrame>
    </p:spTree>
  </p:cSld>
  <p:clrMapOvr>
    <a:masterClrMapping/>
  </p:clrMapOvr>
  <p:transition spd="slow">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9621"/>
                                        </p:tgtEl>
                                        <p:attrNameLst>
                                          <p:attrName>style.visibility</p:attrName>
                                        </p:attrNameLst>
                                      </p:cBhvr>
                                      <p:to>
                                        <p:strVal val="visible"/>
                                      </p:to>
                                    </p:set>
                                    <p:anim calcmode="lin" valueType="num">
                                      <p:cBhvr additive="base">
                                        <p:cTn id="7" dur="500" fill="hold"/>
                                        <p:tgtEl>
                                          <p:spTgt spid="239621"/>
                                        </p:tgtEl>
                                        <p:attrNameLst>
                                          <p:attrName>ppt_x</p:attrName>
                                        </p:attrNameLst>
                                      </p:cBhvr>
                                      <p:tavLst>
                                        <p:tav tm="0">
                                          <p:val>
                                            <p:strVal val="0-#ppt_w/2"/>
                                          </p:val>
                                        </p:tav>
                                        <p:tav tm="100000">
                                          <p:val>
                                            <p:strVal val="#ppt_x"/>
                                          </p:val>
                                        </p:tav>
                                      </p:tavLst>
                                    </p:anim>
                                    <p:anim calcmode="lin" valueType="num">
                                      <p:cBhvr additive="base">
                                        <p:cTn id="8" dur="500" fill="hold"/>
                                        <p:tgtEl>
                                          <p:spTgt spid="2396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D630237-38F3-486C-B335-2B4183E55089}"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smtClean="0">
                <a:solidFill>
                  <a:schemeClr val="tx2"/>
                </a:solidFill>
              </a:rPr>
              <a:t>Inverse of matrix by E-Operations (CO.1)</a:t>
            </a:r>
            <a:endParaRPr lang="en-US" sz="3200" b="1" dirty="0"/>
          </a:p>
        </p:txBody>
      </p:sp>
      <p:pic>
        <p:nvPicPr>
          <p:cNvPr id="8"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graphicFrame>
        <p:nvGraphicFramePr>
          <p:cNvPr id="278531" name="Object 3"/>
          <p:cNvGraphicFramePr>
            <a:graphicFrameLocks noChangeAspect="1"/>
          </p:cNvGraphicFramePr>
          <p:nvPr>
            <p:ph idx="1"/>
          </p:nvPr>
        </p:nvGraphicFramePr>
        <p:xfrm>
          <a:off x="1371600" y="990600"/>
          <a:ext cx="4191000" cy="1828800"/>
        </p:xfrm>
        <a:graphic>
          <a:graphicData uri="http://schemas.openxmlformats.org/presentationml/2006/ole">
            <p:oleObj spid="_x0000_s76802" name="Equation" r:id="rId4" imgW="1536480" imgH="799920" progId="Equation.DSMT4">
              <p:embed/>
            </p:oleObj>
          </a:graphicData>
        </a:graphic>
      </p:graphicFrame>
      <p:graphicFrame>
        <p:nvGraphicFramePr>
          <p:cNvPr id="76803" name="Object 2"/>
          <p:cNvGraphicFramePr>
            <a:graphicFrameLocks noChangeAspect="1"/>
          </p:cNvGraphicFramePr>
          <p:nvPr/>
        </p:nvGraphicFramePr>
        <p:xfrm>
          <a:off x="1371600" y="2819401"/>
          <a:ext cx="6172200" cy="1676400"/>
        </p:xfrm>
        <a:graphic>
          <a:graphicData uri="http://schemas.openxmlformats.org/presentationml/2006/ole">
            <p:oleObj spid="_x0000_s76803" name="Equation" r:id="rId5" imgW="2450880" imgH="799920" progId="Equation.DSMT4">
              <p:embed/>
            </p:oleObj>
          </a:graphicData>
        </a:graphic>
      </p:graphicFrame>
      <p:graphicFrame>
        <p:nvGraphicFramePr>
          <p:cNvPr id="279555" name="Object 3"/>
          <p:cNvGraphicFramePr>
            <a:graphicFrameLocks noChangeAspect="1"/>
          </p:cNvGraphicFramePr>
          <p:nvPr/>
        </p:nvGraphicFramePr>
        <p:xfrm>
          <a:off x="1295400" y="4572000"/>
          <a:ext cx="4911725" cy="1600200"/>
        </p:xfrm>
        <a:graphic>
          <a:graphicData uri="http://schemas.openxmlformats.org/presentationml/2006/ole">
            <p:oleObj spid="_x0000_s76804" name="Equation" r:id="rId6" imgW="1765080" imgH="799920" progId="Equation.DSMT4">
              <p:embed/>
            </p:oleObj>
          </a:graphicData>
        </a:graphic>
      </p:graphicFrame>
    </p:spTree>
  </p:cSld>
  <p:clrMapOvr>
    <a:masterClrMapping/>
  </p:clrMapOvr>
  <p:transition spd="slow">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78531"/>
                                        </p:tgtEl>
                                        <p:attrNameLst>
                                          <p:attrName>style.visibility</p:attrName>
                                        </p:attrNameLst>
                                      </p:cBhvr>
                                      <p:to>
                                        <p:strVal val="visible"/>
                                      </p:to>
                                    </p:set>
                                    <p:anim calcmode="lin" valueType="num">
                                      <p:cBhvr additive="base">
                                        <p:cTn id="7" dur="500" fill="hold"/>
                                        <p:tgtEl>
                                          <p:spTgt spid="278531"/>
                                        </p:tgtEl>
                                        <p:attrNameLst>
                                          <p:attrName>ppt_x</p:attrName>
                                        </p:attrNameLst>
                                      </p:cBhvr>
                                      <p:tavLst>
                                        <p:tav tm="0">
                                          <p:val>
                                            <p:strVal val="0-#ppt_w/2"/>
                                          </p:val>
                                        </p:tav>
                                        <p:tav tm="100000">
                                          <p:val>
                                            <p:strVal val="#ppt_x"/>
                                          </p:val>
                                        </p:tav>
                                      </p:tavLst>
                                    </p:anim>
                                    <p:anim calcmode="lin" valueType="num">
                                      <p:cBhvr additive="base">
                                        <p:cTn id="8" dur="500" fill="hold"/>
                                        <p:tgtEl>
                                          <p:spTgt spid="27853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79555"/>
                                        </p:tgtEl>
                                        <p:attrNameLst>
                                          <p:attrName>style.visibility</p:attrName>
                                        </p:attrNameLst>
                                      </p:cBhvr>
                                      <p:to>
                                        <p:strVal val="visible"/>
                                      </p:to>
                                    </p:set>
                                    <p:anim calcmode="lin" valueType="num">
                                      <p:cBhvr additive="base">
                                        <p:cTn id="13" dur="500" fill="hold"/>
                                        <p:tgtEl>
                                          <p:spTgt spid="279555"/>
                                        </p:tgtEl>
                                        <p:attrNameLst>
                                          <p:attrName>ppt_x</p:attrName>
                                        </p:attrNameLst>
                                      </p:cBhvr>
                                      <p:tavLst>
                                        <p:tav tm="0">
                                          <p:val>
                                            <p:strVal val="0-#ppt_w/2"/>
                                          </p:val>
                                        </p:tav>
                                        <p:tav tm="100000">
                                          <p:val>
                                            <p:strVal val="#ppt_x"/>
                                          </p:val>
                                        </p:tav>
                                      </p:tavLst>
                                    </p:anim>
                                    <p:anim calcmode="lin" valueType="num">
                                      <p:cBhvr additive="base">
                                        <p:cTn id="14" dur="500" fill="hold"/>
                                        <p:tgtEl>
                                          <p:spTgt spid="2795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01A691B-F579-46A9-91EA-A94A9806068E}"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smtClean="0">
                <a:solidFill>
                  <a:schemeClr val="tx2"/>
                </a:solidFill>
              </a:rPr>
              <a:t>Inverse of matrix by E-Operations (CO.1)</a:t>
            </a:r>
            <a:endParaRPr lang="en-US" sz="3200" b="1" dirty="0"/>
          </a:p>
        </p:txBody>
      </p:sp>
      <p:pic>
        <p:nvPicPr>
          <p:cNvPr id="8"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graphicFrame>
        <p:nvGraphicFramePr>
          <p:cNvPr id="280578" name="Object 2"/>
          <p:cNvGraphicFramePr>
            <a:graphicFrameLocks noChangeAspect="1"/>
          </p:cNvGraphicFramePr>
          <p:nvPr>
            <p:ph idx="1"/>
          </p:nvPr>
        </p:nvGraphicFramePr>
        <p:xfrm>
          <a:off x="1371600" y="762000"/>
          <a:ext cx="5257800" cy="1752600"/>
        </p:xfrm>
        <a:graphic>
          <a:graphicData uri="http://schemas.openxmlformats.org/presentationml/2006/ole">
            <p:oleObj spid="_x0000_s77826" name="Equation" r:id="rId4" imgW="2070000" imgH="799920" progId="Equation.DSMT4">
              <p:embed/>
            </p:oleObj>
          </a:graphicData>
        </a:graphic>
      </p:graphicFrame>
      <p:graphicFrame>
        <p:nvGraphicFramePr>
          <p:cNvPr id="280579" name="Object 3"/>
          <p:cNvGraphicFramePr>
            <a:graphicFrameLocks noChangeAspect="1"/>
          </p:cNvGraphicFramePr>
          <p:nvPr/>
        </p:nvGraphicFramePr>
        <p:xfrm>
          <a:off x="1371600" y="2514601"/>
          <a:ext cx="5105400" cy="1752600"/>
        </p:xfrm>
        <a:graphic>
          <a:graphicData uri="http://schemas.openxmlformats.org/presentationml/2006/ole">
            <p:oleObj spid="_x0000_s77827" name="Equation" r:id="rId5" imgW="2082600" imgH="799920" progId="Equation.DSMT4">
              <p:embed/>
            </p:oleObj>
          </a:graphicData>
        </a:graphic>
      </p:graphicFrame>
      <p:graphicFrame>
        <p:nvGraphicFramePr>
          <p:cNvPr id="77828" name="Object 2"/>
          <p:cNvGraphicFramePr>
            <a:graphicFrameLocks noChangeAspect="1"/>
          </p:cNvGraphicFramePr>
          <p:nvPr/>
        </p:nvGraphicFramePr>
        <p:xfrm>
          <a:off x="1371600" y="4343399"/>
          <a:ext cx="4724400" cy="1905001"/>
        </p:xfrm>
        <a:graphic>
          <a:graphicData uri="http://schemas.openxmlformats.org/presentationml/2006/ole">
            <p:oleObj spid="_x0000_s77828" name="Equation" r:id="rId6" imgW="1765080" imgH="825480" progId="Equation.DSMT4">
              <p:embed/>
            </p:oleObj>
          </a:graphicData>
        </a:graphic>
      </p:graphicFrame>
    </p:spTree>
  </p:cSld>
  <p:clrMapOvr>
    <a:masterClrMapping/>
  </p:clrMapOvr>
  <p:transition spd="slow">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80578"/>
                                        </p:tgtEl>
                                        <p:attrNameLst>
                                          <p:attrName>style.visibility</p:attrName>
                                        </p:attrNameLst>
                                      </p:cBhvr>
                                      <p:to>
                                        <p:strVal val="visible"/>
                                      </p:to>
                                    </p:set>
                                    <p:anim calcmode="lin" valueType="num">
                                      <p:cBhvr additive="base">
                                        <p:cTn id="7" dur="500" fill="hold"/>
                                        <p:tgtEl>
                                          <p:spTgt spid="280578"/>
                                        </p:tgtEl>
                                        <p:attrNameLst>
                                          <p:attrName>ppt_x</p:attrName>
                                        </p:attrNameLst>
                                      </p:cBhvr>
                                      <p:tavLst>
                                        <p:tav tm="0">
                                          <p:val>
                                            <p:strVal val="0-#ppt_w/2"/>
                                          </p:val>
                                        </p:tav>
                                        <p:tav tm="100000">
                                          <p:val>
                                            <p:strVal val="#ppt_x"/>
                                          </p:val>
                                        </p:tav>
                                      </p:tavLst>
                                    </p:anim>
                                    <p:anim calcmode="lin" valueType="num">
                                      <p:cBhvr additive="base">
                                        <p:cTn id="8" dur="500" fill="hold"/>
                                        <p:tgtEl>
                                          <p:spTgt spid="28057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80579"/>
                                        </p:tgtEl>
                                        <p:attrNameLst>
                                          <p:attrName>style.visibility</p:attrName>
                                        </p:attrNameLst>
                                      </p:cBhvr>
                                      <p:to>
                                        <p:strVal val="visible"/>
                                      </p:to>
                                    </p:set>
                                    <p:anim calcmode="lin" valueType="num">
                                      <p:cBhvr additive="base">
                                        <p:cTn id="13" dur="500" fill="hold"/>
                                        <p:tgtEl>
                                          <p:spTgt spid="280579"/>
                                        </p:tgtEl>
                                        <p:attrNameLst>
                                          <p:attrName>ppt_x</p:attrName>
                                        </p:attrNameLst>
                                      </p:cBhvr>
                                      <p:tavLst>
                                        <p:tav tm="0">
                                          <p:val>
                                            <p:strVal val="0-#ppt_w/2"/>
                                          </p:val>
                                        </p:tav>
                                        <p:tav tm="100000">
                                          <p:val>
                                            <p:strVal val="#ppt_x"/>
                                          </p:val>
                                        </p:tav>
                                      </p:tavLst>
                                    </p:anim>
                                    <p:anim calcmode="lin" valueType="num">
                                      <p:cBhvr additive="base">
                                        <p:cTn id="14" dur="500" fill="hold"/>
                                        <p:tgtEl>
                                          <p:spTgt spid="2805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14400"/>
            <a:ext cx="8229600" cy="4754563"/>
          </a:xfrm>
        </p:spPr>
        <p:txBody>
          <a:bodyPr/>
          <a:lstStyle/>
          <a:p>
            <a:pPr algn="ctr">
              <a:buNone/>
            </a:pPr>
            <a:r>
              <a:rPr lang="en-US" sz="2400" b="1" dirty="0" smtClean="0">
                <a:ea typeface="Calibri" pitchFamily="34" charset="0"/>
                <a:cs typeface="Times New Roman" pitchFamily="18" charset="0"/>
              </a:rPr>
              <a:t>FAQ</a:t>
            </a:r>
          </a:p>
          <a:p>
            <a:pPr algn="just">
              <a:buNone/>
            </a:pPr>
            <a:r>
              <a:rPr lang="en-US" sz="2400" b="1" dirty="0" smtClean="0">
                <a:latin typeface="Calibri" pitchFamily="34" charset="0"/>
                <a:ea typeface="Calibri" pitchFamily="34" charset="0"/>
                <a:cs typeface="Times New Roman" pitchFamily="18" charset="0"/>
              </a:rPr>
              <a:t>Prob. </a:t>
            </a:r>
            <a:r>
              <a:rPr lang="en-US" sz="2200" dirty="0" smtClean="0">
                <a:latin typeface="Calibri" pitchFamily="34" charset="0"/>
                <a:ea typeface="Calibri" pitchFamily="34" charset="0"/>
                <a:cs typeface="Times New Roman" pitchFamily="18" charset="0"/>
              </a:rPr>
              <a:t>Find the inverse of the following matrices by using elementary row or column transformations:</a:t>
            </a:r>
            <a:endParaRPr lang="en-US" sz="2200" dirty="0" smtClean="0">
              <a:ea typeface="Calibri" pitchFamily="34" charset="0"/>
              <a:cs typeface="Times New Roman" pitchFamily="18" charset="0"/>
            </a:endParaRPr>
          </a:p>
          <a:p>
            <a:endParaRPr lang="en-US" dirty="0"/>
          </a:p>
        </p:txBody>
      </p:sp>
      <p:sp>
        <p:nvSpPr>
          <p:cNvPr id="4" name="Date Placeholder 3"/>
          <p:cNvSpPr>
            <a:spLocks noGrp="1"/>
          </p:cNvSpPr>
          <p:nvPr>
            <p:ph type="dt" sz="half" idx="10"/>
          </p:nvPr>
        </p:nvSpPr>
        <p:spPr/>
        <p:txBody>
          <a:bodyPr/>
          <a:lstStyle/>
          <a:p>
            <a:fld id="{BE293581-4EFE-488D-96AB-670B2B9C3D6C}"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smtClean="0">
                <a:solidFill>
                  <a:schemeClr val="tx2"/>
                </a:solidFill>
              </a:rPr>
              <a:t>Inverse of matrix by E-Operations (CO.1)</a:t>
            </a:r>
            <a:endParaRPr lang="en-US" sz="3200" b="1" dirty="0"/>
          </a:p>
        </p:txBody>
      </p:sp>
      <p:pic>
        <p:nvPicPr>
          <p:cNvPr id="8"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graphicFrame>
        <p:nvGraphicFramePr>
          <p:cNvPr id="78851" name="Object 7"/>
          <p:cNvGraphicFramePr>
            <a:graphicFrameLocks noChangeAspect="1"/>
          </p:cNvGraphicFramePr>
          <p:nvPr/>
        </p:nvGraphicFramePr>
        <p:xfrm>
          <a:off x="838200" y="2209800"/>
          <a:ext cx="1939925" cy="1752600"/>
        </p:xfrm>
        <a:graphic>
          <a:graphicData uri="http://schemas.openxmlformats.org/presentationml/2006/ole">
            <p:oleObj spid="_x0000_s78851" name="Equation" r:id="rId4" imgW="799920" imgH="774360" progId="Equation.DSMT4">
              <p:embed/>
            </p:oleObj>
          </a:graphicData>
        </a:graphic>
      </p:graphicFrame>
      <p:graphicFrame>
        <p:nvGraphicFramePr>
          <p:cNvPr id="78852" name="Object 6"/>
          <p:cNvGraphicFramePr>
            <a:graphicFrameLocks noChangeAspect="1"/>
          </p:cNvGraphicFramePr>
          <p:nvPr/>
        </p:nvGraphicFramePr>
        <p:xfrm>
          <a:off x="3352800" y="2209800"/>
          <a:ext cx="2286000" cy="1676400"/>
        </p:xfrm>
        <a:graphic>
          <a:graphicData uri="http://schemas.openxmlformats.org/presentationml/2006/ole">
            <p:oleObj spid="_x0000_s78852" name="Equation" r:id="rId5" imgW="838080" imgH="774360" progId="Equation.DSMT4">
              <p:embed/>
            </p:oleObj>
          </a:graphicData>
        </a:graphic>
      </p:graphicFrame>
      <p:graphicFrame>
        <p:nvGraphicFramePr>
          <p:cNvPr id="78853" name="Object 4"/>
          <p:cNvGraphicFramePr>
            <a:graphicFrameLocks noChangeAspect="1"/>
          </p:cNvGraphicFramePr>
          <p:nvPr/>
        </p:nvGraphicFramePr>
        <p:xfrm>
          <a:off x="6172200" y="2133601"/>
          <a:ext cx="2217737" cy="1752600"/>
        </p:xfrm>
        <a:graphic>
          <a:graphicData uri="http://schemas.openxmlformats.org/presentationml/2006/ole">
            <p:oleObj spid="_x0000_s78853" name="Equation" r:id="rId6" imgW="977760" imgH="774360" progId="Equation.DSMT4">
              <p:embed/>
            </p:oleObj>
          </a:graphicData>
        </a:graphic>
      </p:graphicFrame>
      <p:sp>
        <p:nvSpPr>
          <p:cNvPr id="12" name="Rectangle 11"/>
          <p:cNvSpPr/>
          <p:nvPr/>
        </p:nvSpPr>
        <p:spPr>
          <a:xfrm>
            <a:off x="631670" y="3962400"/>
            <a:ext cx="1491434" cy="461665"/>
          </a:xfrm>
          <a:prstGeom prst="rect">
            <a:avLst/>
          </a:prstGeom>
        </p:spPr>
        <p:txBody>
          <a:bodyPr wrap="none">
            <a:spAutoFit/>
          </a:bodyPr>
          <a:lstStyle/>
          <a:p>
            <a:pPr algn="just"/>
            <a:r>
              <a:rPr lang="en-US" sz="2400" b="1" dirty="0" smtClean="0">
                <a:latin typeface="Calibri" pitchFamily="34" charset="0"/>
                <a:ea typeface="Calibri" pitchFamily="34" charset="0"/>
                <a:cs typeface="Times New Roman" pitchFamily="18" charset="0"/>
              </a:rPr>
              <a:t> Answers: </a:t>
            </a:r>
            <a:endParaRPr lang="en-US" sz="2400" b="1" dirty="0">
              <a:ea typeface="Calibri" pitchFamily="34" charset="0"/>
              <a:cs typeface="Times New Roman" pitchFamily="18" charset="0"/>
            </a:endParaRPr>
          </a:p>
        </p:txBody>
      </p:sp>
      <p:graphicFrame>
        <p:nvGraphicFramePr>
          <p:cNvPr id="78854" name="Object 3"/>
          <p:cNvGraphicFramePr>
            <a:graphicFrameLocks noChangeAspect="1"/>
          </p:cNvGraphicFramePr>
          <p:nvPr/>
        </p:nvGraphicFramePr>
        <p:xfrm>
          <a:off x="836613" y="4645025"/>
          <a:ext cx="2146300" cy="1374775"/>
        </p:xfrm>
        <a:graphic>
          <a:graphicData uri="http://schemas.openxmlformats.org/presentationml/2006/ole">
            <p:oleObj spid="_x0000_s78854" name="Equation" r:id="rId7" imgW="939600" imgH="596880" progId="Equation.DSMT4">
              <p:embed/>
            </p:oleObj>
          </a:graphicData>
        </a:graphic>
      </p:graphicFrame>
      <p:graphicFrame>
        <p:nvGraphicFramePr>
          <p:cNvPr id="78855" name="Object 2"/>
          <p:cNvGraphicFramePr>
            <a:graphicFrameLocks noChangeAspect="1"/>
          </p:cNvGraphicFramePr>
          <p:nvPr/>
        </p:nvGraphicFramePr>
        <p:xfrm>
          <a:off x="3352800" y="4549775"/>
          <a:ext cx="2592387" cy="1317625"/>
        </p:xfrm>
        <a:graphic>
          <a:graphicData uri="http://schemas.openxmlformats.org/presentationml/2006/ole">
            <p:oleObj spid="_x0000_s78855" name="Equation" r:id="rId8" imgW="1244520" imgH="596880" progId="Equation.DSMT4">
              <p:embed/>
            </p:oleObj>
          </a:graphicData>
        </a:graphic>
      </p:graphicFrame>
      <p:graphicFrame>
        <p:nvGraphicFramePr>
          <p:cNvPr id="78856" name="Object 1"/>
          <p:cNvGraphicFramePr>
            <a:graphicFrameLocks noChangeAspect="1"/>
          </p:cNvGraphicFramePr>
          <p:nvPr/>
        </p:nvGraphicFramePr>
        <p:xfrm>
          <a:off x="6172200" y="4572000"/>
          <a:ext cx="2252662" cy="1219200"/>
        </p:xfrm>
        <a:graphic>
          <a:graphicData uri="http://schemas.openxmlformats.org/presentationml/2006/ole">
            <p:oleObj spid="_x0000_s78856" name="Equation" r:id="rId9" imgW="1117440" imgH="596880" progId="Equation.DSMT4">
              <p:embed/>
            </p:oleObj>
          </a:graphicData>
        </a:graphic>
      </p:graphicFrame>
    </p:spTree>
  </p:cSld>
  <p:clrMapOvr>
    <a:masterClrMapping/>
  </p:clrMapOvr>
  <p:transition spd="slow">
    <p:pull dir="d"/>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FB4E4D9-8C32-4485-BCFF-F424A1E33EF7}"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smtClean="0">
                <a:solidFill>
                  <a:schemeClr val="tx2"/>
                </a:solidFill>
              </a:rPr>
              <a:t>Inverse of matrix by E-Operations (CO.1)</a:t>
            </a:r>
            <a:endParaRPr lang="en-US" sz="3200" b="1" dirty="0"/>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15" name="Picture 14" descr="http://instapunk.com/images/QuizAnim1.gif"/>
          <p:cNvPicPr>
            <a:picLocks noChangeAspect="1" noChangeArrowheads="1" noCrop="1"/>
          </p:cNvPicPr>
          <p:nvPr/>
        </p:nvPicPr>
        <p:blipFill>
          <a:blip r:embed="rId3" cstate="print"/>
          <a:srcRect/>
          <a:stretch>
            <a:fillRect/>
          </a:stretch>
        </p:blipFill>
        <p:spPr bwMode="auto">
          <a:xfrm>
            <a:off x="3352800" y="914400"/>
            <a:ext cx="2393183" cy="1002383"/>
          </a:xfrm>
          <a:prstGeom prst="rect">
            <a:avLst/>
          </a:prstGeom>
          <a:noFill/>
        </p:spPr>
      </p:pic>
      <p:sp>
        <p:nvSpPr>
          <p:cNvPr id="79880" name="Rectangle 8"/>
          <p:cNvSpPr>
            <a:spLocks noChangeArrowheads="1"/>
          </p:cNvSpPr>
          <p:nvPr/>
        </p:nvSpPr>
        <p:spPr bwMode="auto">
          <a:xfrm>
            <a:off x="838200" y="2621087"/>
            <a:ext cx="7772400" cy="161582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sz="2200" b="0" i="0" u="none" strike="noStrike" cap="none" normalizeH="0" baseline="0" dirty="0" smtClean="0">
                <a:ln>
                  <a:noFill/>
                </a:ln>
                <a:solidFill>
                  <a:schemeClr val="tx1"/>
                </a:solidFill>
                <a:effectLst/>
                <a:ea typeface="Calibri" pitchFamily="34" charset="0"/>
                <a:cs typeface="Times New Roman" pitchFamily="18" charset="0"/>
              </a:rPr>
              <a:t> What is Elementary Transformations or Operations?</a:t>
            </a:r>
            <a:endParaRPr kumimoji="0" lang="en-US" sz="2200" b="0" i="0" u="none" strike="noStrike" cap="none" normalizeH="0" baseline="0" dirty="0" smtClean="0">
              <a:ln>
                <a:noFill/>
              </a:ln>
              <a:solidFill>
                <a:schemeClr val="tx1"/>
              </a:solidFill>
              <a:effectLst/>
              <a:cs typeface="Arial" pitchFamily="34" charset="0"/>
            </a:endParaRPr>
          </a:p>
          <a:p>
            <a:pPr marL="0" marR="0" lvl="0" indent="0" algn="just" defTabSz="914400" rtl="0" eaLnBrk="1" fontAlgn="base" latinLnBrk="0" hangingPunct="1">
              <a:lnSpc>
                <a:spcPct val="150000"/>
              </a:lnSpc>
              <a:spcBef>
                <a:spcPct val="0"/>
              </a:spcBef>
              <a:spcAft>
                <a:spcPct val="0"/>
              </a:spcAft>
              <a:buClrTx/>
              <a:buSzTx/>
              <a:buFontTx/>
              <a:buChar char="•"/>
              <a:tabLst/>
            </a:pPr>
            <a:r>
              <a:rPr kumimoji="0" lang="en-US" sz="2200" b="0" i="0" u="none" strike="noStrike" cap="none" normalizeH="0" baseline="0" dirty="0" smtClean="0">
                <a:ln>
                  <a:noFill/>
                </a:ln>
                <a:solidFill>
                  <a:schemeClr val="tx1"/>
                </a:solidFill>
                <a:effectLst/>
                <a:ea typeface="Calibri" pitchFamily="34" charset="0"/>
                <a:cs typeface="Times New Roman" pitchFamily="18" charset="0"/>
              </a:rPr>
              <a:t> Inverse of matrix is always unique. True/False</a:t>
            </a:r>
            <a:endParaRPr kumimoji="0" lang="en-US" sz="2200" b="0" i="0" u="none" strike="noStrike" cap="none" normalizeH="0" baseline="0" dirty="0" smtClean="0">
              <a:ln>
                <a:noFill/>
              </a:ln>
              <a:solidFill>
                <a:schemeClr val="tx1"/>
              </a:solidFill>
              <a:effectLst/>
              <a:cs typeface="Arial" pitchFamily="34" charset="0"/>
            </a:endParaRP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sz="2200" b="0" i="0" u="none" strike="noStrike" cap="none" normalizeH="0" baseline="0" dirty="0" smtClean="0">
                <a:ln>
                  <a:noFill/>
                </a:ln>
                <a:solidFill>
                  <a:schemeClr val="tx1"/>
                </a:solidFill>
                <a:effectLst/>
                <a:ea typeface="Calibri" pitchFamily="34" charset="0"/>
                <a:cs typeface="Times New Roman" pitchFamily="18" charset="0"/>
              </a:rPr>
              <a:t> What is Gauss-Jordan Method?</a:t>
            </a:r>
            <a:endParaRPr kumimoji="0" lang="en-US" sz="2200" b="0" i="0" u="none" strike="noStrike" cap="none" normalizeH="0" baseline="0" dirty="0" smtClean="0">
              <a:ln>
                <a:noFill/>
              </a:ln>
              <a:solidFill>
                <a:schemeClr val="tx1"/>
              </a:solidFill>
              <a:effectLst/>
              <a:cs typeface="Arial" pitchFamily="34" charset="0"/>
            </a:endParaRPr>
          </a:p>
        </p:txBody>
      </p:sp>
    </p:spTree>
  </p:cSld>
  <p:clrMapOvr>
    <a:masterClrMapping/>
  </p:clrMapOvr>
  <p:transition spd="slow">
    <p:pull dir="d"/>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FB4E4D9-8C32-4485-BCFF-F424A1E33EF7}"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a:p>
        </p:txBody>
      </p:sp>
      <p:sp>
        <p:nvSpPr>
          <p:cNvPr id="7" name="Title 1"/>
          <p:cNvSpPr txBox="1">
            <a:spLocks/>
          </p:cNvSpPr>
          <p:nvPr/>
        </p:nvSpPr>
        <p:spPr>
          <a:xfrm>
            <a:off x="1371600" y="0"/>
            <a:ext cx="7772400" cy="7620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dirty="0" smtClean="0">
                <a:solidFill>
                  <a:schemeClr val="tx1"/>
                </a:solidFill>
              </a:rPr>
              <a:t>Assignment OF Inverse of matrix (CO.1)</a:t>
            </a: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401409" name="Picture 1" descr="C:\Users\RAJNIS~1\AppData\Local\Temp\Rar$DIa5204.28438\202005180829311000.jpg"/>
          <p:cNvPicPr>
            <a:picLocks noChangeAspect="1" noChangeArrowheads="1"/>
          </p:cNvPicPr>
          <p:nvPr/>
        </p:nvPicPr>
        <p:blipFill>
          <a:blip r:embed="rId3" cstate="print"/>
          <a:srcRect/>
          <a:stretch>
            <a:fillRect/>
          </a:stretch>
        </p:blipFill>
        <p:spPr bwMode="auto">
          <a:xfrm>
            <a:off x="0" y="685800"/>
            <a:ext cx="9144000" cy="6172200"/>
          </a:xfrm>
          <a:prstGeom prst="rect">
            <a:avLst/>
          </a:prstGeom>
          <a:noFill/>
        </p:spPr>
      </p:pic>
    </p:spTree>
  </p:cSld>
  <p:clrMapOvr>
    <a:masterClrMapping/>
  </p:clrMapOvr>
  <p:transition spd="slow">
    <p:pull dir="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2C1744C-894A-46EF-ABC8-3B83FD1A5D1D}" type="datetime1">
              <a:rPr lang="en-US" smtClean="0"/>
              <a:pPr/>
              <a:t>7/1/2020</a:t>
            </a:fld>
            <a:endParaRPr lang="en-US"/>
          </a:p>
        </p:txBody>
      </p:sp>
      <p:sp>
        <p:nvSpPr>
          <p:cNvPr id="5" name="Footer Placeholder 4"/>
          <p:cNvSpPr>
            <a:spLocks noGrp="1"/>
          </p:cNvSpPr>
          <p:nvPr>
            <p:ph type="ftr" sz="quarter" idx="11"/>
          </p:nvPr>
        </p:nvSpPr>
        <p:spPr>
          <a:xfrm>
            <a:off x="2438400" y="6248400"/>
            <a:ext cx="5334000" cy="365125"/>
          </a:xfrm>
        </p:spPr>
        <p:txBody>
          <a:bodyPr/>
          <a:lstStyle/>
          <a:p>
            <a:r>
              <a:rPr lang="en-US" dirty="0" err="1" smtClean="0"/>
              <a:t>Rajnish</a:t>
            </a:r>
            <a:r>
              <a:rPr lang="en-US" dirty="0" smtClean="0"/>
              <a:t> Kumar </a:t>
            </a:r>
            <a:r>
              <a:rPr lang="en-US" dirty="0" err="1" smtClean="0"/>
              <a:t>Pandey</a:t>
            </a:r>
            <a:r>
              <a:rPr lang="en-US" dirty="0" smtClean="0"/>
              <a:t>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smtClean="0">
                <a:ln>
                  <a:noFill/>
                </a:ln>
                <a:solidFill>
                  <a:schemeClr val="dk1"/>
                </a:solidFill>
                <a:effectLst/>
                <a:uLnTx/>
                <a:uFillTx/>
                <a:latin typeface="+mn-lt"/>
                <a:ea typeface="+mn-ea"/>
                <a:cs typeface="+mn-cs"/>
              </a:rPr>
              <a:t>Unit</a:t>
            </a:r>
            <a:r>
              <a:rPr kumimoji="0" lang="en-US" sz="3200" b="0" i="0" u="none" strike="noStrike" kern="1200" cap="none" spc="0" normalizeH="0" noProof="0" dirty="0" smtClean="0">
                <a:ln>
                  <a:noFill/>
                </a:ln>
                <a:solidFill>
                  <a:schemeClr val="dk1"/>
                </a:solidFill>
                <a:effectLst/>
                <a:uLnTx/>
                <a:uFillTx/>
                <a:latin typeface="+mn-lt"/>
                <a:ea typeface="+mn-ea"/>
                <a:cs typeface="+mn-cs"/>
              </a:rPr>
              <a:t> Objective</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9457" name="Rectangle 1"/>
          <p:cNvSpPr>
            <a:spLocks noChangeArrowheads="1"/>
          </p:cNvSpPr>
          <p:nvPr/>
        </p:nvSpPr>
        <p:spPr bwMode="auto">
          <a:xfrm>
            <a:off x="609600" y="864678"/>
            <a:ext cx="8001000" cy="46103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ea typeface="Calibri" pitchFamily="34" charset="0"/>
                <a:cs typeface="Times New Roman" pitchFamily="18" charset="0"/>
              </a:rPr>
              <a:t>The objective of this course is to familiarize the graduate engineers with techniques in linear algebra. It aims to equip the students with standard concepts and tools from intermediate to advanced level that will enable them to tackle more advanced level of mathematics and applications that they would find useful in their disciplines. </a:t>
            </a:r>
          </a:p>
          <a:p>
            <a:pPr marL="0" marR="0" lvl="0" indent="0" algn="just" defTabSz="914400" rtl="0" eaLnBrk="1" fontAlgn="base" latinLnBrk="0" hangingPunct="1">
              <a:lnSpc>
                <a:spcPct val="150000"/>
              </a:lnSpc>
              <a:spcBef>
                <a:spcPct val="0"/>
              </a:spcBef>
              <a:spcAft>
                <a:spcPct val="0"/>
              </a:spcAft>
              <a:buClrTx/>
              <a:buSzTx/>
              <a:buFontTx/>
              <a:buNone/>
              <a:tabLst/>
            </a:pPr>
            <a:endParaRPr kumimoji="0" lang="en-US" sz="2200" b="0" i="0" u="none" strike="noStrike" cap="none" normalizeH="0" baseline="0" dirty="0" smtClean="0">
              <a:ln>
                <a:noFill/>
              </a:ln>
              <a:solidFill>
                <a:schemeClr val="tx1"/>
              </a:solidFill>
              <a:effectLst/>
              <a:cs typeface="Arial" pitchFamily="34"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ea typeface="Calibri" pitchFamily="34" charset="0"/>
                <a:cs typeface="Times New Roman" pitchFamily="18" charset="0"/>
              </a:rPr>
              <a:t>The students will learn the essential tools of matrices and linear algebra, </a:t>
            </a:r>
            <a:r>
              <a:rPr kumimoji="0" lang="en-US" sz="2200" b="0" i="0" u="none" strike="noStrike" cap="none" normalizeH="0" baseline="0" dirty="0" err="1" smtClean="0">
                <a:ln>
                  <a:noFill/>
                </a:ln>
                <a:solidFill>
                  <a:schemeClr val="tx1"/>
                </a:solidFill>
                <a:effectLst/>
                <a:ea typeface="Calibri" pitchFamily="34" charset="0"/>
                <a:cs typeface="Times New Roman" pitchFamily="18" charset="0"/>
              </a:rPr>
              <a:t>eigen</a:t>
            </a:r>
            <a:r>
              <a:rPr kumimoji="0" lang="en-US" sz="2200" b="0" i="0" u="none" strike="noStrike" cap="none" normalizeH="0" baseline="0" dirty="0" smtClean="0">
                <a:ln>
                  <a:noFill/>
                </a:ln>
                <a:solidFill>
                  <a:schemeClr val="tx1"/>
                </a:solidFill>
                <a:effectLst/>
                <a:ea typeface="Calibri" pitchFamily="34" charset="0"/>
                <a:cs typeface="Times New Roman" pitchFamily="18" charset="0"/>
              </a:rPr>
              <a:t> values and </a:t>
            </a:r>
            <a:r>
              <a:rPr kumimoji="0" lang="en-US" sz="2200" b="0" i="0" u="none" strike="noStrike" cap="none" normalizeH="0" baseline="0" dirty="0" err="1" smtClean="0">
                <a:ln>
                  <a:noFill/>
                </a:ln>
                <a:solidFill>
                  <a:schemeClr val="tx1"/>
                </a:solidFill>
                <a:effectLst/>
                <a:ea typeface="Calibri" pitchFamily="34" charset="0"/>
                <a:cs typeface="Times New Roman" pitchFamily="18" charset="0"/>
              </a:rPr>
              <a:t>diagonalization</a:t>
            </a:r>
            <a:r>
              <a:rPr kumimoji="0" lang="en-US" sz="2200" b="0" i="0" u="none" strike="noStrike" cap="none" normalizeH="0" baseline="0" dirty="0" smtClean="0">
                <a:ln>
                  <a:noFill/>
                </a:ln>
                <a:solidFill>
                  <a:schemeClr val="tx1"/>
                </a:solidFill>
                <a:effectLst/>
                <a:ea typeface="Calibri" pitchFamily="34" charset="0"/>
                <a:cs typeface="Times New Roman" pitchFamily="18" charset="0"/>
              </a:rPr>
              <a:t> in a comprehensive manner are required.</a:t>
            </a:r>
            <a:endParaRPr kumimoji="0" lang="en-US" sz="2200" b="0" i="0" u="none" strike="noStrike" cap="none" normalizeH="0" baseline="0" dirty="0" smtClean="0">
              <a:ln>
                <a:noFill/>
              </a:ln>
              <a:solidFill>
                <a:schemeClr val="tx1"/>
              </a:solidFill>
              <a:effectLst/>
              <a:cs typeface="Arial" pitchFamily="34" charset="0"/>
            </a:endParaRPr>
          </a:p>
        </p:txBody>
      </p:sp>
    </p:spTree>
  </p:cSld>
  <p:clrMapOvr>
    <a:masterClrMapping/>
  </p:clrMapOvr>
  <p:transition spd="slow">
    <p:pull dir="d"/>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FB4E4D9-8C32-4485-BCFF-F424A1E33EF7}"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dirty="0" smtClean="0">
                <a:solidFill>
                  <a:schemeClr val="tx1"/>
                </a:solidFill>
              </a:rPr>
              <a:t>Assignment OF Inverse of matrix (CO.1)</a:t>
            </a: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400385" name="Picture 1" descr="C:\Users\RAJNIS~1\AppData\Local\Temp\Rar$DIa6484.35455\202005180829311001.jpg"/>
          <p:cNvPicPr>
            <a:picLocks noChangeAspect="1" noChangeArrowheads="1"/>
          </p:cNvPicPr>
          <p:nvPr/>
        </p:nvPicPr>
        <p:blipFill>
          <a:blip r:embed="rId3" cstate="print"/>
          <a:srcRect/>
          <a:stretch>
            <a:fillRect/>
          </a:stretch>
        </p:blipFill>
        <p:spPr bwMode="auto">
          <a:xfrm>
            <a:off x="0" y="1380578"/>
            <a:ext cx="9144000" cy="4096843"/>
          </a:xfrm>
          <a:prstGeom prst="rect">
            <a:avLst/>
          </a:prstGeom>
          <a:noFill/>
        </p:spPr>
      </p:pic>
    </p:spTree>
  </p:cSld>
  <p:clrMapOvr>
    <a:masterClrMapping/>
  </p:clrMapOvr>
  <p:transition spd="slow">
    <p:pull dir="d"/>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ctr">
              <a:buNone/>
            </a:pPr>
            <a:r>
              <a:rPr lang="en-US" sz="2800" b="1" dirty="0" smtClean="0"/>
              <a:t>Rank of a matrix</a:t>
            </a:r>
          </a:p>
          <a:p>
            <a:pPr algn="just">
              <a:buNone/>
            </a:pPr>
            <a:r>
              <a:rPr lang="en-US" sz="2200" dirty="0" smtClean="0"/>
              <a:t>A matrix ‘A’ is said to be of rank r if</a:t>
            </a:r>
          </a:p>
          <a:p>
            <a:pPr marL="571500" indent="-571500" algn="just">
              <a:buFont typeface="+mj-lt"/>
              <a:buAutoNum type="romanLcPeriod"/>
            </a:pPr>
            <a:r>
              <a:rPr lang="en-US" sz="2200" dirty="0" smtClean="0"/>
              <a:t>It has </a:t>
            </a:r>
            <a:r>
              <a:rPr lang="en-US" sz="2200" dirty="0" err="1" smtClean="0"/>
              <a:t>atleast</a:t>
            </a:r>
            <a:r>
              <a:rPr lang="en-US" sz="2200" dirty="0" smtClean="0"/>
              <a:t> one non-zero minor of order ‘r’.</a:t>
            </a:r>
          </a:p>
          <a:p>
            <a:pPr marL="571500" indent="-571500" algn="just">
              <a:buFont typeface="+mj-lt"/>
              <a:buAutoNum type="romanLcPeriod"/>
            </a:pPr>
            <a:r>
              <a:rPr lang="en-US" sz="2200" dirty="0" smtClean="0"/>
              <a:t>All the minors of order (r+1) or higher than ‘r’ are zero.</a:t>
            </a:r>
          </a:p>
          <a:p>
            <a:pPr marL="571500" indent="-571500" algn="just">
              <a:buNone/>
            </a:pPr>
            <a:r>
              <a:rPr lang="en-US" sz="2200" dirty="0" smtClean="0"/>
              <a:t>Symbolically, </a:t>
            </a:r>
            <a:r>
              <a:rPr lang="en-US" sz="2200" b="1" dirty="0" smtClean="0"/>
              <a:t>rank of A = r </a:t>
            </a:r>
            <a:r>
              <a:rPr lang="en-US" sz="2200" dirty="0" smtClean="0"/>
              <a:t>is written as </a:t>
            </a:r>
            <a:r>
              <a:rPr lang="el-GR" sz="2200" b="1" dirty="0" smtClean="0"/>
              <a:t>ρ</a:t>
            </a:r>
            <a:r>
              <a:rPr lang="en-US" sz="2200" b="1" dirty="0" smtClean="0"/>
              <a:t>(A) = r</a:t>
            </a:r>
            <a:r>
              <a:rPr lang="en-US" sz="2200" dirty="0" smtClean="0"/>
              <a:t>.</a:t>
            </a:r>
          </a:p>
          <a:p>
            <a:pPr marL="571500" indent="-571500" algn="just">
              <a:buNone/>
            </a:pPr>
            <a:endParaRPr lang="en-US" sz="2200" dirty="0" smtClean="0"/>
          </a:p>
          <a:p>
            <a:pPr marL="571500" indent="-571500" algn="ctr">
              <a:buNone/>
            </a:pPr>
            <a:r>
              <a:rPr lang="en-US" sz="2400" b="1" dirty="0" smtClean="0"/>
              <a:t>Method of finding Rank</a:t>
            </a:r>
          </a:p>
          <a:p>
            <a:pPr marL="571500" indent="-571500" algn="just">
              <a:buFont typeface="+mj-lt"/>
              <a:buAutoNum type="romanLcPeriod"/>
            </a:pPr>
            <a:r>
              <a:rPr lang="en-US" sz="2400" dirty="0" smtClean="0"/>
              <a:t>Echelon form method</a:t>
            </a:r>
            <a:endParaRPr lang="en-US" sz="2200" dirty="0" smtClean="0"/>
          </a:p>
          <a:p>
            <a:pPr marL="571500" indent="-571500" algn="just">
              <a:buFont typeface="+mj-lt"/>
              <a:buAutoNum type="romanLcPeriod"/>
            </a:pPr>
            <a:r>
              <a:rPr lang="en-US" sz="2400" dirty="0" smtClean="0"/>
              <a:t>Normal Form Or Canonical Form method</a:t>
            </a:r>
          </a:p>
        </p:txBody>
      </p:sp>
      <p:sp>
        <p:nvSpPr>
          <p:cNvPr id="4" name="Date Placeholder 3"/>
          <p:cNvSpPr>
            <a:spLocks noGrp="1"/>
          </p:cNvSpPr>
          <p:nvPr>
            <p:ph type="dt" sz="half" idx="10"/>
          </p:nvPr>
        </p:nvSpPr>
        <p:spPr/>
        <p:txBody>
          <a:bodyPr/>
          <a:lstStyle/>
          <a:p>
            <a:fld id="{FAD8C4A1-B4B8-4C57-8C09-0CB24C3104C6}"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dirty="0" smtClean="0">
                <a:solidFill>
                  <a:schemeClr val="tx2"/>
                </a:solidFill>
              </a:rPr>
              <a:t>Rank of a matrix (CO. 1) </a:t>
            </a:r>
            <a:endParaRPr lang="en-US" sz="3200" b="1" dirty="0" smtClean="0"/>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cSld>
  <p:clrMapOvr>
    <a:masterClrMapping/>
  </p:clrMapOvr>
  <p:transition spd="slow">
    <p:pull dir="d"/>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lnSpc>
                <a:spcPct val="150000"/>
              </a:lnSpc>
              <a:buNone/>
            </a:pPr>
            <a:endParaRPr lang="en-US" sz="2200" dirty="0" smtClean="0"/>
          </a:p>
          <a:p>
            <a:pPr algn="just">
              <a:lnSpc>
                <a:spcPct val="150000"/>
              </a:lnSpc>
              <a:buNone/>
            </a:pPr>
            <a:r>
              <a:rPr lang="en-US" sz="2200" dirty="0" smtClean="0"/>
              <a:t>The </a:t>
            </a:r>
            <a:r>
              <a:rPr lang="en-US" sz="2200" b="1" dirty="0" smtClean="0"/>
              <a:t>rank</a:t>
            </a:r>
            <a:r>
              <a:rPr lang="en-US" sz="2200" dirty="0" smtClean="0"/>
              <a:t> of a </a:t>
            </a:r>
            <a:r>
              <a:rPr lang="en-US" sz="2200" b="1" dirty="0" smtClean="0"/>
              <a:t>matrix</a:t>
            </a:r>
            <a:r>
              <a:rPr lang="en-US" sz="2200" dirty="0" smtClean="0"/>
              <a:t> is of major importance. It is closely connected to</a:t>
            </a:r>
          </a:p>
          <a:p>
            <a:pPr algn="just">
              <a:lnSpc>
                <a:spcPct val="150000"/>
              </a:lnSpc>
              <a:buNone/>
            </a:pPr>
            <a:r>
              <a:rPr lang="en-US" sz="2200" dirty="0" smtClean="0"/>
              <a:t>the nullity of the </a:t>
            </a:r>
            <a:r>
              <a:rPr lang="en-US" sz="2200" b="1" dirty="0" smtClean="0"/>
              <a:t>matrix</a:t>
            </a:r>
            <a:r>
              <a:rPr lang="en-US" sz="2200" dirty="0" smtClean="0"/>
              <a:t> (which is the dimension of the solution space</a:t>
            </a:r>
          </a:p>
          <a:p>
            <a:pPr algn="just">
              <a:lnSpc>
                <a:spcPct val="150000"/>
              </a:lnSpc>
              <a:buNone/>
            </a:pPr>
            <a:r>
              <a:rPr lang="en-US" sz="2200" dirty="0" smtClean="0"/>
              <a:t>of the equation Ax=0), via the Dimension Theorem.</a:t>
            </a:r>
          </a:p>
        </p:txBody>
      </p:sp>
      <p:sp>
        <p:nvSpPr>
          <p:cNvPr id="4" name="Date Placeholder 3"/>
          <p:cNvSpPr>
            <a:spLocks noGrp="1"/>
          </p:cNvSpPr>
          <p:nvPr>
            <p:ph type="dt" sz="half" idx="10"/>
          </p:nvPr>
        </p:nvSpPr>
        <p:spPr/>
        <p:txBody>
          <a:bodyPr/>
          <a:lstStyle/>
          <a:p>
            <a:fld id="{FAD8C4A1-B4B8-4C57-8C09-0CB24C3104C6}"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dirty="0" smtClean="0">
                <a:solidFill>
                  <a:schemeClr val="tx2"/>
                </a:solidFill>
              </a:rPr>
              <a:t>Topic objective of Rank of matrix (CO. 1) </a:t>
            </a:r>
            <a:endParaRPr lang="en-US" sz="3200" b="1" dirty="0" smtClean="0"/>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Tree>
  </p:cSld>
  <p:clrMapOvr>
    <a:masterClrMapping/>
  </p:clrMapOvr>
  <p:transition spd="slow">
    <p:pull dir="d"/>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ctr">
              <a:buNone/>
            </a:pPr>
            <a:r>
              <a:rPr lang="en-US" sz="2400" b="1" dirty="0" smtClean="0"/>
              <a:t>Echelon Form Method</a:t>
            </a:r>
          </a:p>
          <a:p>
            <a:pPr algn="just">
              <a:buNone/>
            </a:pPr>
            <a:r>
              <a:rPr lang="en-US" sz="2400" dirty="0" smtClean="0"/>
              <a:t>	Number of non – zero rows in an echelon form of matrices is called rank of a matrix.</a:t>
            </a:r>
            <a:endParaRPr lang="en-US" sz="2400" b="1" dirty="0" smtClean="0"/>
          </a:p>
          <a:p>
            <a:pPr algn="just">
              <a:buNone/>
            </a:pPr>
            <a:r>
              <a:rPr lang="en-US" sz="2200" dirty="0" smtClean="0"/>
              <a:t>	A matrix ‘A’ is called an echelon form matrix if the following two conditions hold:</a:t>
            </a:r>
          </a:p>
          <a:p>
            <a:pPr marL="514350" indent="-514350" algn="just">
              <a:buFont typeface="+mj-lt"/>
              <a:buAutoNum type="romanLcPeriod"/>
            </a:pPr>
            <a:r>
              <a:rPr lang="en-US" sz="2200" dirty="0" smtClean="0"/>
              <a:t> All zero rows, if any , are on the bottom of the matrix.</a:t>
            </a:r>
          </a:p>
          <a:p>
            <a:pPr marL="514350" indent="-514350" algn="just">
              <a:buFont typeface="+mj-lt"/>
              <a:buAutoNum type="romanLcPeriod"/>
            </a:pPr>
            <a:r>
              <a:rPr lang="en-US" sz="2200" dirty="0" smtClean="0"/>
              <a:t>Each leading non - zero entry is to the right of the leading </a:t>
            </a:r>
            <a:br>
              <a:rPr lang="en-US" sz="2200" dirty="0" smtClean="0"/>
            </a:br>
            <a:r>
              <a:rPr lang="en-US" sz="2200" dirty="0" smtClean="0"/>
              <a:t>non - zero entry in the preceding row.</a:t>
            </a:r>
          </a:p>
          <a:p>
            <a:pPr>
              <a:buNone/>
            </a:pPr>
            <a:r>
              <a:rPr lang="en-US" sz="2400" b="1" dirty="0" smtClean="0">
                <a:ea typeface="Calibri" pitchFamily="34" charset="0"/>
                <a:cs typeface="Times New Roman" pitchFamily="18" charset="0"/>
              </a:rPr>
              <a:t>Prob.</a:t>
            </a:r>
            <a:r>
              <a:rPr lang="en-US" sz="2400" dirty="0" smtClean="0">
                <a:ea typeface="Calibri" pitchFamily="34" charset="0"/>
                <a:cs typeface="Times New Roman" pitchFamily="18" charset="0"/>
              </a:rPr>
              <a:t> </a:t>
            </a:r>
            <a:r>
              <a:rPr lang="en-US" sz="2200" dirty="0" smtClean="0">
                <a:ea typeface="Calibri" pitchFamily="34" charset="0"/>
                <a:cs typeface="Times New Roman" pitchFamily="18" charset="0"/>
              </a:rPr>
              <a:t>Find the rank of matrix by reducing into echelon form of the matrix</a:t>
            </a:r>
          </a:p>
          <a:p>
            <a:endParaRPr lang="en-US" dirty="0"/>
          </a:p>
        </p:txBody>
      </p:sp>
      <p:sp>
        <p:nvSpPr>
          <p:cNvPr id="4" name="Date Placeholder 3"/>
          <p:cNvSpPr>
            <a:spLocks noGrp="1"/>
          </p:cNvSpPr>
          <p:nvPr>
            <p:ph type="dt" sz="half" idx="10"/>
          </p:nvPr>
        </p:nvSpPr>
        <p:spPr/>
        <p:txBody>
          <a:bodyPr/>
          <a:lstStyle/>
          <a:p>
            <a:fld id="{2FC00592-E871-48DB-8DE2-AE02FF285107}"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dirty="0" smtClean="0">
                <a:solidFill>
                  <a:schemeClr val="tx2"/>
                </a:solidFill>
              </a:rPr>
              <a:t>Rank of a matrix (CO. 1) </a:t>
            </a:r>
            <a:endParaRPr lang="en-US" sz="3200" b="1" dirty="0" smtClean="0"/>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1264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12641"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048000" y="4876800"/>
            <a:ext cx="2800350" cy="952500"/>
          </a:xfrm>
          <a:prstGeom prst="rect">
            <a:avLst/>
          </a:prstGeom>
          <a:noFill/>
        </p:spPr>
      </p:pic>
      <p:sp>
        <p:nvSpPr>
          <p:cNvPr id="112643" name="Rectangle 3"/>
          <p:cNvSpPr>
            <a:spLocks noChangeArrowheads="1"/>
          </p:cNvSpPr>
          <p:nvPr/>
        </p:nvSpPr>
        <p:spPr bwMode="auto">
          <a:xfrm>
            <a:off x="457200" y="14097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ransition spd="slow">
    <p:pull dir="d"/>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pPr>
              <a:buNone/>
            </a:pPr>
            <a:r>
              <a:rPr lang="en-US" sz="2400" b="1" dirty="0" smtClean="0"/>
              <a:t>Solution:  </a:t>
            </a:r>
            <a:r>
              <a:rPr lang="en-US" sz="2400" dirty="0" smtClean="0"/>
              <a:t>Here </a:t>
            </a:r>
            <a:r>
              <a:rPr lang="en-US" sz="2400" b="1" dirty="0" smtClean="0"/>
              <a:t> </a:t>
            </a:r>
          </a:p>
          <a:p>
            <a:endParaRPr lang="en-US" dirty="0"/>
          </a:p>
        </p:txBody>
      </p:sp>
      <p:sp>
        <p:nvSpPr>
          <p:cNvPr id="4" name="Date Placeholder 3"/>
          <p:cNvSpPr>
            <a:spLocks noGrp="1"/>
          </p:cNvSpPr>
          <p:nvPr>
            <p:ph type="dt" sz="half" idx="10"/>
          </p:nvPr>
        </p:nvSpPr>
        <p:spPr/>
        <p:txBody>
          <a:bodyPr/>
          <a:lstStyle/>
          <a:p>
            <a:fld id="{138F07B8-D290-48A0-8248-894E4E43EAF6}"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dirty="0" smtClean="0">
                <a:solidFill>
                  <a:schemeClr val="tx2"/>
                </a:solidFill>
              </a:rPr>
              <a:t>Rank of a matrix (CO. 1) </a:t>
            </a:r>
            <a:endParaRPr lang="en-US" sz="3200" b="1" dirty="0" smtClean="0"/>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1161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11617"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895600" y="914400"/>
            <a:ext cx="2800350" cy="952500"/>
          </a:xfrm>
          <a:prstGeom prst="rect">
            <a:avLst/>
          </a:prstGeom>
          <a:noFill/>
        </p:spPr>
      </p:pic>
      <p:sp>
        <p:nvSpPr>
          <p:cNvPr id="111619" name="Rectangle 3"/>
          <p:cNvSpPr>
            <a:spLocks noChangeArrowheads="1"/>
          </p:cNvSpPr>
          <p:nvPr/>
        </p:nvSpPr>
        <p:spPr bwMode="auto">
          <a:xfrm>
            <a:off x="457200" y="14097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1621"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11620"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885950" y="1905000"/>
            <a:ext cx="3143250" cy="381000"/>
          </a:xfrm>
          <a:prstGeom prst="rect">
            <a:avLst/>
          </a:prstGeom>
          <a:noFill/>
        </p:spPr>
      </p:pic>
      <p:sp>
        <p:nvSpPr>
          <p:cNvPr id="111622" name="Rectangle 6"/>
          <p:cNvSpPr>
            <a:spLocks noChangeArrowheads="1"/>
          </p:cNvSpPr>
          <p:nvPr/>
        </p:nvSpPr>
        <p:spPr bwMode="auto">
          <a:xfrm>
            <a:off x="68580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1624"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11623" name="Picture 7"/>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209925" y="2324100"/>
            <a:ext cx="2809875" cy="952500"/>
          </a:xfrm>
          <a:prstGeom prst="rect">
            <a:avLst/>
          </a:prstGeom>
          <a:noFill/>
        </p:spPr>
      </p:pic>
      <p:sp>
        <p:nvSpPr>
          <p:cNvPr id="111625" name="Rectangle 9"/>
          <p:cNvSpPr>
            <a:spLocks noChangeArrowheads="1"/>
          </p:cNvSpPr>
          <p:nvPr/>
        </p:nvSpPr>
        <p:spPr bwMode="auto">
          <a:xfrm>
            <a:off x="685800" y="14097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11628" name="Picture 12"/>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2057400" y="3276600"/>
            <a:ext cx="2381250" cy="381000"/>
          </a:xfrm>
          <a:prstGeom prst="rect">
            <a:avLst/>
          </a:prstGeom>
          <a:noFill/>
        </p:spPr>
      </p:pic>
      <p:pic>
        <p:nvPicPr>
          <p:cNvPr id="111627" name="Picture 11"/>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209925" y="3695700"/>
            <a:ext cx="2809875" cy="952500"/>
          </a:xfrm>
          <a:prstGeom prst="rect">
            <a:avLst/>
          </a:prstGeom>
          <a:noFill/>
        </p:spPr>
      </p:pic>
      <p:pic>
        <p:nvPicPr>
          <p:cNvPr id="111626" name="Picture 10"/>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2057400" y="4648200"/>
            <a:ext cx="5029200" cy="381000"/>
          </a:xfrm>
          <a:prstGeom prst="rect">
            <a:avLst/>
          </a:prstGeom>
          <a:noFill/>
        </p:spPr>
      </p:pic>
      <p:sp>
        <p:nvSpPr>
          <p:cNvPr id="111629" name="Rectangle 1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11630" name="Rectangle 14"/>
          <p:cNvSpPr>
            <a:spLocks noChangeArrowheads="1"/>
          </p:cNvSpPr>
          <p:nvPr/>
        </p:nvSpPr>
        <p:spPr bwMode="auto">
          <a:xfrm>
            <a:off x="68580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1631" name="Rectangle 15"/>
          <p:cNvSpPr>
            <a:spLocks noChangeArrowheads="1"/>
          </p:cNvSpPr>
          <p:nvPr/>
        </p:nvSpPr>
        <p:spPr bwMode="auto">
          <a:xfrm>
            <a:off x="685800" y="17907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1632" name="Rectangle 16"/>
          <p:cNvSpPr>
            <a:spLocks noChangeArrowheads="1"/>
          </p:cNvSpPr>
          <p:nvPr/>
        </p:nvSpPr>
        <p:spPr bwMode="auto">
          <a:xfrm>
            <a:off x="685800" y="21717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1634" name="Rectangle 1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11633" name="Picture 17"/>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3200400" y="5105400"/>
            <a:ext cx="2962275" cy="952500"/>
          </a:xfrm>
          <a:prstGeom prst="rect">
            <a:avLst/>
          </a:prstGeom>
          <a:noFill/>
        </p:spPr>
      </p:pic>
      <p:sp>
        <p:nvSpPr>
          <p:cNvPr id="111635" name="Rectangle 19"/>
          <p:cNvSpPr>
            <a:spLocks noChangeArrowheads="1"/>
          </p:cNvSpPr>
          <p:nvPr/>
        </p:nvSpPr>
        <p:spPr bwMode="auto">
          <a:xfrm>
            <a:off x="685800" y="14097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ransition spd="slow">
    <p:pull dir="d"/>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pPr>
              <a:buNone/>
            </a:pPr>
            <a:endParaRPr lang="en-US" dirty="0" smtClean="0"/>
          </a:p>
          <a:p>
            <a:pPr>
              <a:buNone/>
            </a:pPr>
            <a:endParaRPr lang="en-US" dirty="0" smtClean="0"/>
          </a:p>
          <a:p>
            <a:pPr>
              <a:buNone/>
            </a:pPr>
            <a:endParaRPr lang="en-US" dirty="0" smtClean="0"/>
          </a:p>
          <a:p>
            <a:pPr>
              <a:buNone/>
            </a:pPr>
            <a:endParaRPr lang="en-US" sz="2400" b="1" dirty="0" smtClean="0"/>
          </a:p>
          <a:p>
            <a:pPr>
              <a:buNone/>
            </a:pPr>
            <a:r>
              <a:rPr lang="en-US" sz="2400" b="1" dirty="0" smtClean="0"/>
              <a:t>Prob.</a:t>
            </a:r>
            <a:r>
              <a:rPr lang="en-US" sz="2400" dirty="0" smtClean="0"/>
              <a:t> </a:t>
            </a:r>
            <a:r>
              <a:rPr lang="en-US" sz="2200" dirty="0" smtClean="0"/>
              <a:t>Use elementary transformations to reduce the following matrix A to triangular form and hence find the rank of A.</a:t>
            </a:r>
          </a:p>
          <a:p>
            <a:pPr>
              <a:buNone/>
            </a:pPr>
            <a:endParaRPr lang="en-US" dirty="0"/>
          </a:p>
        </p:txBody>
      </p:sp>
      <p:sp>
        <p:nvSpPr>
          <p:cNvPr id="4" name="Date Placeholder 3"/>
          <p:cNvSpPr>
            <a:spLocks noGrp="1"/>
          </p:cNvSpPr>
          <p:nvPr>
            <p:ph type="dt" sz="half" idx="10"/>
          </p:nvPr>
        </p:nvSpPr>
        <p:spPr/>
        <p:txBody>
          <a:bodyPr/>
          <a:lstStyle/>
          <a:p>
            <a:fld id="{3C0DFFAB-AEA9-4E15-ABD0-9A673A6C8C93}"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dirty="0" smtClean="0">
                <a:solidFill>
                  <a:schemeClr val="tx2"/>
                </a:solidFill>
              </a:rPr>
              <a:t>Rank of a matrix (CO. 1) </a:t>
            </a:r>
            <a:endParaRPr lang="en-US" sz="3200" b="1" dirty="0" smtClean="0"/>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110595"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495425" y="990600"/>
            <a:ext cx="3000375" cy="381000"/>
          </a:xfrm>
          <a:prstGeom prst="rect">
            <a:avLst/>
          </a:prstGeom>
          <a:noFill/>
        </p:spPr>
      </p:pic>
      <p:pic>
        <p:nvPicPr>
          <p:cNvPr id="110594"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562225" y="1409700"/>
            <a:ext cx="2771775" cy="952500"/>
          </a:xfrm>
          <a:prstGeom prst="rect">
            <a:avLst/>
          </a:prstGeom>
          <a:noFill/>
        </p:spPr>
      </p:pic>
      <p:pic>
        <p:nvPicPr>
          <p:cNvPr id="110593" name="Picture 1"/>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2533650" y="2895600"/>
            <a:ext cx="4171950" cy="381000"/>
          </a:xfrm>
          <a:prstGeom prst="rect">
            <a:avLst/>
          </a:prstGeom>
          <a:noFill/>
        </p:spPr>
      </p:pic>
      <p:sp>
        <p:nvSpPr>
          <p:cNvPr id="110596"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10597" name="Rectangle 5"/>
          <p:cNvSpPr>
            <a:spLocks noChangeArrowheads="1"/>
          </p:cNvSpPr>
          <p:nvPr/>
        </p:nvSpPr>
        <p:spPr bwMode="auto">
          <a:xfrm>
            <a:off x="68580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0598" name="Rectangle 6"/>
          <p:cNvSpPr>
            <a:spLocks noChangeArrowheads="1"/>
          </p:cNvSpPr>
          <p:nvPr/>
        </p:nvSpPr>
        <p:spPr bwMode="auto">
          <a:xfrm>
            <a:off x="1383950" y="2001560"/>
            <a:ext cx="2807050" cy="104644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Which is Echelon form.</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0599" name="Rectangle 7"/>
          <p:cNvSpPr>
            <a:spLocks noChangeArrowheads="1"/>
          </p:cNvSpPr>
          <p:nvPr/>
        </p:nvSpPr>
        <p:spPr bwMode="auto">
          <a:xfrm>
            <a:off x="685800" y="21717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0601" name="Rectangle 9"/>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10600" name="Picture 8"/>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2438400" y="4343400"/>
            <a:ext cx="3248025" cy="1285875"/>
          </a:xfrm>
          <a:prstGeom prst="rect">
            <a:avLst/>
          </a:prstGeom>
          <a:noFill/>
        </p:spPr>
      </p:pic>
      <p:sp>
        <p:nvSpPr>
          <p:cNvPr id="110602" name="Rectangle 10"/>
          <p:cNvSpPr>
            <a:spLocks noChangeArrowheads="1"/>
          </p:cNvSpPr>
          <p:nvPr/>
        </p:nvSpPr>
        <p:spPr bwMode="auto">
          <a:xfrm>
            <a:off x="0" y="1743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ransition spd="slow">
    <p:pull dir="d"/>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pPr>
              <a:buNone/>
            </a:pPr>
            <a:r>
              <a:rPr lang="en-US" sz="2400" b="1" dirty="0" smtClean="0"/>
              <a:t>Solution:  </a:t>
            </a:r>
            <a:r>
              <a:rPr lang="en-US" sz="2200" dirty="0" smtClean="0"/>
              <a:t>Here </a:t>
            </a:r>
            <a:r>
              <a:rPr lang="en-US" sz="2200" b="1" dirty="0" smtClean="0"/>
              <a:t> </a:t>
            </a:r>
          </a:p>
          <a:p>
            <a:endParaRPr lang="en-US" dirty="0"/>
          </a:p>
        </p:txBody>
      </p:sp>
      <p:sp>
        <p:nvSpPr>
          <p:cNvPr id="4" name="Date Placeholder 3"/>
          <p:cNvSpPr>
            <a:spLocks noGrp="1"/>
          </p:cNvSpPr>
          <p:nvPr>
            <p:ph type="dt" sz="half" idx="10"/>
          </p:nvPr>
        </p:nvSpPr>
        <p:spPr/>
        <p:txBody>
          <a:bodyPr/>
          <a:lstStyle/>
          <a:p>
            <a:fld id="{E9DC1DDC-B78E-4537-9CE2-6227BB5FB30E}"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dirty="0" smtClean="0">
                <a:solidFill>
                  <a:schemeClr val="tx2"/>
                </a:solidFill>
              </a:rPr>
              <a:t>Rank of a matrix (CO. 1) </a:t>
            </a:r>
            <a:endParaRPr lang="en-US" sz="3200" b="1" dirty="0" smtClean="0"/>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9" name="Picture 8"/>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819400" y="838200"/>
            <a:ext cx="3248025" cy="1285875"/>
          </a:xfrm>
          <a:prstGeom prst="rect">
            <a:avLst/>
          </a:prstGeom>
          <a:noFill/>
        </p:spPr>
      </p:pic>
      <p:pic>
        <p:nvPicPr>
          <p:cNvPr id="109570"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885950" y="2133600"/>
            <a:ext cx="2381250" cy="381000"/>
          </a:xfrm>
          <a:prstGeom prst="rect">
            <a:avLst/>
          </a:prstGeom>
          <a:noFill/>
        </p:spPr>
      </p:pic>
      <p:pic>
        <p:nvPicPr>
          <p:cNvPr id="109569" name="Picture 1"/>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076575" y="2590800"/>
            <a:ext cx="2943225" cy="1285875"/>
          </a:xfrm>
          <a:prstGeom prst="rect">
            <a:avLst/>
          </a:prstGeom>
          <a:noFill/>
        </p:spPr>
      </p:pic>
      <p:sp>
        <p:nvSpPr>
          <p:cNvPr id="109571"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9572" name="Rectangle 4"/>
          <p:cNvSpPr>
            <a:spLocks noChangeArrowheads="1"/>
          </p:cNvSpPr>
          <p:nvPr/>
        </p:nvSpPr>
        <p:spPr bwMode="auto">
          <a:xfrm>
            <a:off x="68580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9573" name="Rectangle 5"/>
          <p:cNvSpPr>
            <a:spLocks noChangeArrowheads="1"/>
          </p:cNvSpPr>
          <p:nvPr/>
        </p:nvSpPr>
        <p:spPr bwMode="auto">
          <a:xfrm>
            <a:off x="685800" y="2124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957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9577" name="Picture 9"/>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1905000" y="3886200"/>
            <a:ext cx="6400800" cy="381000"/>
          </a:xfrm>
          <a:prstGeom prst="rect">
            <a:avLst/>
          </a:prstGeom>
          <a:noFill/>
        </p:spPr>
      </p:pic>
      <p:sp>
        <p:nvSpPr>
          <p:cNvPr id="109580"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9579" name="Picture 11"/>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048000" y="4419600"/>
            <a:ext cx="2933700" cy="1285875"/>
          </a:xfrm>
          <a:prstGeom prst="rect">
            <a:avLst/>
          </a:prstGeom>
          <a:noFill/>
        </p:spPr>
      </p:pic>
      <p:sp>
        <p:nvSpPr>
          <p:cNvPr id="109581" name="Rectangle 13"/>
          <p:cNvSpPr>
            <a:spLocks noChangeArrowheads="1"/>
          </p:cNvSpPr>
          <p:nvPr/>
        </p:nvSpPr>
        <p:spPr bwMode="auto">
          <a:xfrm>
            <a:off x="685800" y="1743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ransition spd="slow">
    <p:pull dir="d"/>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EEDE055-D0E8-4479-8437-7E19C7EE4DB1}"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err="1" smtClean="0"/>
              <a:t>Rajnish</a:t>
            </a:r>
            <a:r>
              <a:rPr lang="en-US" dirty="0" smtClean="0"/>
              <a:t> Kumar </a:t>
            </a:r>
            <a:r>
              <a:rPr lang="en-US" dirty="0" err="1" smtClean="0"/>
              <a:t>Pandey</a:t>
            </a:r>
            <a:r>
              <a:rPr lang="en-US" dirty="0" smtClean="0"/>
              <a:t>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dirty="0" smtClean="0">
                <a:solidFill>
                  <a:schemeClr val="tx2"/>
                </a:solidFill>
              </a:rPr>
              <a:t>Rank of a matrix (CO. 1) </a:t>
            </a:r>
            <a:endParaRPr lang="en-US" sz="3200" b="1" dirty="0" smtClean="0"/>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108546"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343025" y="762000"/>
            <a:ext cx="3000375" cy="381000"/>
          </a:xfrm>
          <a:prstGeom prst="rect">
            <a:avLst/>
          </a:prstGeom>
          <a:noFill/>
        </p:spPr>
      </p:pic>
      <p:pic>
        <p:nvPicPr>
          <p:cNvPr id="108545"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381250" y="1066800"/>
            <a:ext cx="3486150" cy="1285875"/>
          </a:xfrm>
          <a:prstGeom prst="rect">
            <a:avLst/>
          </a:prstGeom>
          <a:noFill/>
        </p:spPr>
      </p:pic>
      <p:sp>
        <p:nvSpPr>
          <p:cNvPr id="108547"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8548" name="Rectangle 4"/>
          <p:cNvSpPr>
            <a:spLocks noChangeArrowheads="1"/>
          </p:cNvSpPr>
          <p:nvPr/>
        </p:nvSpPr>
        <p:spPr bwMode="auto">
          <a:xfrm>
            <a:off x="68580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8549" name="Rectangle 5"/>
          <p:cNvSpPr>
            <a:spLocks noChangeArrowheads="1"/>
          </p:cNvSpPr>
          <p:nvPr/>
        </p:nvSpPr>
        <p:spPr bwMode="auto">
          <a:xfrm>
            <a:off x="685800" y="2124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08551" name="Picture 7"/>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371600" y="2362200"/>
            <a:ext cx="5000625" cy="381000"/>
          </a:xfrm>
          <a:prstGeom prst="rect">
            <a:avLst/>
          </a:prstGeom>
          <a:noFill/>
        </p:spPr>
      </p:pic>
      <p:pic>
        <p:nvPicPr>
          <p:cNvPr id="108550" name="Picture 6"/>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2362200" y="2752725"/>
            <a:ext cx="3552825" cy="1285875"/>
          </a:xfrm>
          <a:prstGeom prst="rect">
            <a:avLst/>
          </a:prstGeom>
          <a:noFill/>
        </p:spPr>
      </p:pic>
      <p:sp>
        <p:nvSpPr>
          <p:cNvPr id="10855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8553" name="Rectangle 9"/>
          <p:cNvSpPr>
            <a:spLocks noChangeArrowheads="1"/>
          </p:cNvSpPr>
          <p:nvPr/>
        </p:nvSpPr>
        <p:spPr bwMode="auto">
          <a:xfrm>
            <a:off x="68580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8554" name="Rectangle 10"/>
          <p:cNvSpPr>
            <a:spLocks noChangeArrowheads="1"/>
          </p:cNvSpPr>
          <p:nvPr/>
        </p:nvSpPr>
        <p:spPr bwMode="auto">
          <a:xfrm>
            <a:off x="685800" y="2124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08556" name="Picture 1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447800" y="4038600"/>
            <a:ext cx="3152775" cy="381000"/>
          </a:xfrm>
          <a:prstGeom prst="rect">
            <a:avLst/>
          </a:prstGeom>
          <a:noFill/>
        </p:spPr>
      </p:pic>
      <p:pic>
        <p:nvPicPr>
          <p:cNvPr id="108555" name="Picture 11"/>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2362200" y="4419600"/>
            <a:ext cx="3552825" cy="1285875"/>
          </a:xfrm>
          <a:prstGeom prst="rect">
            <a:avLst/>
          </a:prstGeom>
          <a:noFill/>
        </p:spPr>
      </p:pic>
      <p:sp>
        <p:nvSpPr>
          <p:cNvPr id="108557" name="Rectangle 1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8558" name="Rectangle 14"/>
          <p:cNvSpPr>
            <a:spLocks noChangeArrowheads="1"/>
          </p:cNvSpPr>
          <p:nvPr/>
        </p:nvSpPr>
        <p:spPr bwMode="auto">
          <a:xfrm>
            <a:off x="68580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8559" name="Rectangle 15"/>
          <p:cNvSpPr>
            <a:spLocks noChangeArrowheads="1"/>
          </p:cNvSpPr>
          <p:nvPr/>
        </p:nvSpPr>
        <p:spPr bwMode="auto">
          <a:xfrm>
            <a:off x="685800" y="2124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8561" name="Rectangle 17"/>
          <p:cNvSpPr>
            <a:spLocks noChangeArrowheads="1"/>
          </p:cNvSpPr>
          <p:nvPr/>
        </p:nvSpPr>
        <p:spPr bwMode="auto">
          <a:xfrm>
            <a:off x="1371600" y="57150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Which is upper triangular form.</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08560" name="Picture 16"/>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2438400" y="6019800"/>
            <a:ext cx="4171950" cy="381000"/>
          </a:xfrm>
          <a:prstGeom prst="rect">
            <a:avLst/>
          </a:prstGeom>
          <a:noFill/>
        </p:spPr>
      </p:pic>
      <p:sp>
        <p:nvSpPr>
          <p:cNvPr id="108562" name="Rectangle 18"/>
          <p:cNvSpPr>
            <a:spLocks noChangeArrowheads="1"/>
          </p:cNvSpPr>
          <p:nvPr/>
        </p:nvSpPr>
        <p:spPr bwMode="auto">
          <a:xfrm>
            <a:off x="68580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ransition spd="slow">
    <p:pull dir="d"/>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9F86E2C-F779-4039-ACC3-3BD6A72F563D}"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b="1" dirty="0" smtClean="0">
              <a:solidFill>
                <a:schemeClr val="tx2"/>
              </a:solidFill>
            </a:endParaRPr>
          </a:p>
          <a:p>
            <a:pPr algn="ctr">
              <a:spcBef>
                <a:spcPct val="0"/>
              </a:spcBef>
              <a:defRPr/>
            </a:pPr>
            <a:r>
              <a:rPr lang="en-US" sz="3200" b="1" dirty="0" smtClean="0">
                <a:solidFill>
                  <a:schemeClr val="tx2"/>
                </a:solidFill>
              </a:rPr>
              <a:t>Rank of a matrix (CO. 1) </a:t>
            </a:r>
            <a:endParaRPr lang="en-US" sz="3200" b="1" dirty="0" smtClean="0"/>
          </a:p>
          <a:p>
            <a:pPr algn="ctr">
              <a:spcBef>
                <a:spcPct val="0"/>
              </a:spcBef>
              <a:defRPr/>
            </a:pPr>
            <a:r>
              <a:rPr lang="en-US" sz="3200" dirty="0" smtClean="0">
                <a:solidFill>
                  <a:schemeClr val="tx2"/>
                </a:solidFill>
              </a:rPr>
              <a:t> </a:t>
            </a:r>
            <a:endParaRPr lang="en-US" sz="3200" dirty="0" smtClean="0"/>
          </a:p>
        </p:txBody>
      </p:sp>
      <p:pic>
        <p:nvPicPr>
          <p:cNvPr id="8"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sp>
        <p:nvSpPr>
          <p:cNvPr id="9" name="Rectangle 8"/>
          <p:cNvSpPr/>
          <p:nvPr/>
        </p:nvSpPr>
        <p:spPr>
          <a:xfrm>
            <a:off x="4221199" y="849868"/>
            <a:ext cx="701603" cy="461665"/>
          </a:xfrm>
          <a:prstGeom prst="rect">
            <a:avLst/>
          </a:prstGeom>
        </p:spPr>
        <p:txBody>
          <a:bodyPr wrap="none">
            <a:spAutoFit/>
          </a:bodyPr>
          <a:lstStyle/>
          <a:p>
            <a:pPr algn="ctr"/>
            <a:r>
              <a:rPr lang="en-US" sz="2400" b="1" dirty="0" smtClean="0">
                <a:ea typeface="Calibri" pitchFamily="34" charset="0"/>
                <a:cs typeface="Times New Roman" pitchFamily="18" charset="0"/>
              </a:rPr>
              <a:t>FAQ</a:t>
            </a:r>
            <a:endParaRPr lang="en-US" sz="2400" b="1" dirty="0">
              <a:ea typeface="Calibri" pitchFamily="34" charset="0"/>
              <a:cs typeface="Times New Roman" pitchFamily="18" charset="0"/>
            </a:endParaRPr>
          </a:p>
        </p:txBody>
      </p:sp>
      <p:sp>
        <p:nvSpPr>
          <p:cNvPr id="10" name="Rectangle 9"/>
          <p:cNvSpPr/>
          <p:nvPr/>
        </p:nvSpPr>
        <p:spPr>
          <a:xfrm>
            <a:off x="762000" y="1371600"/>
            <a:ext cx="7772400" cy="800219"/>
          </a:xfrm>
          <a:prstGeom prst="rect">
            <a:avLst/>
          </a:prstGeom>
        </p:spPr>
        <p:txBody>
          <a:bodyPr wrap="square">
            <a:spAutoFit/>
          </a:bodyPr>
          <a:lstStyle/>
          <a:p>
            <a:r>
              <a:rPr lang="en-US" sz="2400" dirty="0" smtClean="0">
                <a:latin typeface="Calibri" pitchFamily="34" charset="0"/>
                <a:ea typeface="Calibri" pitchFamily="34" charset="0"/>
                <a:cs typeface="Times New Roman" pitchFamily="18" charset="0"/>
              </a:rPr>
              <a:t>Prob. </a:t>
            </a:r>
            <a:r>
              <a:rPr lang="en-US" sz="2200" dirty="0" smtClean="0">
                <a:latin typeface="Calibri" pitchFamily="34" charset="0"/>
                <a:ea typeface="Calibri" pitchFamily="34" charset="0"/>
                <a:cs typeface="Times New Roman" pitchFamily="18" charset="0"/>
              </a:rPr>
              <a:t>Find the rank of the following matrices by using elementary row     transformations. </a:t>
            </a:r>
            <a:endParaRPr lang="en-US" sz="2200" dirty="0"/>
          </a:p>
        </p:txBody>
      </p:sp>
      <p:graphicFrame>
        <p:nvGraphicFramePr>
          <p:cNvPr id="121857" name="Object 3"/>
          <p:cNvGraphicFramePr>
            <a:graphicFrameLocks noChangeAspect="1"/>
          </p:cNvGraphicFramePr>
          <p:nvPr/>
        </p:nvGraphicFramePr>
        <p:xfrm>
          <a:off x="1528762" y="2105025"/>
          <a:ext cx="3279775" cy="2108200"/>
        </p:xfrm>
        <a:graphic>
          <a:graphicData uri="http://schemas.openxmlformats.org/presentationml/2006/ole">
            <p:oleObj spid="_x0000_s121857" name="Equation" r:id="rId4" imgW="1523880" imgH="977760" progId="Equation.DSMT4">
              <p:embed/>
            </p:oleObj>
          </a:graphicData>
        </a:graphic>
      </p:graphicFrame>
      <p:graphicFrame>
        <p:nvGraphicFramePr>
          <p:cNvPr id="121858" name="Object 2"/>
          <p:cNvGraphicFramePr>
            <a:graphicFrameLocks noChangeAspect="1"/>
          </p:cNvGraphicFramePr>
          <p:nvPr/>
        </p:nvGraphicFramePr>
        <p:xfrm>
          <a:off x="5181600" y="2165350"/>
          <a:ext cx="3228975" cy="1878013"/>
        </p:xfrm>
        <a:graphic>
          <a:graphicData uri="http://schemas.openxmlformats.org/presentationml/2006/ole">
            <p:oleObj spid="_x0000_s121858" name="Equation" r:id="rId5" imgW="1333440" imgH="774360" progId="Equation.DSMT4">
              <p:embed/>
            </p:oleObj>
          </a:graphicData>
        </a:graphic>
      </p:graphicFrame>
      <p:graphicFrame>
        <p:nvGraphicFramePr>
          <p:cNvPr id="121859" name="Object 1"/>
          <p:cNvGraphicFramePr>
            <a:graphicFrameLocks noChangeAspect="1"/>
          </p:cNvGraphicFramePr>
          <p:nvPr/>
        </p:nvGraphicFramePr>
        <p:xfrm>
          <a:off x="1479550" y="4495800"/>
          <a:ext cx="4921250" cy="1708150"/>
        </p:xfrm>
        <a:graphic>
          <a:graphicData uri="http://schemas.openxmlformats.org/presentationml/2006/ole">
            <p:oleObj spid="_x0000_s121859" name="Equation" r:id="rId6" imgW="2260440" imgH="774360" progId="Equation.DSMT4">
              <p:embed/>
            </p:oleObj>
          </a:graphicData>
        </a:graphic>
      </p:graphicFrame>
    </p:spTree>
  </p:cSld>
  <p:clrMapOvr>
    <a:masterClrMapping/>
  </p:clrMapOvr>
  <p:transition spd="slow">
    <p:pull dir="d"/>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pPr algn="ctr">
              <a:buNone/>
            </a:pPr>
            <a:r>
              <a:rPr lang="en-US" sz="2400" b="1" dirty="0" smtClean="0">
                <a:solidFill>
                  <a:schemeClr val="tx2"/>
                </a:solidFill>
              </a:rPr>
              <a:t>Normal Form Or Canonical Form</a:t>
            </a:r>
          </a:p>
          <a:p>
            <a:pPr algn="just">
              <a:lnSpc>
                <a:spcPct val="150000"/>
              </a:lnSpc>
              <a:buNone/>
            </a:pPr>
            <a:r>
              <a:rPr lang="en-US" dirty="0" smtClean="0"/>
              <a:t>	</a:t>
            </a:r>
            <a:r>
              <a:rPr lang="en-US" sz="2200" dirty="0" smtClean="0"/>
              <a:t>Normal form of a matrix </a:t>
            </a:r>
            <a:r>
              <a:rPr lang="en-US" sz="2200" i="1" dirty="0" smtClean="0"/>
              <a:t>A </a:t>
            </a:r>
            <a:r>
              <a:rPr lang="en-US" sz="2200" dirty="0" smtClean="0"/>
              <a:t>of rank </a:t>
            </a:r>
            <a:r>
              <a:rPr lang="en-US" sz="2200" i="1" dirty="0" smtClean="0"/>
              <a:t>r </a:t>
            </a:r>
            <a:r>
              <a:rPr lang="en-US" sz="2200" dirty="0" smtClean="0"/>
              <a:t>is one of the forms, where    </a:t>
            </a:r>
            <a:r>
              <a:rPr lang="en-US" sz="2200" i="1" dirty="0" smtClean="0"/>
              <a:t> </a:t>
            </a:r>
            <a:r>
              <a:rPr lang="en-US" sz="2200" dirty="0" smtClean="0"/>
              <a:t>is an identity matrix of order </a:t>
            </a:r>
            <a:r>
              <a:rPr lang="en-US" sz="2200" i="1" dirty="0" smtClean="0"/>
              <a:t>r. </a:t>
            </a:r>
            <a:r>
              <a:rPr lang="en-US" sz="2200" dirty="0" smtClean="0"/>
              <a:t>By the application of both row and column transformation a matrix of rank </a:t>
            </a:r>
            <a:r>
              <a:rPr lang="en-US" sz="2200" i="1" dirty="0" smtClean="0"/>
              <a:t>r </a:t>
            </a:r>
            <a:r>
              <a:rPr lang="en-US" sz="2200" dirty="0" smtClean="0"/>
              <a:t>can be reduced to following normal form:</a:t>
            </a:r>
          </a:p>
          <a:p>
            <a:pPr algn="just">
              <a:buNone/>
            </a:pPr>
            <a:endParaRPr lang="en-US" sz="2200" dirty="0"/>
          </a:p>
        </p:txBody>
      </p:sp>
      <p:sp>
        <p:nvSpPr>
          <p:cNvPr id="4" name="Date Placeholder 3"/>
          <p:cNvSpPr>
            <a:spLocks noGrp="1"/>
          </p:cNvSpPr>
          <p:nvPr>
            <p:ph type="dt" sz="half" idx="10"/>
          </p:nvPr>
        </p:nvSpPr>
        <p:spPr/>
        <p:txBody>
          <a:bodyPr/>
          <a:lstStyle/>
          <a:p>
            <a:fld id="{B73DCA49-8585-497B-B8A3-0E28F6703C16}"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dirty="0" smtClean="0">
                <a:solidFill>
                  <a:schemeClr val="tx2"/>
                </a:solidFill>
              </a:rPr>
              <a:t>Rank of a matrix (CO. 1) </a:t>
            </a:r>
            <a:endParaRPr lang="en-US" sz="3200" b="1" dirty="0" smtClean="0"/>
          </a:p>
        </p:txBody>
      </p:sp>
      <p:pic>
        <p:nvPicPr>
          <p:cNvPr id="8"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sp>
        <p:nvSpPr>
          <p:cNvPr id="9318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93185"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8239125" y="1981200"/>
            <a:ext cx="219075" cy="381000"/>
          </a:xfrm>
          <a:prstGeom prst="rect">
            <a:avLst/>
          </a:prstGeom>
          <a:noFill/>
        </p:spPr>
      </p:pic>
      <p:sp>
        <p:nvSpPr>
          <p:cNvPr id="93187" name="Rectangle 3"/>
          <p:cNvSpPr>
            <a:spLocks noChangeArrowheads="1"/>
          </p:cNvSpPr>
          <p:nvPr/>
        </p:nvSpPr>
        <p:spPr bwMode="auto">
          <a:xfrm>
            <a:off x="68580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2" name="Object 3"/>
          <p:cNvGraphicFramePr>
            <a:graphicFrameLocks noChangeAspect="1"/>
          </p:cNvGraphicFramePr>
          <p:nvPr/>
        </p:nvGraphicFramePr>
        <p:xfrm>
          <a:off x="1600201" y="4191000"/>
          <a:ext cx="4876799" cy="990600"/>
        </p:xfrm>
        <a:graphic>
          <a:graphicData uri="http://schemas.openxmlformats.org/presentationml/2006/ole">
            <p:oleObj spid="_x0000_s93189" name="Equation" r:id="rId5" imgW="2603160" imgH="457200" progId="Equation.DSMT4">
              <p:embed/>
            </p:oleObj>
          </a:graphicData>
        </a:graphic>
      </p:graphicFrame>
      <p:sp>
        <p:nvSpPr>
          <p:cNvPr id="93191" name="Rectangle 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3192" name="Rectangle 8"/>
          <p:cNvSpPr>
            <a:spLocks noChangeArrowheads="1"/>
          </p:cNvSpPr>
          <p:nvPr/>
        </p:nvSpPr>
        <p:spPr bwMode="auto">
          <a:xfrm>
            <a:off x="0" y="17811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ransition spd="slow">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subSp spid="_x0000_s93189"/>
                                          </p:spTgt>
                                        </p:tgtEl>
                                        <p:attrNameLst>
                                          <p:attrName>style.visibility</p:attrName>
                                        </p:attrNameLst>
                                      </p:cBhvr>
                                      <p:to>
                                        <p:strVal val="visible"/>
                                      </p:to>
                                    </p:set>
                                    <p:anim calcmode="lin" valueType="num">
                                      <p:cBhvr additive="base">
                                        <p:cTn id="7" dur="500" fill="hold"/>
                                        <p:tgtEl>
                                          <p:spTgt spid="2">
                                            <p:subSp spid="_x0000_s93189"/>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subSp spid="_x0000_s93189"/>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E8839B5-D31E-40DB-AB23-735C4B07FD74}"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smtClean="0"/>
              <a:t>Course Outcomes 2020-21 (B. Tech. – 1</a:t>
            </a:r>
            <a:r>
              <a:rPr lang="en-US" sz="3200" baseline="30000" dirty="0" smtClean="0"/>
              <a:t>st</a:t>
            </a:r>
            <a:r>
              <a:rPr lang="en-US" sz="3200" dirty="0" smtClean="0"/>
              <a:t> </a:t>
            </a:r>
            <a:r>
              <a:rPr lang="en-US" sz="3200" dirty="0" err="1" smtClean="0"/>
              <a:t>Sem</a:t>
            </a:r>
            <a:r>
              <a:rPr lang="en-US" sz="3200" dirty="0" smtClean="0"/>
              <a:t>)</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graphicFrame>
        <p:nvGraphicFramePr>
          <p:cNvPr id="10" name="Table 9"/>
          <p:cNvGraphicFramePr>
            <a:graphicFrameLocks noGrp="1"/>
          </p:cNvGraphicFramePr>
          <p:nvPr/>
        </p:nvGraphicFramePr>
        <p:xfrm>
          <a:off x="457200" y="990599"/>
          <a:ext cx="8382000" cy="5205182"/>
        </p:xfrm>
        <a:graphic>
          <a:graphicData uri="http://schemas.openxmlformats.org/drawingml/2006/table">
            <a:tbl>
              <a:tblPr/>
              <a:tblGrid>
                <a:gridCol w="682949"/>
                <a:gridCol w="7699051"/>
              </a:tblGrid>
              <a:tr h="441106">
                <a:tc gridSpan="2">
                  <a:txBody>
                    <a:bodyPr/>
                    <a:lstStyle/>
                    <a:p>
                      <a:pPr algn="l" fontAlgn="ctr"/>
                      <a:r>
                        <a:rPr lang="en-US" sz="2200" b="1" i="0" u="none" strike="noStrike" dirty="0">
                          <a:solidFill>
                            <a:srgbClr val="000000"/>
                          </a:solidFill>
                          <a:latin typeface="+mn-lt"/>
                        </a:rPr>
                        <a:t>Course Name: </a:t>
                      </a:r>
                      <a:r>
                        <a:rPr lang="en-US" sz="2200" b="1" i="0" u="none" strike="noStrike" dirty="0" smtClean="0">
                          <a:solidFill>
                            <a:srgbClr val="000000"/>
                          </a:solidFill>
                          <a:latin typeface="+mn-lt"/>
                        </a:rPr>
                        <a:t>Mathematics-I (KAS 103)</a:t>
                      </a:r>
                      <a:endParaRPr lang="en-US" sz="2200" b="1" i="0" u="none" strike="noStrike" dirty="0">
                        <a:solidFill>
                          <a:srgbClr val="000000"/>
                        </a:solidFill>
                        <a:latin typeface="+mn-lt"/>
                      </a:endParaRPr>
                    </a:p>
                  </a:txBody>
                  <a:tcPr marL="7023" marR="7023" marT="702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r>
              <a:tr h="698185">
                <a:tc>
                  <a:txBody>
                    <a:bodyPr/>
                    <a:lstStyle/>
                    <a:p>
                      <a:pPr algn="l" fontAlgn="ctr"/>
                      <a:r>
                        <a:rPr lang="en-US" sz="2200" b="0" i="0" u="none" strike="noStrike">
                          <a:solidFill>
                            <a:srgbClr val="FF0000"/>
                          </a:solidFill>
                          <a:latin typeface="+mn-lt"/>
                        </a:rPr>
                        <a:t>CO1</a:t>
                      </a:r>
                    </a:p>
                  </a:txBody>
                  <a:tcPr marL="7023" marR="7023" marT="702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400" kern="1200" dirty="0" smtClean="0">
                          <a:solidFill>
                            <a:srgbClr val="FF0000"/>
                          </a:solidFill>
                          <a:latin typeface="+mn-lt"/>
                          <a:ea typeface="+mn-ea"/>
                          <a:cs typeface="+mn-cs"/>
                        </a:rPr>
                        <a:t>Apply the concept of matrices to solve linear simultaneous equations </a:t>
                      </a:r>
                      <a:endParaRPr lang="en-US" sz="2400" b="0" i="0" u="none" strike="noStrike" dirty="0">
                        <a:solidFill>
                          <a:srgbClr val="FF0000"/>
                        </a:solidFill>
                        <a:latin typeface="+mn-lt"/>
                      </a:endParaRPr>
                    </a:p>
                  </a:txBody>
                  <a:tcPr marL="7023" marR="7023" marT="702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043659">
                <a:tc>
                  <a:txBody>
                    <a:bodyPr/>
                    <a:lstStyle/>
                    <a:p>
                      <a:pPr algn="l" fontAlgn="ctr"/>
                      <a:r>
                        <a:rPr lang="en-US" sz="2200" b="0" i="0" u="none" strike="noStrike">
                          <a:solidFill>
                            <a:srgbClr val="000000"/>
                          </a:solidFill>
                          <a:latin typeface="+mn-lt"/>
                        </a:rPr>
                        <a:t>CO2</a:t>
                      </a:r>
                    </a:p>
                  </a:txBody>
                  <a:tcPr marL="7023" marR="7023" marT="702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200" kern="1200" dirty="0" smtClean="0">
                          <a:solidFill>
                            <a:schemeClr val="tx1"/>
                          </a:solidFill>
                          <a:latin typeface="+mn-lt"/>
                          <a:ea typeface="+mn-ea"/>
                          <a:cs typeface="+mn-cs"/>
                        </a:rPr>
                        <a:t>Apply the concept of successive differentiation and partial differentiation to solve problems of Leibnitz theorems and total derivatives .</a:t>
                      </a:r>
                      <a:endParaRPr lang="en-US" sz="2200" b="0" i="0" u="none" strike="noStrike" dirty="0">
                        <a:solidFill>
                          <a:srgbClr val="000000"/>
                        </a:solidFill>
                        <a:latin typeface="+mn-lt"/>
                      </a:endParaRPr>
                    </a:p>
                  </a:txBody>
                  <a:tcPr marL="7023" marR="7023" marT="702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846923">
                <a:tc>
                  <a:txBody>
                    <a:bodyPr/>
                    <a:lstStyle/>
                    <a:p>
                      <a:pPr algn="l" fontAlgn="ctr"/>
                      <a:r>
                        <a:rPr lang="en-US" sz="2200" b="0" i="0" u="none" strike="noStrike">
                          <a:solidFill>
                            <a:srgbClr val="000000"/>
                          </a:solidFill>
                          <a:latin typeface="+mn-lt"/>
                        </a:rPr>
                        <a:t>CO3</a:t>
                      </a:r>
                    </a:p>
                  </a:txBody>
                  <a:tcPr marL="7023" marR="7023" marT="702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IN" sz="2200" kern="1200" dirty="0" smtClean="0">
                          <a:solidFill>
                            <a:schemeClr val="tx1"/>
                          </a:solidFill>
                          <a:latin typeface="+mn-lt"/>
                          <a:ea typeface="+mn-ea"/>
                          <a:cs typeface="+mn-cs"/>
                        </a:rPr>
                        <a:t>Apply partial differentiation for evaluating maxima, minima, Taylor’s series and </a:t>
                      </a:r>
                      <a:r>
                        <a:rPr lang="en-IN" sz="2200" kern="1200" dirty="0" err="1" smtClean="0">
                          <a:solidFill>
                            <a:schemeClr val="tx1"/>
                          </a:solidFill>
                          <a:latin typeface="+mn-lt"/>
                          <a:ea typeface="+mn-ea"/>
                          <a:cs typeface="+mn-cs"/>
                        </a:rPr>
                        <a:t>Jacobians</a:t>
                      </a:r>
                      <a:r>
                        <a:rPr lang="en-IN" sz="2200" kern="1200" dirty="0" smtClean="0">
                          <a:solidFill>
                            <a:schemeClr val="tx1"/>
                          </a:solidFill>
                          <a:latin typeface="+mn-lt"/>
                          <a:ea typeface="+mn-ea"/>
                          <a:cs typeface="+mn-cs"/>
                        </a:rPr>
                        <a:t>. </a:t>
                      </a:r>
                      <a:endParaRPr lang="en-US" sz="2200" kern="1200" dirty="0">
                        <a:solidFill>
                          <a:schemeClr val="tx1"/>
                        </a:solidFill>
                        <a:latin typeface="+mn-lt"/>
                        <a:ea typeface="+mn-ea"/>
                        <a:cs typeface="+mn-cs"/>
                      </a:endParaRPr>
                    </a:p>
                  </a:txBody>
                  <a:tcPr marL="7023" marR="7023" marT="702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88028">
                <a:tc>
                  <a:txBody>
                    <a:bodyPr/>
                    <a:lstStyle/>
                    <a:p>
                      <a:pPr algn="l" fontAlgn="ctr"/>
                      <a:r>
                        <a:rPr lang="en-US" sz="2200" b="0" i="0" u="none" strike="noStrike" dirty="0">
                          <a:solidFill>
                            <a:srgbClr val="000000"/>
                          </a:solidFill>
                          <a:latin typeface="+mn-lt"/>
                        </a:rPr>
                        <a:t>CO4</a:t>
                      </a:r>
                    </a:p>
                  </a:txBody>
                  <a:tcPr marL="7023" marR="7023" marT="702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200" kern="1200" dirty="0" err="1" smtClean="0">
                          <a:solidFill>
                            <a:schemeClr val="tx1"/>
                          </a:solidFill>
                          <a:latin typeface="+mn-lt"/>
                          <a:ea typeface="+mn-ea"/>
                          <a:cs typeface="+mn-cs"/>
                        </a:rPr>
                        <a:t>llustrate</a:t>
                      </a:r>
                      <a:r>
                        <a:rPr lang="en-IN" sz="2200" kern="1200" dirty="0" smtClean="0">
                          <a:solidFill>
                            <a:schemeClr val="tx1"/>
                          </a:solidFill>
                          <a:latin typeface="+mn-lt"/>
                          <a:ea typeface="+mn-ea"/>
                          <a:cs typeface="+mn-cs"/>
                        </a:rPr>
                        <a:t> multiple integral to find area, volume, centre of mass and centre of gravity. </a:t>
                      </a:r>
                      <a:endParaRPr lang="en-US" sz="2200" b="0" i="0" u="none" strike="noStrike" dirty="0">
                        <a:solidFill>
                          <a:srgbClr val="000000"/>
                        </a:solidFill>
                        <a:latin typeface="+mn-lt"/>
                      </a:endParaRPr>
                    </a:p>
                  </a:txBody>
                  <a:tcPr marL="7023" marR="7023" marT="702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846923">
                <a:tc>
                  <a:txBody>
                    <a:bodyPr/>
                    <a:lstStyle/>
                    <a:p>
                      <a:pPr algn="l" fontAlgn="ctr"/>
                      <a:r>
                        <a:rPr lang="en-US" sz="2200" b="0" i="0" u="none" strike="noStrike">
                          <a:solidFill>
                            <a:srgbClr val="000000"/>
                          </a:solidFill>
                          <a:latin typeface="+mn-lt"/>
                        </a:rPr>
                        <a:t>CO5</a:t>
                      </a:r>
                    </a:p>
                  </a:txBody>
                  <a:tcPr marL="7023" marR="7023" marT="702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2200" kern="1200" dirty="0" smtClean="0">
                          <a:solidFill>
                            <a:schemeClr val="tx1"/>
                          </a:solidFill>
                          <a:latin typeface="+mn-lt"/>
                          <a:ea typeface="+mn-ea"/>
                          <a:cs typeface="+mn-cs"/>
                        </a:rPr>
                        <a:t>Demonstrate the basic concept of Profit, Loss, Number &amp; Series, Coding &amp; decoding.</a:t>
                      </a:r>
                      <a:endParaRPr lang="en-US" sz="2200" b="0" i="0" u="none" strike="noStrike" dirty="0">
                        <a:solidFill>
                          <a:srgbClr val="000000"/>
                        </a:solidFill>
                        <a:latin typeface="+mn-lt"/>
                      </a:endParaRPr>
                    </a:p>
                  </a:txBody>
                  <a:tcPr marL="7023" marR="7023" marT="702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spd="slow">
    <p:pull dir="d"/>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309130E-9DE6-4F7E-ABE1-C328213DD5B5}"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dirty="0" smtClean="0">
                <a:solidFill>
                  <a:schemeClr val="tx2"/>
                </a:solidFill>
              </a:rPr>
              <a:t>Rank of a matrix (CO. 1) </a:t>
            </a:r>
            <a:endParaRPr lang="en-US" sz="3200" b="1" dirty="0" smtClean="0"/>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07522" name="Rectangle 2"/>
          <p:cNvSpPr>
            <a:spLocks noChangeArrowheads="1"/>
          </p:cNvSpPr>
          <p:nvPr/>
        </p:nvSpPr>
        <p:spPr bwMode="auto">
          <a:xfrm>
            <a:off x="762000" y="909191"/>
            <a:ext cx="82296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400" b="1" dirty="0" smtClean="0">
                <a:ea typeface="Times New Roman" pitchFamily="18" charset="0"/>
                <a:cs typeface="Times New Roman" pitchFamily="18" charset="0"/>
              </a:rPr>
              <a:t>Prob</a:t>
            </a:r>
            <a:r>
              <a:rPr kumimoji="0" lang="en-US" sz="2400" b="1" i="0" u="none" strike="noStrike" cap="none" normalizeH="0" baseline="0" dirty="0" smtClean="0">
                <a:ln>
                  <a:noFill/>
                </a:ln>
                <a:solidFill>
                  <a:schemeClr val="tx1"/>
                </a:solidFill>
                <a:effectLst/>
                <a:ea typeface="Times New Roman" pitchFamily="18" charset="0"/>
                <a:cs typeface="Times New Roman" pitchFamily="18" charset="0"/>
              </a:rPr>
              <a:t>.</a:t>
            </a:r>
            <a:r>
              <a:rPr kumimoji="0" lang="en-US" sz="2400" b="0" i="0" u="none" strike="noStrike" cap="none" normalizeH="0" baseline="0" dirty="0" smtClean="0">
                <a:ln>
                  <a:noFill/>
                </a:ln>
                <a:solidFill>
                  <a:schemeClr val="tx1"/>
                </a:solidFill>
                <a:effectLst/>
                <a:ea typeface="Times New Roman" pitchFamily="18" charset="0"/>
                <a:cs typeface="Times New Roman" pitchFamily="18" charset="0"/>
              </a:rPr>
              <a:t> </a:t>
            </a:r>
            <a:r>
              <a:rPr kumimoji="0" lang="en-US" sz="2200" b="0" i="0" u="none" strike="noStrike" cap="none" normalizeH="0" baseline="0" dirty="0" smtClean="0">
                <a:ln>
                  <a:noFill/>
                </a:ln>
                <a:solidFill>
                  <a:schemeClr val="tx1"/>
                </a:solidFill>
                <a:effectLst/>
                <a:ea typeface="Times New Roman" pitchFamily="18" charset="0"/>
                <a:cs typeface="Times New Roman" pitchFamily="18" charset="0"/>
              </a:rPr>
              <a:t>Use elementary transformations to reduce the following matrix   </a:t>
            </a:r>
          </a:p>
          <a:p>
            <a:pPr marL="0" marR="0" lvl="0" indent="0" algn="l" defTabSz="914400" rtl="0" eaLnBrk="1" fontAlgn="base" latinLnBrk="0" hangingPunct="1">
              <a:lnSpc>
                <a:spcPct val="100000"/>
              </a:lnSpc>
              <a:spcBef>
                <a:spcPct val="0"/>
              </a:spcBef>
              <a:spcAft>
                <a:spcPct val="0"/>
              </a:spcAft>
              <a:buClrTx/>
              <a:buSzTx/>
              <a:buFontTx/>
              <a:buNone/>
              <a:tabLst/>
            </a:pPr>
            <a:r>
              <a:rPr lang="en-US" sz="2200" dirty="0" smtClean="0">
                <a:ea typeface="Times New Roman" pitchFamily="18" charset="0"/>
                <a:cs typeface="Times New Roman" pitchFamily="18" charset="0"/>
              </a:rPr>
              <a:t>      </a:t>
            </a:r>
            <a:r>
              <a:rPr kumimoji="0" lang="en-US" sz="2200" b="0" i="0" u="none" strike="noStrike" cap="none" normalizeH="0" baseline="0" dirty="0" smtClean="0">
                <a:ln>
                  <a:noFill/>
                </a:ln>
                <a:solidFill>
                  <a:schemeClr val="tx1"/>
                </a:solidFill>
                <a:effectLst/>
                <a:ea typeface="Times New Roman" pitchFamily="18" charset="0"/>
                <a:cs typeface="Times New Roman" pitchFamily="18" charset="0"/>
              </a:rPr>
              <a:t>‘A’ to normal form and hence find the rank of A.</a:t>
            </a:r>
            <a:endParaRPr kumimoji="0" lang="en-US" sz="2200" b="0" i="0" u="none" strike="noStrike" cap="none" normalizeH="0" baseline="0" dirty="0" smtClean="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07521"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971800" y="1676400"/>
            <a:ext cx="3600450" cy="1285875"/>
          </a:xfrm>
          <a:prstGeom prst="rect">
            <a:avLst/>
          </a:prstGeom>
          <a:noFill/>
        </p:spPr>
      </p:pic>
      <p:sp>
        <p:nvSpPr>
          <p:cNvPr id="107523" name="Rectangle 3"/>
          <p:cNvSpPr>
            <a:spLocks noChangeArrowheads="1"/>
          </p:cNvSpPr>
          <p:nvPr/>
        </p:nvSpPr>
        <p:spPr bwMode="auto">
          <a:xfrm>
            <a:off x="0" y="1743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3666" name="Rectangle 2"/>
          <p:cNvSpPr>
            <a:spLocks noChangeArrowheads="1"/>
          </p:cNvSpPr>
          <p:nvPr/>
        </p:nvSpPr>
        <p:spPr bwMode="auto">
          <a:xfrm>
            <a:off x="685800" y="2922657"/>
            <a:ext cx="9448800" cy="70788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Solution:</a:t>
            </a:r>
            <a:r>
              <a:rPr kumimoji="0" lang="en-US" sz="22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Here</a:t>
            </a:r>
            <a:r>
              <a:rPr kumimoji="0" lang="en-US" sz="2200" b="0" i="1" u="none" strike="noStrike" cap="none" normalizeH="0" baseline="0" dirty="0" smtClean="0">
                <a:ln>
                  <a:noFill/>
                </a:ln>
                <a:solidFill>
                  <a:schemeClr val="tx1"/>
                </a:solidFill>
                <a:effectLst/>
                <a:latin typeface="Cambria Math" pitchFamily="18" charset="0"/>
                <a:ea typeface="Calibri" pitchFamily="34" charset="0"/>
                <a:cs typeface="Times New Roman" pitchFamily="18" charset="0"/>
              </a:rPr>
              <a:t/>
            </a:r>
            <a:br>
              <a:rPr kumimoji="0" lang="en-US" sz="2200" b="0" i="1" u="none" strike="noStrike" cap="none" normalizeH="0" baseline="0" dirty="0" smtClean="0">
                <a:ln>
                  <a:noFill/>
                </a:ln>
                <a:solidFill>
                  <a:schemeClr val="tx1"/>
                </a:solidFill>
                <a:effectLst/>
                <a:latin typeface="Cambria Math" pitchFamily="18" charset="0"/>
                <a:ea typeface="Calibri" pitchFamily="34" charset="0"/>
                <a:cs typeface="Times New Roman" pitchFamily="18" charset="0"/>
              </a:rPr>
            </a:b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13665"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952750" y="3124200"/>
            <a:ext cx="3600450" cy="1285875"/>
          </a:xfrm>
          <a:prstGeom prst="rect">
            <a:avLst/>
          </a:prstGeom>
          <a:noFill/>
        </p:spPr>
      </p:pic>
      <p:sp>
        <p:nvSpPr>
          <p:cNvPr id="113667" name="Rectangle 3"/>
          <p:cNvSpPr>
            <a:spLocks noChangeArrowheads="1"/>
          </p:cNvSpPr>
          <p:nvPr/>
        </p:nvSpPr>
        <p:spPr bwMode="auto">
          <a:xfrm>
            <a:off x="0" y="1743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13669" name="Picture 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219325" y="4448175"/>
            <a:ext cx="5629275" cy="352425"/>
          </a:xfrm>
          <a:prstGeom prst="rect">
            <a:avLst/>
          </a:prstGeom>
          <a:noFill/>
        </p:spPr>
      </p:pic>
      <p:pic>
        <p:nvPicPr>
          <p:cNvPr id="113668" name="Picture 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238500" y="4886325"/>
            <a:ext cx="3314700" cy="1285875"/>
          </a:xfrm>
          <a:prstGeom prst="rect">
            <a:avLst/>
          </a:prstGeom>
          <a:noFill/>
        </p:spPr>
      </p:pic>
      <p:sp>
        <p:nvSpPr>
          <p:cNvPr id="11367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13671" name="Rectangle 7"/>
          <p:cNvSpPr>
            <a:spLocks noChangeArrowheads="1"/>
          </p:cNvSpPr>
          <p:nvPr/>
        </p:nvSpPr>
        <p:spPr bwMode="auto">
          <a:xfrm>
            <a:off x="685800" y="7334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3672" name="Rectangle 8"/>
          <p:cNvSpPr>
            <a:spLocks noChangeArrowheads="1"/>
          </p:cNvSpPr>
          <p:nvPr/>
        </p:nvSpPr>
        <p:spPr bwMode="auto">
          <a:xfrm>
            <a:off x="685800" y="20193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ransition spd="slow">
    <p:pull dir="d"/>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7E85721-1815-45DA-BF53-D1D47272F21D}"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dirty="0" smtClean="0">
                <a:solidFill>
                  <a:schemeClr val="tx2"/>
                </a:solidFill>
              </a:rPr>
              <a:t>Rank of a matrix (CO. 1) </a:t>
            </a:r>
            <a:endParaRPr lang="en-US" sz="3200" b="1" dirty="0" smtClean="0"/>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07523" name="Rectangle 3"/>
          <p:cNvSpPr>
            <a:spLocks noChangeArrowheads="1"/>
          </p:cNvSpPr>
          <p:nvPr/>
        </p:nvSpPr>
        <p:spPr bwMode="auto">
          <a:xfrm>
            <a:off x="0" y="1743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07526" name="Picture 6"/>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800225" y="866775"/>
            <a:ext cx="5286375" cy="428625"/>
          </a:xfrm>
          <a:prstGeom prst="rect">
            <a:avLst/>
          </a:prstGeom>
          <a:noFill/>
        </p:spPr>
      </p:pic>
      <p:pic>
        <p:nvPicPr>
          <p:cNvPr id="107525" name="Picture 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705100" y="1304925"/>
            <a:ext cx="3314700" cy="1285875"/>
          </a:xfrm>
          <a:prstGeom prst="rect">
            <a:avLst/>
          </a:prstGeom>
          <a:noFill/>
        </p:spPr>
      </p:pic>
      <p:pic>
        <p:nvPicPr>
          <p:cNvPr id="107524" name="Picture 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885950" y="2619375"/>
            <a:ext cx="2152650" cy="352425"/>
          </a:xfrm>
          <a:prstGeom prst="rect">
            <a:avLst/>
          </a:prstGeom>
          <a:noFill/>
        </p:spPr>
      </p:pic>
      <p:sp>
        <p:nvSpPr>
          <p:cNvPr id="107527" name="Rectangle 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7528" name="Rectangle 8"/>
          <p:cNvSpPr>
            <a:spLocks noChangeArrowheads="1"/>
          </p:cNvSpPr>
          <p:nvPr/>
        </p:nvSpPr>
        <p:spPr bwMode="auto">
          <a:xfrm>
            <a:off x="685800" y="7334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7529" name="Rectangle 9"/>
          <p:cNvSpPr>
            <a:spLocks noChangeArrowheads="1"/>
          </p:cNvSpPr>
          <p:nvPr/>
        </p:nvSpPr>
        <p:spPr bwMode="auto">
          <a:xfrm>
            <a:off x="685800" y="20193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7530" name="Rectangle 10"/>
          <p:cNvSpPr>
            <a:spLocks noChangeArrowheads="1"/>
          </p:cNvSpPr>
          <p:nvPr/>
        </p:nvSpPr>
        <p:spPr bwMode="auto">
          <a:xfrm>
            <a:off x="685800" y="2295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07533" name="Picture 13"/>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2667000" y="2981325"/>
            <a:ext cx="3314700" cy="1285875"/>
          </a:xfrm>
          <a:prstGeom prst="rect">
            <a:avLst/>
          </a:prstGeom>
          <a:noFill/>
        </p:spPr>
      </p:pic>
      <p:pic>
        <p:nvPicPr>
          <p:cNvPr id="107532" name="Picture 1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857375" y="4295775"/>
            <a:ext cx="2714625" cy="352425"/>
          </a:xfrm>
          <a:prstGeom prst="rect">
            <a:avLst/>
          </a:prstGeom>
          <a:noFill/>
        </p:spPr>
      </p:pic>
      <p:pic>
        <p:nvPicPr>
          <p:cNvPr id="107531" name="Picture 11"/>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2628900" y="4657725"/>
            <a:ext cx="3314700" cy="1285875"/>
          </a:xfrm>
          <a:prstGeom prst="rect">
            <a:avLst/>
          </a:prstGeom>
          <a:noFill/>
        </p:spPr>
      </p:pic>
      <p:sp>
        <p:nvSpPr>
          <p:cNvPr id="107534" name="Rectangle 1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7535" name="Rectangle 15"/>
          <p:cNvSpPr>
            <a:spLocks noChangeArrowheads="1"/>
          </p:cNvSpPr>
          <p:nvPr/>
        </p:nvSpPr>
        <p:spPr bwMode="auto">
          <a:xfrm>
            <a:off x="685800" y="1743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7536" name="Rectangle 16"/>
          <p:cNvSpPr>
            <a:spLocks noChangeArrowheads="1"/>
          </p:cNvSpPr>
          <p:nvPr/>
        </p:nvSpPr>
        <p:spPr bwMode="auto">
          <a:xfrm>
            <a:off x="685800" y="20193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7537" name="Rectangle 17"/>
          <p:cNvSpPr>
            <a:spLocks noChangeArrowheads="1"/>
          </p:cNvSpPr>
          <p:nvPr/>
        </p:nvSpPr>
        <p:spPr bwMode="auto">
          <a:xfrm>
            <a:off x="685800" y="33051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ransition spd="slow">
    <p:pull dir="d"/>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8B7D957-A68D-4893-8745-7BA5B1084533}"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dirty="0" smtClean="0">
                <a:solidFill>
                  <a:schemeClr val="tx2"/>
                </a:solidFill>
              </a:rPr>
              <a:t>Rank of a matrix (CO. 1) </a:t>
            </a:r>
            <a:endParaRPr lang="en-US" sz="3200" b="1" dirty="0" smtClean="0"/>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07523" name="Rectangle 3"/>
          <p:cNvSpPr>
            <a:spLocks noChangeArrowheads="1"/>
          </p:cNvSpPr>
          <p:nvPr/>
        </p:nvSpPr>
        <p:spPr bwMode="auto">
          <a:xfrm>
            <a:off x="0" y="1743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14694" name="Picture 6"/>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981200" y="838200"/>
            <a:ext cx="4953000" cy="381000"/>
          </a:xfrm>
          <a:prstGeom prst="rect">
            <a:avLst/>
          </a:prstGeom>
          <a:noFill/>
        </p:spPr>
      </p:pic>
      <p:pic>
        <p:nvPicPr>
          <p:cNvPr id="114693" name="Picture 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895600" y="1219200"/>
            <a:ext cx="3381375" cy="1285875"/>
          </a:xfrm>
          <a:prstGeom prst="rect">
            <a:avLst/>
          </a:prstGeom>
          <a:noFill/>
        </p:spPr>
      </p:pic>
      <p:pic>
        <p:nvPicPr>
          <p:cNvPr id="114692" name="Picture 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2057400" y="2590800"/>
            <a:ext cx="3505200" cy="352425"/>
          </a:xfrm>
          <a:prstGeom prst="rect">
            <a:avLst/>
          </a:prstGeom>
          <a:noFill/>
        </p:spPr>
      </p:pic>
      <p:pic>
        <p:nvPicPr>
          <p:cNvPr id="114691" name="Picture 3"/>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2895600" y="3048000"/>
            <a:ext cx="3381375" cy="1285875"/>
          </a:xfrm>
          <a:prstGeom prst="rect">
            <a:avLst/>
          </a:prstGeom>
          <a:noFill/>
        </p:spPr>
      </p:pic>
      <p:pic>
        <p:nvPicPr>
          <p:cNvPr id="114690" name="Picture 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2057400" y="4343400"/>
            <a:ext cx="2286000" cy="381000"/>
          </a:xfrm>
          <a:prstGeom prst="rect">
            <a:avLst/>
          </a:prstGeom>
          <a:noFill/>
        </p:spPr>
      </p:pic>
      <p:pic>
        <p:nvPicPr>
          <p:cNvPr id="114689" name="Picture 1"/>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2867025" y="4800600"/>
            <a:ext cx="3228975" cy="1285875"/>
          </a:xfrm>
          <a:prstGeom prst="rect">
            <a:avLst/>
          </a:prstGeom>
          <a:noFill/>
        </p:spPr>
      </p:pic>
      <p:sp>
        <p:nvSpPr>
          <p:cNvPr id="114695" name="Rectangle 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14696" name="Rectangle 8"/>
          <p:cNvSpPr>
            <a:spLocks noChangeArrowheads="1"/>
          </p:cNvSpPr>
          <p:nvPr/>
        </p:nvSpPr>
        <p:spPr bwMode="auto">
          <a:xfrm>
            <a:off x="685800" y="7334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4697" name="Rectangle 9"/>
          <p:cNvSpPr>
            <a:spLocks noChangeArrowheads="1"/>
          </p:cNvSpPr>
          <p:nvPr/>
        </p:nvSpPr>
        <p:spPr bwMode="auto">
          <a:xfrm>
            <a:off x="685800" y="20193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4698" name="Rectangle 10"/>
          <p:cNvSpPr>
            <a:spLocks noChangeArrowheads="1"/>
          </p:cNvSpPr>
          <p:nvPr/>
        </p:nvSpPr>
        <p:spPr bwMode="auto">
          <a:xfrm>
            <a:off x="685800" y="2295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4699" name="Rectangle 11"/>
          <p:cNvSpPr>
            <a:spLocks noChangeArrowheads="1"/>
          </p:cNvSpPr>
          <p:nvPr/>
        </p:nvSpPr>
        <p:spPr bwMode="auto">
          <a:xfrm>
            <a:off x="685800" y="35814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4700" name="Rectangle 12"/>
          <p:cNvSpPr>
            <a:spLocks noChangeArrowheads="1"/>
          </p:cNvSpPr>
          <p:nvPr/>
        </p:nvSpPr>
        <p:spPr bwMode="auto">
          <a:xfrm>
            <a:off x="685800" y="38576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4701" name="Rectangle 13"/>
          <p:cNvSpPr>
            <a:spLocks noChangeArrowheads="1"/>
          </p:cNvSpPr>
          <p:nvPr/>
        </p:nvSpPr>
        <p:spPr bwMode="auto">
          <a:xfrm>
            <a:off x="685800" y="51435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ransition spd="slow">
    <p:pull dir="d"/>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F639257-3C4D-4AFC-B347-190CA62CDCD6}"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dirty="0" smtClean="0">
                <a:solidFill>
                  <a:schemeClr val="tx2"/>
                </a:solidFill>
              </a:rPr>
              <a:t>Rank of a matrix (CO. 1) </a:t>
            </a:r>
            <a:endParaRPr lang="en-US" sz="3200" b="1" dirty="0" smtClean="0"/>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07523" name="Rectangle 3"/>
          <p:cNvSpPr>
            <a:spLocks noChangeArrowheads="1"/>
          </p:cNvSpPr>
          <p:nvPr/>
        </p:nvSpPr>
        <p:spPr bwMode="auto">
          <a:xfrm>
            <a:off x="0" y="1743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57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15713"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676400" y="800100"/>
            <a:ext cx="3352800" cy="571500"/>
          </a:xfrm>
          <a:prstGeom prst="rect">
            <a:avLst/>
          </a:prstGeom>
          <a:noFill/>
        </p:spPr>
      </p:pic>
      <p:pic>
        <p:nvPicPr>
          <p:cNvPr id="115718" name="Picture 6"/>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667000" y="1381125"/>
            <a:ext cx="3228975" cy="1285875"/>
          </a:xfrm>
          <a:prstGeom prst="rect">
            <a:avLst/>
          </a:prstGeom>
          <a:noFill/>
        </p:spPr>
      </p:pic>
      <p:pic>
        <p:nvPicPr>
          <p:cNvPr id="115717" name="Picture 5"/>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752600" y="2667001"/>
            <a:ext cx="2514600" cy="381000"/>
          </a:xfrm>
          <a:prstGeom prst="rect">
            <a:avLst/>
          </a:prstGeom>
          <a:noFill/>
        </p:spPr>
      </p:pic>
      <p:pic>
        <p:nvPicPr>
          <p:cNvPr id="115716" name="Picture 4"/>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2667000" y="3057525"/>
            <a:ext cx="3228975" cy="1285875"/>
          </a:xfrm>
          <a:prstGeom prst="rect">
            <a:avLst/>
          </a:prstGeom>
          <a:noFill/>
        </p:spPr>
      </p:pic>
      <p:sp>
        <p:nvSpPr>
          <p:cNvPr id="115719" name="Rectangle 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15720" name="Rectangle 8"/>
          <p:cNvSpPr>
            <a:spLocks noChangeArrowheads="1"/>
          </p:cNvSpPr>
          <p:nvPr/>
        </p:nvSpPr>
        <p:spPr bwMode="auto">
          <a:xfrm>
            <a:off x="685800" y="1743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5721" name="Rectangle 9"/>
          <p:cNvSpPr>
            <a:spLocks noChangeArrowheads="1"/>
          </p:cNvSpPr>
          <p:nvPr/>
        </p:nvSpPr>
        <p:spPr bwMode="auto">
          <a:xfrm>
            <a:off x="685800" y="20193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5722" name="Rectangle 10"/>
          <p:cNvSpPr>
            <a:spLocks noChangeArrowheads="1"/>
          </p:cNvSpPr>
          <p:nvPr/>
        </p:nvSpPr>
        <p:spPr bwMode="auto">
          <a:xfrm>
            <a:off x="685800" y="33051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5723" name="Rectangle 11"/>
          <p:cNvSpPr>
            <a:spLocks noChangeArrowheads="1"/>
          </p:cNvSpPr>
          <p:nvPr/>
        </p:nvSpPr>
        <p:spPr bwMode="auto">
          <a:xfrm>
            <a:off x="685800" y="39243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5725"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15724" name="Picture 1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2667000" y="4495800"/>
            <a:ext cx="4057650" cy="685800"/>
          </a:xfrm>
          <a:prstGeom prst="rect">
            <a:avLst/>
          </a:prstGeom>
          <a:noFill/>
        </p:spPr>
      </p:pic>
      <p:sp>
        <p:nvSpPr>
          <p:cNvPr id="115727"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15726" name="Picture 14"/>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1828800" y="5334000"/>
            <a:ext cx="4171950" cy="457200"/>
          </a:xfrm>
          <a:prstGeom prst="rect">
            <a:avLst/>
          </a:prstGeom>
          <a:noFill/>
        </p:spPr>
      </p:pic>
    </p:spTree>
  </p:cSld>
  <p:clrMapOvr>
    <a:masterClrMapping/>
  </p:clrMapOvr>
  <p:transition spd="slow">
    <p:pull dir="d"/>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71BCE9E-2932-409A-B631-4B595510FB70}"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dirty="0" smtClean="0">
                <a:solidFill>
                  <a:schemeClr val="tx2"/>
                </a:solidFill>
              </a:rPr>
              <a:t>Rank of a matrix (CO. 1) </a:t>
            </a:r>
            <a:endParaRPr lang="en-US" sz="3200" b="1" dirty="0" smtClean="0"/>
          </a:p>
        </p:txBody>
      </p:sp>
      <p:pic>
        <p:nvPicPr>
          <p:cNvPr id="8"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sp>
        <p:nvSpPr>
          <p:cNvPr id="107522" name="Rectangle 2"/>
          <p:cNvSpPr>
            <a:spLocks noChangeArrowheads="1"/>
          </p:cNvSpPr>
          <p:nvPr/>
        </p:nvSpPr>
        <p:spPr bwMode="auto">
          <a:xfrm>
            <a:off x="838200" y="909191"/>
            <a:ext cx="80772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400" b="1" dirty="0" smtClean="0">
                <a:ea typeface="Times New Roman" pitchFamily="18" charset="0"/>
                <a:cs typeface="Times New Roman" pitchFamily="18" charset="0"/>
              </a:rPr>
              <a:t>Prob</a:t>
            </a:r>
            <a:r>
              <a:rPr kumimoji="0" lang="en-US" sz="2400" b="1" i="0" u="none" strike="noStrike" cap="none" normalizeH="0" baseline="0" dirty="0" smtClean="0">
                <a:ln>
                  <a:noFill/>
                </a:ln>
                <a:solidFill>
                  <a:schemeClr val="tx1"/>
                </a:solidFill>
                <a:effectLst/>
                <a:ea typeface="Times New Roman" pitchFamily="18" charset="0"/>
                <a:cs typeface="Times New Roman" pitchFamily="18" charset="0"/>
              </a:rPr>
              <a:t>.</a:t>
            </a:r>
            <a:r>
              <a:rPr kumimoji="0" lang="en-US" sz="2400" b="0" i="0" u="none" strike="noStrike" cap="none" normalizeH="0" baseline="0" dirty="0" smtClean="0">
                <a:ln>
                  <a:noFill/>
                </a:ln>
                <a:solidFill>
                  <a:schemeClr val="tx1"/>
                </a:solidFill>
                <a:effectLst/>
                <a:ea typeface="Times New Roman" pitchFamily="18" charset="0"/>
                <a:cs typeface="Times New Roman" pitchFamily="18" charset="0"/>
              </a:rPr>
              <a:t> </a:t>
            </a:r>
            <a:r>
              <a:rPr lang="en-US" sz="2200" dirty="0" smtClean="0">
                <a:ea typeface="Times New Roman" pitchFamily="18" charset="0"/>
                <a:cs typeface="Times New Roman" pitchFamily="18" charset="0"/>
              </a:rPr>
              <a:t>Determined two non-singular matrices P &amp; Q such that PAQ = I and hence find 	      , if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7523" name="Rectangle 3"/>
          <p:cNvSpPr>
            <a:spLocks noChangeArrowheads="1"/>
          </p:cNvSpPr>
          <p:nvPr/>
        </p:nvSpPr>
        <p:spPr bwMode="auto">
          <a:xfrm>
            <a:off x="0" y="1743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101378" name="Object 4"/>
          <p:cNvGraphicFramePr>
            <a:graphicFrameLocks noChangeAspect="1"/>
          </p:cNvGraphicFramePr>
          <p:nvPr/>
        </p:nvGraphicFramePr>
        <p:xfrm>
          <a:off x="2667000" y="1295400"/>
          <a:ext cx="457200" cy="304800"/>
        </p:xfrm>
        <a:graphic>
          <a:graphicData uri="http://schemas.openxmlformats.org/presentationml/2006/ole">
            <p:oleObj spid="_x0000_s101378" name="Equation" r:id="rId4" imgW="253800" imgH="190440" progId="Equation.3">
              <p:embed/>
            </p:oleObj>
          </a:graphicData>
        </a:graphic>
      </p:graphicFrame>
      <p:sp>
        <p:nvSpPr>
          <p:cNvPr id="10138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138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1384" name="Picture 8"/>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4953000" y="1447800"/>
            <a:ext cx="2057400" cy="933450"/>
          </a:xfrm>
          <a:prstGeom prst="rect">
            <a:avLst/>
          </a:prstGeom>
          <a:noFill/>
        </p:spPr>
      </p:pic>
      <p:pic>
        <p:nvPicPr>
          <p:cNvPr id="101389" name="Picture 13"/>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3343275" y="2895600"/>
            <a:ext cx="4581525" cy="933450"/>
          </a:xfrm>
          <a:prstGeom prst="rect">
            <a:avLst/>
          </a:prstGeom>
          <a:noFill/>
        </p:spPr>
      </p:pic>
      <p:pic>
        <p:nvPicPr>
          <p:cNvPr id="101388" name="Picture 1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733550" y="3962400"/>
            <a:ext cx="2838450" cy="381000"/>
          </a:xfrm>
          <a:prstGeom prst="rect">
            <a:avLst/>
          </a:prstGeom>
          <a:noFill/>
        </p:spPr>
      </p:pic>
      <p:pic>
        <p:nvPicPr>
          <p:cNvPr id="101387" name="Picture 11"/>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3362325" y="4476750"/>
            <a:ext cx="4791075" cy="933450"/>
          </a:xfrm>
          <a:prstGeom prst="rect">
            <a:avLst/>
          </a:prstGeom>
          <a:noFill/>
        </p:spPr>
      </p:pic>
      <p:pic>
        <p:nvPicPr>
          <p:cNvPr id="101386" name="Picture 10"/>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1800225" y="5562600"/>
            <a:ext cx="3000375" cy="381000"/>
          </a:xfrm>
          <a:prstGeom prst="rect">
            <a:avLst/>
          </a:prstGeom>
          <a:noFill/>
        </p:spPr>
      </p:pic>
      <p:sp>
        <p:nvSpPr>
          <p:cNvPr id="101392" name="Rectangle 16"/>
          <p:cNvSpPr>
            <a:spLocks noChangeArrowheads="1"/>
          </p:cNvSpPr>
          <p:nvPr/>
        </p:nvSpPr>
        <p:spPr bwMode="auto">
          <a:xfrm>
            <a:off x="68580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1393" name="Rectangle 17"/>
          <p:cNvSpPr>
            <a:spLocks noChangeArrowheads="1"/>
          </p:cNvSpPr>
          <p:nvPr/>
        </p:nvSpPr>
        <p:spPr bwMode="auto">
          <a:xfrm>
            <a:off x="685800" y="1771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Calibri" pitchFamily="34" charset="0"/>
                <a:ea typeface="Times New Roman" pitchFamily="18" charset="0"/>
                <a:cs typeface="Times New Roman" pitchFamily="18" charset="0"/>
              </a:rPr>
              <a:t> </a:t>
            </a:r>
            <a:r>
              <a:rPr kumimoji="0" lang="en-US" sz="1600" b="0" i="1" u="none" strike="noStrike" cap="none" normalizeH="0" baseline="0" smtClean="0">
                <a:ln>
                  <a:noFill/>
                </a:ln>
                <a:solidFill>
                  <a:schemeClr val="tx1"/>
                </a:solidFill>
                <a:effectLst/>
                <a:latin typeface="Cambria Math" pitchFamily="18" charset="0"/>
                <a:ea typeface="Calibri" pitchFamily="34" charset="0"/>
                <a:cs typeface="Times New Roman" pitchFamily="18" charset="0"/>
              </a:rPr>
              <a:t/>
            </a:r>
            <a:br>
              <a:rPr kumimoji="0" lang="en-US" sz="1600" b="0" i="1" u="none" strike="noStrike" cap="none" normalizeH="0" baseline="0" smtClean="0">
                <a:ln>
                  <a:noFill/>
                </a:ln>
                <a:solidFill>
                  <a:schemeClr val="tx1"/>
                </a:solidFill>
                <a:effectLst/>
                <a:latin typeface="Cambria Math" pitchFamily="18" charset="0"/>
                <a:ea typeface="Calibri" pitchFamily="34" charset="0"/>
                <a:cs typeface="Times New Roman" pitchFamily="18"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1394" name="Rectangle 18"/>
          <p:cNvSpPr>
            <a:spLocks noChangeArrowheads="1"/>
          </p:cNvSpPr>
          <p:nvPr/>
        </p:nvSpPr>
        <p:spPr bwMode="auto">
          <a:xfrm>
            <a:off x="685800" y="2152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1395" name="Rectangle 19"/>
          <p:cNvSpPr>
            <a:spLocks noChangeArrowheads="1"/>
          </p:cNvSpPr>
          <p:nvPr/>
        </p:nvSpPr>
        <p:spPr bwMode="auto">
          <a:xfrm>
            <a:off x="685800" y="3086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1396" name="Rectangle 20"/>
          <p:cNvSpPr>
            <a:spLocks noChangeArrowheads="1"/>
          </p:cNvSpPr>
          <p:nvPr/>
        </p:nvSpPr>
        <p:spPr bwMode="auto">
          <a:xfrm>
            <a:off x="685800" y="3467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1398" name="Rectangle 2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1397" name="Picture 21"/>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1143000" y="2438400"/>
            <a:ext cx="4267200" cy="381000"/>
          </a:xfrm>
          <a:prstGeom prst="rect">
            <a:avLst/>
          </a:prstGeom>
          <a:noFill/>
        </p:spPr>
      </p:pic>
    </p:spTree>
  </p:cSld>
  <p:clrMapOvr>
    <a:masterClrMapping/>
  </p:clrMapOvr>
  <p:transition spd="slow">
    <p:pull dir="d"/>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EAF44C-D3E5-42A8-84EC-BD836E004842}"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dirty="0" smtClean="0">
              <a:solidFill>
                <a:schemeClr val="tx2"/>
              </a:solidFill>
            </a:endParaRPr>
          </a:p>
          <a:p>
            <a:pPr algn="ctr">
              <a:spcBef>
                <a:spcPct val="0"/>
              </a:spcBef>
              <a:defRPr/>
            </a:pPr>
            <a:r>
              <a:rPr lang="en-US" sz="3200" b="1" dirty="0" smtClean="0">
                <a:solidFill>
                  <a:schemeClr val="tx2"/>
                </a:solidFill>
              </a:rPr>
              <a:t>Rank of a matrix (CO. 1) </a:t>
            </a:r>
            <a:endParaRPr lang="en-US" sz="3200" b="1" dirty="0" smtClean="0"/>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1264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12641"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057400" y="914400"/>
            <a:ext cx="5000625" cy="933450"/>
          </a:xfrm>
          <a:prstGeom prst="rect">
            <a:avLst/>
          </a:prstGeom>
          <a:noFill/>
        </p:spPr>
      </p:pic>
      <p:sp>
        <p:nvSpPr>
          <p:cNvPr id="112643" name="Rectangle 3"/>
          <p:cNvSpPr>
            <a:spLocks noChangeArrowheads="1"/>
          </p:cNvSpPr>
          <p:nvPr/>
        </p:nvSpPr>
        <p:spPr bwMode="auto">
          <a:xfrm>
            <a:off x="685800" y="1390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12650" name="Picture 10"/>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114425" y="1828800"/>
            <a:ext cx="3000375" cy="381000"/>
          </a:xfrm>
          <a:prstGeom prst="rect">
            <a:avLst/>
          </a:prstGeom>
          <a:noFill/>
        </p:spPr>
      </p:pic>
      <p:pic>
        <p:nvPicPr>
          <p:cNvPr id="112649" name="Picture 9"/>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2105025" y="2343150"/>
            <a:ext cx="5210175" cy="933450"/>
          </a:xfrm>
          <a:prstGeom prst="rect">
            <a:avLst/>
          </a:prstGeom>
          <a:noFill/>
        </p:spPr>
      </p:pic>
      <p:pic>
        <p:nvPicPr>
          <p:cNvPr id="112648" name="Picture 8"/>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1104900" y="3352800"/>
            <a:ext cx="2781300" cy="381000"/>
          </a:xfrm>
          <a:prstGeom prst="rect">
            <a:avLst/>
          </a:prstGeom>
          <a:noFill/>
        </p:spPr>
      </p:pic>
      <p:pic>
        <p:nvPicPr>
          <p:cNvPr id="112647" name="Picture 7"/>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2162175" y="3867150"/>
            <a:ext cx="5000625" cy="933450"/>
          </a:xfrm>
          <a:prstGeom prst="rect">
            <a:avLst/>
          </a:prstGeom>
          <a:noFill/>
        </p:spPr>
      </p:pic>
      <p:pic>
        <p:nvPicPr>
          <p:cNvPr id="112646" name="Picture 6"/>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1219200" y="5029200"/>
            <a:ext cx="2638425" cy="381000"/>
          </a:xfrm>
          <a:prstGeom prst="rect">
            <a:avLst/>
          </a:prstGeom>
          <a:noFill/>
        </p:spPr>
      </p:pic>
      <p:pic>
        <p:nvPicPr>
          <p:cNvPr id="112645" name="Picture 5"/>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1190625" y="5391150"/>
            <a:ext cx="3381375" cy="933450"/>
          </a:xfrm>
          <a:prstGeom prst="rect">
            <a:avLst/>
          </a:prstGeom>
          <a:noFill/>
        </p:spPr>
      </p:pic>
      <p:pic>
        <p:nvPicPr>
          <p:cNvPr id="112644" name="Picture 4"/>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4953000" y="5391150"/>
            <a:ext cx="2552700" cy="933450"/>
          </a:xfrm>
          <a:prstGeom prst="rect">
            <a:avLst/>
          </a:prstGeom>
          <a:noFill/>
        </p:spPr>
      </p:pic>
      <p:sp>
        <p:nvSpPr>
          <p:cNvPr id="112651"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12652" name="Rectangle 12"/>
          <p:cNvSpPr>
            <a:spLocks noChangeArrowheads="1"/>
          </p:cNvSpPr>
          <p:nvPr/>
        </p:nvSpPr>
        <p:spPr bwMode="auto">
          <a:xfrm>
            <a:off x="68580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2653" name="Rectangle 13"/>
          <p:cNvSpPr>
            <a:spLocks noChangeArrowheads="1"/>
          </p:cNvSpPr>
          <p:nvPr/>
        </p:nvSpPr>
        <p:spPr bwMode="auto">
          <a:xfrm>
            <a:off x="685800" y="1771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2654" name="Rectangle 14"/>
          <p:cNvSpPr>
            <a:spLocks noChangeArrowheads="1"/>
          </p:cNvSpPr>
          <p:nvPr/>
        </p:nvSpPr>
        <p:spPr bwMode="auto">
          <a:xfrm>
            <a:off x="685800" y="2152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2655" name="Rectangle 15"/>
          <p:cNvSpPr>
            <a:spLocks noChangeArrowheads="1"/>
          </p:cNvSpPr>
          <p:nvPr/>
        </p:nvSpPr>
        <p:spPr bwMode="auto">
          <a:xfrm>
            <a:off x="685800" y="3086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2656" name="Rectangle 16"/>
          <p:cNvSpPr>
            <a:spLocks noChangeArrowheads="1"/>
          </p:cNvSpPr>
          <p:nvPr/>
        </p:nvSpPr>
        <p:spPr bwMode="auto">
          <a:xfrm>
            <a:off x="685800" y="3467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2657" name="Rectangle 17"/>
          <p:cNvSpPr>
            <a:spLocks noChangeArrowheads="1"/>
          </p:cNvSpPr>
          <p:nvPr/>
        </p:nvSpPr>
        <p:spPr bwMode="auto">
          <a:xfrm>
            <a:off x="685800" y="4400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2658" name="Rectangle 18"/>
          <p:cNvSpPr>
            <a:spLocks noChangeArrowheads="1"/>
          </p:cNvSpPr>
          <p:nvPr/>
        </p:nvSpPr>
        <p:spPr bwMode="auto">
          <a:xfrm>
            <a:off x="685800" y="53340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ransition spd="slow">
    <p:pull dir="d"/>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A6692EE-7563-4014-8134-75DEFCC6BBD7}"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dirty="0" smtClean="0">
                <a:solidFill>
                  <a:schemeClr val="tx2"/>
                </a:solidFill>
              </a:rPr>
              <a:t>Rank of a matrix (CO. 1) </a:t>
            </a:r>
            <a:endParaRPr lang="en-US" sz="3200" b="1" dirty="0" smtClean="0"/>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120838" name="Picture 6"/>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752600" y="838200"/>
            <a:ext cx="2028825" cy="381000"/>
          </a:xfrm>
          <a:prstGeom prst="rect">
            <a:avLst/>
          </a:prstGeom>
          <a:noFill/>
        </p:spPr>
      </p:pic>
      <p:pic>
        <p:nvPicPr>
          <p:cNvPr id="120837" name="Picture 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752600" y="1295400"/>
            <a:ext cx="3609975" cy="381000"/>
          </a:xfrm>
          <a:prstGeom prst="rect">
            <a:avLst/>
          </a:prstGeom>
          <a:noFill/>
        </p:spPr>
      </p:pic>
      <p:pic>
        <p:nvPicPr>
          <p:cNvPr id="120836" name="Picture 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2667000" y="1752600"/>
            <a:ext cx="1828800" cy="381000"/>
          </a:xfrm>
          <a:prstGeom prst="rect">
            <a:avLst/>
          </a:prstGeom>
          <a:noFill/>
        </p:spPr>
      </p:pic>
      <p:pic>
        <p:nvPicPr>
          <p:cNvPr id="120835" name="Picture 3"/>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2695575" y="2133600"/>
            <a:ext cx="1190625" cy="381000"/>
          </a:xfrm>
          <a:prstGeom prst="rect">
            <a:avLst/>
          </a:prstGeom>
          <a:noFill/>
        </p:spPr>
      </p:pic>
      <p:pic>
        <p:nvPicPr>
          <p:cNvPr id="120834" name="Picture 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828800" y="2514600"/>
            <a:ext cx="3019425" cy="381000"/>
          </a:xfrm>
          <a:prstGeom prst="rect">
            <a:avLst/>
          </a:prstGeom>
          <a:noFill/>
        </p:spPr>
      </p:pic>
      <p:pic>
        <p:nvPicPr>
          <p:cNvPr id="120833" name="Picture 1"/>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2743200" y="2895600"/>
            <a:ext cx="1028700" cy="381000"/>
          </a:xfrm>
          <a:prstGeom prst="rect">
            <a:avLst/>
          </a:prstGeom>
          <a:noFill/>
        </p:spPr>
      </p:pic>
      <p:sp>
        <p:nvSpPr>
          <p:cNvPr id="120839" name="Rectangle 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0840" name="Rectangle 8"/>
          <p:cNvSpPr>
            <a:spLocks noChangeArrowheads="1"/>
          </p:cNvSpPr>
          <p:nvPr/>
        </p:nvSpPr>
        <p:spPr bwMode="auto">
          <a:xfrm>
            <a:off x="68580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0841" name="Rectangle 9"/>
          <p:cNvSpPr>
            <a:spLocks noChangeArrowheads="1"/>
          </p:cNvSpPr>
          <p:nvPr/>
        </p:nvSpPr>
        <p:spPr bwMode="auto">
          <a:xfrm>
            <a:off x="685800" y="1219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0842" name="Rectangle 10"/>
          <p:cNvSpPr>
            <a:spLocks noChangeArrowheads="1"/>
          </p:cNvSpPr>
          <p:nvPr/>
        </p:nvSpPr>
        <p:spPr bwMode="auto">
          <a:xfrm>
            <a:off x="685800" y="1600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0843" name="Rectangle 11"/>
          <p:cNvSpPr>
            <a:spLocks noChangeArrowheads="1"/>
          </p:cNvSpPr>
          <p:nvPr/>
        </p:nvSpPr>
        <p:spPr bwMode="auto">
          <a:xfrm>
            <a:off x="685800" y="1981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0844" name="Rectangle 12"/>
          <p:cNvSpPr>
            <a:spLocks noChangeArrowheads="1"/>
          </p:cNvSpPr>
          <p:nvPr/>
        </p:nvSpPr>
        <p:spPr bwMode="auto">
          <a:xfrm>
            <a:off x="685800" y="2362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0845" name="Rectangle 13"/>
          <p:cNvSpPr>
            <a:spLocks noChangeArrowheads="1"/>
          </p:cNvSpPr>
          <p:nvPr/>
        </p:nvSpPr>
        <p:spPr bwMode="auto">
          <a:xfrm>
            <a:off x="685800" y="2743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20849" name="Picture 17"/>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1828800" y="3276600"/>
            <a:ext cx="3171825" cy="381000"/>
          </a:xfrm>
          <a:prstGeom prst="rect">
            <a:avLst/>
          </a:prstGeom>
          <a:noFill/>
        </p:spPr>
      </p:pic>
      <p:pic>
        <p:nvPicPr>
          <p:cNvPr id="120848" name="Picture 16"/>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2667000" y="3657600"/>
            <a:ext cx="1181100" cy="381000"/>
          </a:xfrm>
          <a:prstGeom prst="rect">
            <a:avLst/>
          </a:prstGeom>
          <a:noFill/>
        </p:spPr>
      </p:pic>
      <p:pic>
        <p:nvPicPr>
          <p:cNvPr id="120847" name="Picture 15"/>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2667000" y="4038600"/>
            <a:ext cx="3981450" cy="933450"/>
          </a:xfrm>
          <a:prstGeom prst="rect">
            <a:avLst/>
          </a:prstGeom>
          <a:noFill/>
        </p:spPr>
      </p:pic>
      <p:pic>
        <p:nvPicPr>
          <p:cNvPr id="120846" name="Picture 14"/>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2667000" y="5105400"/>
            <a:ext cx="2686050" cy="933450"/>
          </a:xfrm>
          <a:prstGeom prst="rect">
            <a:avLst/>
          </a:prstGeom>
          <a:noFill/>
        </p:spPr>
      </p:pic>
      <p:sp>
        <p:nvSpPr>
          <p:cNvPr id="120850" name="Rectangle 1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0851" name="Rectangle 19"/>
          <p:cNvSpPr>
            <a:spLocks noChangeArrowheads="1"/>
          </p:cNvSpPr>
          <p:nvPr/>
        </p:nvSpPr>
        <p:spPr bwMode="auto">
          <a:xfrm>
            <a:off x="68580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0852" name="Rectangle 20"/>
          <p:cNvSpPr>
            <a:spLocks noChangeArrowheads="1"/>
          </p:cNvSpPr>
          <p:nvPr/>
        </p:nvSpPr>
        <p:spPr bwMode="auto">
          <a:xfrm>
            <a:off x="685800" y="1219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0853" name="Rectangle 21"/>
          <p:cNvSpPr>
            <a:spLocks noChangeArrowheads="1"/>
          </p:cNvSpPr>
          <p:nvPr/>
        </p:nvSpPr>
        <p:spPr bwMode="auto">
          <a:xfrm>
            <a:off x="685800" y="2152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0854" name="Rectangle 22"/>
          <p:cNvSpPr>
            <a:spLocks noChangeArrowheads="1"/>
          </p:cNvSpPr>
          <p:nvPr/>
        </p:nvSpPr>
        <p:spPr bwMode="auto">
          <a:xfrm>
            <a:off x="685800" y="3086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ransition spd="slow">
    <p:pull dir="d"/>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6DA3446-3BAD-4D5B-8C49-A7FE7D307CD0}"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b="1" dirty="0" smtClean="0">
              <a:solidFill>
                <a:schemeClr val="tx2"/>
              </a:solidFill>
            </a:endParaRPr>
          </a:p>
          <a:p>
            <a:pPr algn="ctr">
              <a:spcBef>
                <a:spcPct val="0"/>
              </a:spcBef>
              <a:defRPr/>
            </a:pPr>
            <a:r>
              <a:rPr lang="en-US" sz="3200" b="1" dirty="0" smtClean="0">
                <a:solidFill>
                  <a:schemeClr val="tx2"/>
                </a:solidFill>
              </a:rPr>
              <a:t>Rank of a matrix (CO. 1) </a:t>
            </a:r>
            <a:endParaRPr lang="en-US" sz="3200" b="1" dirty="0" smtClean="0"/>
          </a:p>
          <a:p>
            <a:pPr lvl="0" algn="ctr">
              <a:spcBef>
                <a:spcPct val="0"/>
              </a:spcBef>
              <a:defRPr/>
            </a:pPr>
            <a:endParaRPr lang="en-US" sz="2400" b="1" dirty="0"/>
          </a:p>
        </p:txBody>
      </p:sp>
      <p:pic>
        <p:nvPicPr>
          <p:cNvPr id="8"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sp>
        <p:nvSpPr>
          <p:cNvPr id="9" name="Rectangle 8"/>
          <p:cNvSpPr/>
          <p:nvPr/>
        </p:nvSpPr>
        <p:spPr>
          <a:xfrm>
            <a:off x="4221199" y="838200"/>
            <a:ext cx="701603" cy="461665"/>
          </a:xfrm>
          <a:prstGeom prst="rect">
            <a:avLst/>
          </a:prstGeom>
        </p:spPr>
        <p:txBody>
          <a:bodyPr wrap="none">
            <a:spAutoFit/>
          </a:bodyPr>
          <a:lstStyle/>
          <a:p>
            <a:pPr algn="ctr"/>
            <a:r>
              <a:rPr lang="en-US" sz="2400" b="1" dirty="0" smtClean="0">
                <a:ea typeface="Calibri" pitchFamily="34" charset="0"/>
                <a:cs typeface="Times New Roman" pitchFamily="18" charset="0"/>
              </a:rPr>
              <a:t>FAQ</a:t>
            </a:r>
            <a:endParaRPr lang="en-US" sz="2400" b="1" dirty="0">
              <a:ea typeface="Calibri" pitchFamily="34" charset="0"/>
              <a:cs typeface="Times New Roman" pitchFamily="18" charset="0"/>
            </a:endParaRPr>
          </a:p>
        </p:txBody>
      </p:sp>
      <p:sp>
        <p:nvSpPr>
          <p:cNvPr id="10" name="Rectangle 9"/>
          <p:cNvSpPr/>
          <p:nvPr/>
        </p:nvSpPr>
        <p:spPr>
          <a:xfrm>
            <a:off x="0" y="1219200"/>
            <a:ext cx="8763000" cy="769441"/>
          </a:xfrm>
          <a:prstGeom prst="rect">
            <a:avLst/>
          </a:prstGeom>
        </p:spPr>
        <p:txBody>
          <a:bodyPr wrap="square">
            <a:spAutoFit/>
          </a:bodyPr>
          <a:lstStyle/>
          <a:p>
            <a:pPr lvl="2" algn="just">
              <a:defRPr/>
            </a:pPr>
            <a:r>
              <a:rPr lang="en-US" sz="2200" b="1" dirty="0" smtClean="0">
                <a:ea typeface="Calibri" pitchFamily="34" charset="0"/>
                <a:cs typeface="Times New Roman" pitchFamily="18" charset="0"/>
              </a:rPr>
              <a:t>Prob. </a:t>
            </a:r>
            <a:r>
              <a:rPr lang="en-US" sz="2200" dirty="0" smtClean="0">
                <a:ea typeface="Calibri" pitchFamily="34" charset="0"/>
                <a:cs typeface="Times New Roman" pitchFamily="18" charset="0"/>
              </a:rPr>
              <a:t>Find the rank of the matrices by reducing it to normal form or canonical form.</a:t>
            </a:r>
            <a:endParaRPr lang="en-US" sz="2200" dirty="0">
              <a:ea typeface="Calibri" pitchFamily="34" charset="0"/>
              <a:cs typeface="Times New Roman" pitchFamily="18" charset="0"/>
            </a:endParaRPr>
          </a:p>
        </p:txBody>
      </p:sp>
      <p:graphicFrame>
        <p:nvGraphicFramePr>
          <p:cNvPr id="119809" name="Object 3"/>
          <p:cNvGraphicFramePr>
            <a:graphicFrameLocks noChangeAspect="1"/>
          </p:cNvGraphicFramePr>
          <p:nvPr/>
        </p:nvGraphicFramePr>
        <p:xfrm>
          <a:off x="979488" y="1981200"/>
          <a:ext cx="3363912" cy="1600200"/>
        </p:xfrm>
        <a:graphic>
          <a:graphicData uri="http://schemas.openxmlformats.org/presentationml/2006/ole">
            <p:oleObj spid="_x0000_s119809" name="Equation" r:id="rId4" imgW="1663560" imgH="774360" progId="Equation.DSMT4">
              <p:embed/>
            </p:oleObj>
          </a:graphicData>
        </a:graphic>
      </p:graphicFrame>
      <p:graphicFrame>
        <p:nvGraphicFramePr>
          <p:cNvPr id="119810" name="Object 2"/>
          <p:cNvGraphicFramePr>
            <a:graphicFrameLocks noChangeAspect="1"/>
          </p:cNvGraphicFramePr>
          <p:nvPr/>
        </p:nvGraphicFramePr>
        <p:xfrm>
          <a:off x="4876800" y="2133600"/>
          <a:ext cx="3276600" cy="1752600"/>
        </p:xfrm>
        <a:graphic>
          <a:graphicData uri="http://schemas.openxmlformats.org/presentationml/2006/ole">
            <p:oleObj spid="_x0000_s119810" name="Equation" r:id="rId5" imgW="1549080" imgH="774360" progId="Equation.DSMT4">
              <p:embed/>
            </p:oleObj>
          </a:graphicData>
        </a:graphic>
      </p:graphicFrame>
      <p:graphicFrame>
        <p:nvGraphicFramePr>
          <p:cNvPr id="119811" name="Object 1"/>
          <p:cNvGraphicFramePr>
            <a:graphicFrameLocks noChangeAspect="1"/>
          </p:cNvGraphicFramePr>
          <p:nvPr/>
        </p:nvGraphicFramePr>
        <p:xfrm>
          <a:off x="927100" y="3581400"/>
          <a:ext cx="3568700" cy="1524000"/>
        </p:xfrm>
        <a:graphic>
          <a:graphicData uri="http://schemas.openxmlformats.org/presentationml/2006/ole">
            <p:oleObj spid="_x0000_s119811" name="Equation" r:id="rId6" imgW="1625400" imgH="774360" progId="Equation.DSMT4">
              <p:embed/>
            </p:oleObj>
          </a:graphicData>
        </a:graphic>
      </p:graphicFrame>
      <p:sp>
        <p:nvSpPr>
          <p:cNvPr id="14" name="Rectangle 13"/>
          <p:cNvSpPr/>
          <p:nvPr/>
        </p:nvSpPr>
        <p:spPr>
          <a:xfrm>
            <a:off x="762000" y="5068669"/>
            <a:ext cx="8077200" cy="800219"/>
          </a:xfrm>
          <a:prstGeom prst="rect">
            <a:avLst/>
          </a:prstGeom>
        </p:spPr>
        <p:txBody>
          <a:bodyPr wrap="square">
            <a:spAutoFit/>
          </a:bodyPr>
          <a:lstStyle/>
          <a:p>
            <a:pPr lvl="0" fontAlgn="base">
              <a:spcBef>
                <a:spcPct val="0"/>
              </a:spcBef>
              <a:spcAft>
                <a:spcPct val="0"/>
              </a:spcAft>
            </a:pPr>
            <a:r>
              <a:rPr lang="en-US" sz="2400" b="1" dirty="0" smtClean="0">
                <a:ea typeface="Times New Roman" pitchFamily="18" charset="0"/>
                <a:cs typeface="Times New Roman" pitchFamily="18" charset="0"/>
              </a:rPr>
              <a:t> Prob.</a:t>
            </a:r>
            <a:r>
              <a:rPr lang="en-US" sz="2400" dirty="0" smtClean="0">
                <a:ea typeface="Times New Roman" pitchFamily="18" charset="0"/>
                <a:cs typeface="Times New Roman" pitchFamily="18" charset="0"/>
              </a:rPr>
              <a:t> </a:t>
            </a:r>
            <a:r>
              <a:rPr lang="en-US" sz="2200" dirty="0" smtClean="0">
                <a:ea typeface="Times New Roman" pitchFamily="18" charset="0"/>
                <a:cs typeface="Times New Roman" pitchFamily="18" charset="0"/>
              </a:rPr>
              <a:t>Determined two non-singular matrices P &amp; Q such that PAQ=I,     </a:t>
            </a:r>
          </a:p>
          <a:p>
            <a:pPr lvl="0" fontAlgn="base">
              <a:spcBef>
                <a:spcPct val="0"/>
              </a:spcBef>
              <a:spcAft>
                <a:spcPct val="0"/>
              </a:spcAft>
            </a:pPr>
            <a:r>
              <a:rPr lang="en-US" sz="2200" dirty="0" smtClean="0">
                <a:ea typeface="Times New Roman" pitchFamily="18" charset="0"/>
                <a:cs typeface="Times New Roman" pitchFamily="18" charset="0"/>
              </a:rPr>
              <a:t>       if </a:t>
            </a:r>
          </a:p>
        </p:txBody>
      </p:sp>
      <p:sp>
        <p:nvSpPr>
          <p:cNvPr id="11981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19813" name="Picture 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505200" y="5486400"/>
            <a:ext cx="2209800" cy="933450"/>
          </a:xfrm>
          <a:prstGeom prst="rect">
            <a:avLst/>
          </a:prstGeom>
          <a:noFill/>
        </p:spPr>
      </p:pic>
    </p:spTree>
  </p:cSld>
  <p:clrMapOvr>
    <a:masterClrMapping/>
  </p:clrMapOvr>
  <p:transition spd="slow">
    <p:pull dir="d"/>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8123F38-0D97-4F6C-87BD-E28328F94E1F}"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200" b="1" dirty="0" smtClean="0">
              <a:solidFill>
                <a:schemeClr val="tx2"/>
              </a:solidFill>
            </a:endParaRPr>
          </a:p>
          <a:p>
            <a:pPr algn="ctr">
              <a:spcBef>
                <a:spcPct val="0"/>
              </a:spcBef>
              <a:defRPr/>
            </a:pPr>
            <a:r>
              <a:rPr lang="en-US" sz="3200" b="1" dirty="0" smtClean="0">
                <a:solidFill>
                  <a:schemeClr val="tx2"/>
                </a:solidFill>
              </a:rPr>
              <a:t>Rank of a matrix (CO. 1) </a:t>
            </a:r>
            <a:endParaRPr lang="en-US" sz="3200" b="1" dirty="0" smtClean="0"/>
          </a:p>
          <a:p>
            <a:pPr lvl="0" algn="ctr">
              <a:spcBef>
                <a:spcPct val="0"/>
              </a:spcBef>
              <a:defRPr/>
            </a:pPr>
            <a:endParaRPr lang="en-US" sz="2400" b="1" dirty="0"/>
          </a:p>
        </p:txBody>
      </p:sp>
      <p:pic>
        <p:nvPicPr>
          <p:cNvPr id="8"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pic>
        <p:nvPicPr>
          <p:cNvPr id="9" name="Picture 14" descr="http://instapunk.com/images/QuizAnim1.gif"/>
          <p:cNvPicPr>
            <a:picLocks noChangeAspect="1" noChangeArrowheads="1" noCrop="1"/>
          </p:cNvPicPr>
          <p:nvPr/>
        </p:nvPicPr>
        <p:blipFill>
          <a:blip r:embed="rId4" cstate="print"/>
          <a:srcRect/>
          <a:stretch>
            <a:fillRect/>
          </a:stretch>
        </p:blipFill>
        <p:spPr bwMode="auto">
          <a:xfrm>
            <a:off x="3548512" y="902617"/>
            <a:ext cx="2393183" cy="1002383"/>
          </a:xfrm>
          <a:prstGeom prst="rect">
            <a:avLst/>
          </a:prstGeom>
          <a:noFill/>
        </p:spPr>
      </p:pic>
      <p:graphicFrame>
        <p:nvGraphicFramePr>
          <p:cNvPr id="118785" name="Object 1"/>
          <p:cNvGraphicFramePr>
            <a:graphicFrameLocks noChangeAspect="1"/>
          </p:cNvGraphicFramePr>
          <p:nvPr/>
        </p:nvGraphicFramePr>
        <p:xfrm>
          <a:off x="604838" y="2057400"/>
          <a:ext cx="8310562" cy="457200"/>
        </p:xfrm>
        <a:graphic>
          <a:graphicData uri="http://schemas.openxmlformats.org/presentationml/2006/ole">
            <p:oleObj spid="_x0000_s118785" name="Equation" r:id="rId5" imgW="3746160" imgH="203040" progId="Equation.DSMT4">
              <p:embed/>
            </p:oleObj>
          </a:graphicData>
        </a:graphic>
      </p:graphicFrame>
      <p:graphicFrame>
        <p:nvGraphicFramePr>
          <p:cNvPr id="118786" name="Object 2"/>
          <p:cNvGraphicFramePr>
            <a:graphicFrameLocks noChangeAspect="1"/>
          </p:cNvGraphicFramePr>
          <p:nvPr/>
        </p:nvGraphicFramePr>
        <p:xfrm>
          <a:off x="573155" y="2651125"/>
          <a:ext cx="8037445" cy="1387475"/>
        </p:xfrm>
        <a:graphic>
          <a:graphicData uri="http://schemas.openxmlformats.org/presentationml/2006/ole">
            <p:oleObj spid="_x0000_s118786" name="Equation" r:id="rId6" imgW="4178160" imgH="711000" progId="Equation.DSMT4">
              <p:embed/>
            </p:oleObj>
          </a:graphicData>
        </a:graphic>
      </p:graphicFrame>
      <p:graphicFrame>
        <p:nvGraphicFramePr>
          <p:cNvPr id="118787" name="Object 3"/>
          <p:cNvGraphicFramePr>
            <a:graphicFrameLocks noChangeAspect="1"/>
          </p:cNvGraphicFramePr>
          <p:nvPr/>
        </p:nvGraphicFramePr>
        <p:xfrm>
          <a:off x="609600" y="4327525"/>
          <a:ext cx="5570721" cy="1387475"/>
        </p:xfrm>
        <a:graphic>
          <a:graphicData uri="http://schemas.openxmlformats.org/presentationml/2006/ole">
            <p:oleObj spid="_x0000_s118787" name="Equation" r:id="rId7" imgW="2895480" imgH="711000" progId="Equation.DSMT4">
              <p:embed/>
            </p:oleObj>
          </a:graphicData>
        </a:graphic>
      </p:graphicFrame>
    </p:spTree>
  </p:cSld>
  <p:clrMapOvr>
    <a:masterClrMapping/>
  </p:clrMapOvr>
  <p:transition spd="slow">
    <p:pull dir="d"/>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FB4E4D9-8C32-4485-BCFF-F424A1E33EF7}"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dirty="0" smtClean="0">
                <a:solidFill>
                  <a:schemeClr val="tx1"/>
                </a:solidFill>
              </a:rPr>
              <a:t>Assignment OF Rank of matrix (CO.1)</a:t>
            </a: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421889" name="Picture 1" descr="C:\Users\RAJNIS~1\AppData\Local\Temp\Rar$DIa5204.28438\202005180829311000.jpg"/>
          <p:cNvPicPr>
            <a:picLocks noChangeAspect="1" noChangeArrowheads="1"/>
          </p:cNvPicPr>
          <p:nvPr/>
        </p:nvPicPr>
        <p:blipFill>
          <a:blip r:embed="rId3" cstate="print"/>
          <a:srcRect/>
          <a:stretch>
            <a:fillRect/>
          </a:stretch>
        </p:blipFill>
        <p:spPr bwMode="auto">
          <a:xfrm>
            <a:off x="0" y="609600"/>
            <a:ext cx="9144000" cy="6248400"/>
          </a:xfrm>
          <a:prstGeom prst="rect">
            <a:avLst/>
          </a:prstGeom>
          <a:noFill/>
        </p:spPr>
      </p:pic>
    </p:spTree>
  </p:cSld>
  <p:clrMapOvr>
    <a:masterClrMapping/>
  </p:clrMapOvr>
  <p:transition spd="slow">
    <p:pull di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1702CF-9D4E-47BA-90CB-AF18D2C48599}"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smtClean="0"/>
              <a:t>Program Outcomes (POs)</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1" name="Rectangle 10"/>
          <p:cNvSpPr/>
          <p:nvPr/>
        </p:nvSpPr>
        <p:spPr>
          <a:xfrm>
            <a:off x="685800" y="762000"/>
            <a:ext cx="8077200" cy="5509200"/>
          </a:xfrm>
          <a:prstGeom prst="rect">
            <a:avLst/>
          </a:prstGeom>
        </p:spPr>
        <p:txBody>
          <a:bodyPr wrap="square">
            <a:spAutoFit/>
          </a:bodyPr>
          <a:lstStyle/>
          <a:p>
            <a:pPr marL="342900" indent="-342900" algn="just">
              <a:buAutoNum type="arabicPeriod"/>
            </a:pPr>
            <a:r>
              <a:rPr lang="en-US" sz="2200" b="1" dirty="0" smtClean="0"/>
              <a:t>Engineering knowledge: </a:t>
            </a:r>
            <a:r>
              <a:rPr lang="en-US" sz="2200" dirty="0" smtClean="0"/>
              <a:t>Apply the knowledge of mathematics, science, engineering fundamentals, and an engineering specialization to the solution of complex engineering problems. </a:t>
            </a:r>
          </a:p>
          <a:p>
            <a:pPr marL="342900" indent="-342900" algn="just"/>
            <a:r>
              <a:rPr lang="en-US" sz="2200" b="1" dirty="0" smtClean="0"/>
              <a:t>2. Problem analysis: </a:t>
            </a:r>
            <a:r>
              <a:rPr lang="en-US" sz="2200" dirty="0" smtClean="0"/>
              <a:t>Identify, formulate, review research literature, and analyze complex engineering problems reaching substantiated conclusions using first principles of mathematics, natural sciences, and engineering sciences. </a:t>
            </a:r>
          </a:p>
          <a:p>
            <a:pPr marL="342900" indent="-342900" algn="just"/>
            <a:r>
              <a:rPr lang="en-US" sz="2200" b="1" dirty="0" smtClean="0"/>
              <a:t>3. Design/development of solutions: </a:t>
            </a:r>
            <a:r>
              <a:rPr lang="en-US" sz="2200" dirty="0" smtClean="0"/>
              <a:t>Design solutions for complex engineering problems and design system components or processes that meet the specified needs with appropriate consideration for the public health and safety, and the cultural, societal, and environmental considerations.</a:t>
            </a:r>
          </a:p>
          <a:p>
            <a:pPr marL="342900" indent="-342900" algn="just"/>
            <a:r>
              <a:rPr lang="en-US" sz="2200" b="1" dirty="0" smtClean="0"/>
              <a:t>4. Conduct investigations of complex problems: </a:t>
            </a:r>
            <a:r>
              <a:rPr lang="en-US" sz="2200" dirty="0" smtClean="0"/>
              <a:t>Use research-based knowledge and research methods including design of experiments, analysis and interpretation of data, and synthesis of the information to provide valid conclusions. </a:t>
            </a:r>
          </a:p>
        </p:txBody>
      </p:sp>
    </p:spTree>
  </p:cSld>
  <p:clrMapOvr>
    <a:masterClrMapping/>
  </p:clrMapOvr>
  <p:transition spd="slow">
    <p:pull dir="d"/>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FB4E4D9-8C32-4485-BCFF-F424A1E33EF7}"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60</a:t>
            </a:fld>
            <a:endParaRPr lang="en-US"/>
          </a:p>
        </p:txBody>
      </p:sp>
      <p:sp>
        <p:nvSpPr>
          <p:cNvPr id="7" name="Title 1"/>
          <p:cNvSpPr txBox="1">
            <a:spLocks/>
          </p:cNvSpPr>
          <p:nvPr/>
        </p:nvSpPr>
        <p:spPr>
          <a:xfrm>
            <a:off x="1371600" y="0"/>
            <a:ext cx="7772400" cy="7620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dirty="0" smtClean="0">
                <a:solidFill>
                  <a:schemeClr val="tx1"/>
                </a:solidFill>
              </a:rPr>
              <a:t>Assignment OF Rank of matrix (CO.1)</a:t>
            </a: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422913" name="Picture 1" descr="C:\Users\RAJNIS~1\AppData\Local\Temp\Rar$DIa6484.35455\202005180829311001.jpg"/>
          <p:cNvPicPr>
            <a:picLocks noChangeAspect="1" noChangeArrowheads="1"/>
          </p:cNvPicPr>
          <p:nvPr/>
        </p:nvPicPr>
        <p:blipFill>
          <a:blip r:embed="rId3" cstate="print"/>
          <a:srcRect/>
          <a:stretch>
            <a:fillRect/>
          </a:stretch>
        </p:blipFill>
        <p:spPr bwMode="auto">
          <a:xfrm>
            <a:off x="0" y="1380578"/>
            <a:ext cx="9144000" cy="4096843"/>
          </a:xfrm>
          <a:prstGeom prst="rect">
            <a:avLst/>
          </a:prstGeom>
          <a:noFill/>
        </p:spPr>
      </p:pic>
    </p:spTree>
  </p:cSld>
  <p:clrMapOvr>
    <a:masterClrMapping/>
  </p:clrMapOvr>
  <p:transition spd="slow">
    <p:pull dir="d"/>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EEB825A-DF98-4DDD-B67F-6DC70DEC75B0}"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2400" dirty="0" smtClean="0">
              <a:solidFill>
                <a:schemeClr val="tx2"/>
              </a:solidFill>
            </a:endParaRPr>
          </a:p>
          <a:p>
            <a:pPr algn="ctr">
              <a:spcBef>
                <a:spcPct val="0"/>
              </a:spcBef>
              <a:defRPr/>
            </a:pPr>
            <a:r>
              <a:rPr lang="en-US" sz="3200" b="1" dirty="0" smtClean="0">
                <a:solidFill>
                  <a:schemeClr val="tx2"/>
                </a:solidFill>
              </a:rPr>
              <a:t>Rank of a matrix (CO. 1) </a:t>
            </a:r>
            <a:endParaRPr lang="en-US" sz="3200" b="1" dirty="0" smtClean="0"/>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0" name="Rectangle 9"/>
          <p:cNvSpPr/>
          <p:nvPr/>
        </p:nvSpPr>
        <p:spPr>
          <a:xfrm>
            <a:off x="762000" y="1905000"/>
            <a:ext cx="7924800" cy="2123658"/>
          </a:xfrm>
          <a:prstGeom prst="rect">
            <a:avLst/>
          </a:prstGeom>
        </p:spPr>
        <p:txBody>
          <a:bodyPr wrap="square">
            <a:spAutoFit/>
          </a:bodyPr>
          <a:lstStyle/>
          <a:p>
            <a:pPr fontAlgn="ctr">
              <a:lnSpc>
                <a:spcPct val="150000"/>
              </a:lnSpc>
              <a:buFont typeface="Arial" pitchFamily="34" charset="0"/>
              <a:buChar char="•"/>
            </a:pPr>
            <a:r>
              <a:rPr lang="en-US" sz="2200" dirty="0" smtClean="0">
                <a:solidFill>
                  <a:srgbClr val="000000"/>
                </a:solidFill>
                <a:cs typeface="Times New Roman" pitchFamily="18" charset="0"/>
              </a:rPr>
              <a:t> Elementary Transformations</a:t>
            </a:r>
          </a:p>
          <a:p>
            <a:pPr fontAlgn="ctr">
              <a:lnSpc>
                <a:spcPct val="150000"/>
              </a:lnSpc>
              <a:buFont typeface="Arial" pitchFamily="34" charset="0"/>
              <a:buChar char="•"/>
            </a:pPr>
            <a:r>
              <a:rPr lang="en-US" sz="2200" dirty="0" smtClean="0">
                <a:solidFill>
                  <a:srgbClr val="000000"/>
                </a:solidFill>
                <a:cs typeface="Times New Roman" pitchFamily="18" charset="0"/>
              </a:rPr>
              <a:t> Inverse of a matrix </a:t>
            </a:r>
          </a:p>
          <a:p>
            <a:pPr fontAlgn="ctr">
              <a:lnSpc>
                <a:spcPct val="150000"/>
              </a:lnSpc>
              <a:buFont typeface="Arial" pitchFamily="34" charset="0"/>
              <a:buChar char="•"/>
            </a:pPr>
            <a:r>
              <a:rPr lang="en-US" sz="2200" dirty="0" smtClean="0">
                <a:solidFill>
                  <a:srgbClr val="000000"/>
                </a:solidFill>
                <a:cs typeface="Times New Roman" pitchFamily="18" charset="0"/>
              </a:rPr>
              <a:t> Rank of a matrix by Echelon form and Normal form.</a:t>
            </a:r>
          </a:p>
          <a:p>
            <a:pPr fontAlgn="ctr">
              <a:lnSpc>
                <a:spcPct val="150000"/>
              </a:lnSpc>
              <a:buFont typeface="Arial" pitchFamily="34" charset="0"/>
              <a:buChar char="•"/>
            </a:pPr>
            <a:r>
              <a:rPr lang="en-US" sz="2200" dirty="0" smtClean="0">
                <a:solidFill>
                  <a:srgbClr val="000000"/>
                </a:solidFill>
                <a:cs typeface="Times New Roman" pitchFamily="18" charset="0"/>
              </a:rPr>
              <a:t> Discussion on assignments</a:t>
            </a:r>
            <a:endParaRPr lang="en-US" sz="2200" dirty="0"/>
          </a:p>
        </p:txBody>
      </p:sp>
      <p:sp>
        <p:nvSpPr>
          <p:cNvPr id="11" name="Rectangle 10"/>
          <p:cNvSpPr/>
          <p:nvPr/>
        </p:nvSpPr>
        <p:spPr>
          <a:xfrm>
            <a:off x="4082122" y="914400"/>
            <a:ext cx="1422184" cy="523220"/>
          </a:xfrm>
          <a:prstGeom prst="rect">
            <a:avLst/>
          </a:prstGeom>
        </p:spPr>
        <p:txBody>
          <a:bodyPr wrap="none">
            <a:spAutoFit/>
          </a:bodyPr>
          <a:lstStyle/>
          <a:p>
            <a:r>
              <a:rPr lang="en-US" sz="2800" b="1" dirty="0" smtClean="0">
                <a:latin typeface="Times New Roman" pitchFamily="18" charset="0"/>
                <a:cs typeface="Times New Roman" pitchFamily="18" charset="0"/>
              </a:rPr>
              <a:t>RECAP</a:t>
            </a:r>
            <a:endParaRPr lang="en-US" sz="2800" dirty="0"/>
          </a:p>
        </p:txBody>
      </p:sp>
    </p:spTree>
  </p:cSld>
  <p:clrMapOvr>
    <a:masterClrMapping/>
  </p:clrMapOvr>
  <p:transition spd="slow">
    <p:pull dir="d"/>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838200"/>
            <a:ext cx="8229600" cy="5257800"/>
          </a:xfrm>
        </p:spPr>
        <p:txBody>
          <a:bodyPr>
            <a:normAutofit/>
          </a:bodyPr>
          <a:lstStyle/>
          <a:p>
            <a:pPr>
              <a:buNone/>
            </a:pPr>
            <a:r>
              <a:rPr lang="en-US" sz="2200" dirty="0" smtClean="0"/>
              <a:t>Consider the system of equations</a:t>
            </a:r>
          </a:p>
          <a:p>
            <a:pPr>
              <a:buNone/>
            </a:pPr>
            <a:endParaRPr lang="en-US" sz="2200" dirty="0" smtClean="0"/>
          </a:p>
          <a:p>
            <a:pPr>
              <a:buNone/>
            </a:pPr>
            <a:endParaRPr lang="en-US" sz="2200" dirty="0" smtClean="0"/>
          </a:p>
          <a:p>
            <a:pPr>
              <a:buNone/>
            </a:pPr>
            <a:endParaRPr lang="en-US" sz="2200" dirty="0" smtClean="0"/>
          </a:p>
          <a:p>
            <a:pPr>
              <a:buNone/>
            </a:pPr>
            <a:r>
              <a:rPr lang="en-US" sz="2200" dirty="0" smtClean="0"/>
              <a:t>In matrix notation, these equations can be written as</a:t>
            </a:r>
          </a:p>
          <a:p>
            <a:pPr>
              <a:buNone/>
            </a:pPr>
            <a:endParaRPr lang="en-US" sz="2200" dirty="0" smtClean="0"/>
          </a:p>
          <a:p>
            <a:pPr>
              <a:buNone/>
            </a:pPr>
            <a:endParaRPr lang="en-US" sz="2200" dirty="0" smtClean="0"/>
          </a:p>
          <a:p>
            <a:pPr>
              <a:buNone/>
            </a:pPr>
            <a:endParaRPr lang="en-US" sz="2200" dirty="0" smtClean="0"/>
          </a:p>
          <a:p>
            <a:pPr>
              <a:buNone/>
            </a:pPr>
            <a:r>
              <a:rPr lang="en-US" sz="2200" dirty="0" smtClean="0"/>
              <a:t>or				AX = B</a:t>
            </a:r>
          </a:p>
          <a:p>
            <a:pPr>
              <a:buNone/>
            </a:pPr>
            <a:r>
              <a:rPr lang="en-US" sz="2200" dirty="0" smtClean="0"/>
              <a:t>Where 			</a:t>
            </a:r>
          </a:p>
          <a:p>
            <a:pPr>
              <a:buNone/>
            </a:pPr>
            <a:endParaRPr lang="en-US" sz="2200" dirty="0"/>
          </a:p>
        </p:txBody>
      </p:sp>
      <p:sp>
        <p:nvSpPr>
          <p:cNvPr id="4" name="Date Placeholder 3"/>
          <p:cNvSpPr>
            <a:spLocks noGrp="1"/>
          </p:cNvSpPr>
          <p:nvPr>
            <p:ph type="dt" sz="half" idx="10"/>
          </p:nvPr>
        </p:nvSpPr>
        <p:spPr/>
        <p:txBody>
          <a:bodyPr/>
          <a:lstStyle/>
          <a:p>
            <a:fld id="{48A56A2F-FEAD-44A1-95D0-E3DB50CB7CFE}"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62</a:t>
            </a:fld>
            <a:endParaRPr lang="en-US"/>
          </a:p>
        </p:txBody>
      </p:sp>
      <p:sp>
        <p:nvSpPr>
          <p:cNvPr id="7" name="Title 1"/>
          <p:cNvSpPr txBox="1">
            <a:spLocks/>
          </p:cNvSpPr>
          <p:nvPr/>
        </p:nvSpPr>
        <p:spPr>
          <a:xfrm>
            <a:off x="1371600" y="0"/>
            <a:ext cx="7772400" cy="8382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800" b="1" dirty="0" smtClean="0"/>
              <a:t>Consistency and Inconsistency of Linear Equations </a:t>
            </a:r>
            <a:r>
              <a:rPr lang="en-US" sz="2800" b="1" dirty="0" smtClean="0">
                <a:latin typeface="Times New Roman" pitchFamily="18" charset="0"/>
                <a:cs typeface="Times New Roman" pitchFamily="18" charset="0"/>
              </a:rPr>
              <a:t>(CO.1)</a:t>
            </a:r>
            <a:endParaRPr lang="en-US" sz="2800" b="1" dirty="0"/>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122883"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743200" y="1219200"/>
            <a:ext cx="2562225" cy="381000"/>
          </a:xfrm>
          <a:prstGeom prst="rect">
            <a:avLst/>
          </a:prstGeom>
          <a:noFill/>
        </p:spPr>
      </p:pic>
      <p:pic>
        <p:nvPicPr>
          <p:cNvPr id="122882"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743200" y="1600200"/>
            <a:ext cx="2581275" cy="381000"/>
          </a:xfrm>
          <a:prstGeom prst="rect">
            <a:avLst/>
          </a:prstGeom>
          <a:noFill/>
        </p:spPr>
      </p:pic>
      <p:pic>
        <p:nvPicPr>
          <p:cNvPr id="122881" name="Picture 1"/>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2743200" y="1981200"/>
            <a:ext cx="2581275" cy="381000"/>
          </a:xfrm>
          <a:prstGeom prst="rect">
            <a:avLst/>
          </a:prstGeom>
          <a:noFill/>
        </p:spPr>
      </p:pic>
      <p:sp>
        <p:nvSpPr>
          <p:cNvPr id="122885" name="Rectangle 5"/>
          <p:cNvSpPr>
            <a:spLocks noChangeArrowheads="1"/>
          </p:cNvSpPr>
          <p:nvPr/>
        </p:nvSpPr>
        <p:spPr bwMode="auto">
          <a:xfrm>
            <a:off x="68580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2886" name="Rectangle 6"/>
          <p:cNvSpPr>
            <a:spLocks noChangeArrowheads="1"/>
          </p:cNvSpPr>
          <p:nvPr/>
        </p:nvSpPr>
        <p:spPr bwMode="auto">
          <a:xfrm>
            <a:off x="685800" y="1219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2887" name="Rectangle 7"/>
          <p:cNvSpPr>
            <a:spLocks noChangeArrowheads="1"/>
          </p:cNvSpPr>
          <p:nvPr/>
        </p:nvSpPr>
        <p:spPr bwMode="auto">
          <a:xfrm>
            <a:off x="685800" y="1600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2889"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22888" name="Picture 8"/>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2743200" y="2819400"/>
            <a:ext cx="2886075" cy="1028700"/>
          </a:xfrm>
          <a:prstGeom prst="rect">
            <a:avLst/>
          </a:prstGeom>
          <a:noFill/>
        </p:spPr>
      </p:pic>
      <p:sp>
        <p:nvSpPr>
          <p:cNvPr id="122894" name="Rectangle 1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22893" name="Picture 13"/>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2057400" y="4572000"/>
            <a:ext cx="6477000" cy="1143000"/>
          </a:xfrm>
          <a:prstGeom prst="rect">
            <a:avLst/>
          </a:prstGeom>
          <a:noFill/>
        </p:spPr>
      </p:pic>
    </p:spTree>
  </p:cSld>
  <p:clrMapOvr>
    <a:masterClrMapping/>
  </p:clrMapOvr>
  <p:transition spd="slow">
    <p:pull dir="d"/>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8D5D131-1A3B-4FCB-B666-BDF33660ADE9}"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63</a:t>
            </a:fld>
            <a:endParaRPr lang="en-US"/>
          </a:p>
        </p:txBody>
      </p:sp>
      <p:sp>
        <p:nvSpPr>
          <p:cNvPr id="7" name="Title 1"/>
          <p:cNvSpPr txBox="1">
            <a:spLocks/>
          </p:cNvSpPr>
          <p:nvPr/>
        </p:nvSpPr>
        <p:spPr>
          <a:xfrm>
            <a:off x="1371600" y="0"/>
            <a:ext cx="7772400" cy="7620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800" b="1" dirty="0" smtClean="0"/>
              <a:t>Consistency and Inconsistency of Linear Equations </a:t>
            </a:r>
            <a:r>
              <a:rPr lang="en-US" sz="2800" b="1" dirty="0" smtClean="0">
                <a:latin typeface="Times New Roman" pitchFamily="18" charset="0"/>
                <a:cs typeface="Times New Roman" pitchFamily="18" charset="0"/>
              </a:rPr>
              <a:t>(CO.1)</a:t>
            </a:r>
            <a:endParaRPr lang="en-US" sz="2800" b="1" dirty="0"/>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2390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23905"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828800" y="876300"/>
            <a:ext cx="5238750" cy="876300"/>
          </a:xfrm>
          <a:prstGeom prst="rect">
            <a:avLst/>
          </a:prstGeom>
          <a:noFill/>
        </p:spPr>
      </p:pic>
      <p:pic>
        <p:nvPicPr>
          <p:cNvPr id="123907"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752600" y="1828800"/>
            <a:ext cx="5029200" cy="990600"/>
          </a:xfrm>
          <a:prstGeom prst="rect">
            <a:avLst/>
          </a:prstGeom>
          <a:noFill/>
        </p:spPr>
      </p:pic>
      <p:sp>
        <p:nvSpPr>
          <p:cNvPr id="123909" name="Rectangle 5"/>
          <p:cNvSpPr>
            <a:spLocks noChangeArrowheads="1"/>
          </p:cNvSpPr>
          <p:nvPr/>
        </p:nvSpPr>
        <p:spPr bwMode="auto">
          <a:xfrm>
            <a:off x="685800" y="1390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3911" name="Rectangle 7"/>
          <p:cNvSpPr>
            <a:spLocks noChangeArrowheads="1"/>
          </p:cNvSpPr>
          <p:nvPr/>
        </p:nvSpPr>
        <p:spPr bwMode="auto">
          <a:xfrm>
            <a:off x="609600" y="3413499"/>
            <a:ext cx="7848600" cy="246221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and the matrix equation AX = B reduces to AX = 0.</a:t>
            </a:r>
          </a:p>
          <a:p>
            <a:pPr marL="0" marR="0" lvl="0" indent="0" algn="just" defTabSz="914400" rtl="0" eaLnBrk="1" fontAlgn="base" latinLnBrk="0" hangingPunct="1">
              <a:lnSpc>
                <a:spcPct val="100000"/>
              </a:lnSpc>
              <a:spcBef>
                <a:spcPct val="0"/>
              </a:spcBef>
              <a:spcAft>
                <a:spcPct val="0"/>
              </a:spcAft>
              <a:buClrTx/>
              <a:buSzTx/>
              <a:buFontTx/>
              <a:buNone/>
              <a:tabLst/>
            </a:pPr>
            <a:r>
              <a:rPr lang="en-US" sz="2200" dirty="0" smtClean="0">
                <a:latin typeface="Calibri" pitchFamily="34" charset="0"/>
                <a:cs typeface="Times New Roman" pitchFamily="18" charset="0"/>
              </a:rPr>
              <a:t>Such a system of equations is called a system of homogeneous linear equations.</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Calibri" pitchFamily="34" charset="0"/>
                <a:cs typeface="Times New Roman" pitchFamily="18" charset="0"/>
              </a:rPr>
              <a:t>If at least one of 			then 	</a:t>
            </a:r>
            <a:r>
              <a:rPr kumimoji="0" lang="en-US" sz="2200" b="0" i="0" u="none" strike="noStrike" cap="none" normalizeH="0" dirty="0" smtClean="0">
                <a:ln>
                  <a:noFill/>
                </a:ln>
                <a:solidFill>
                  <a:schemeClr val="tx1"/>
                </a:solidFill>
                <a:effectLst/>
                <a:latin typeface="Calibri" pitchFamily="34" charset="0"/>
                <a:cs typeface="Times New Roman" pitchFamily="18" charset="0"/>
              </a:rPr>
              <a:t>      .</a:t>
            </a:r>
          </a:p>
          <a:p>
            <a:pPr marL="0" marR="0" lvl="0" indent="0" algn="just" defTabSz="914400" rtl="0" eaLnBrk="1" fontAlgn="base" latinLnBrk="0" hangingPunct="1">
              <a:lnSpc>
                <a:spcPct val="100000"/>
              </a:lnSpc>
              <a:spcBef>
                <a:spcPct val="0"/>
              </a:spcBef>
              <a:spcAft>
                <a:spcPct val="0"/>
              </a:spcAft>
              <a:buClrTx/>
              <a:buSzTx/>
              <a:buFontTx/>
              <a:buNone/>
              <a:tabLst/>
            </a:pPr>
            <a:r>
              <a:rPr lang="en-US" sz="2200" dirty="0" smtClean="0">
                <a:latin typeface="Calibri" pitchFamily="34" charset="0"/>
                <a:cs typeface="Times New Roman" pitchFamily="18" charset="0"/>
              </a:rPr>
              <a:t>Such a system of equations is called a system of non-homogeneous linear equations.</a:t>
            </a:r>
            <a:endParaRPr kumimoji="0" lang="en-US" sz="2200" b="0" i="0" u="none" strike="noStrike" cap="none" normalizeH="0" dirty="0" smtClean="0">
              <a:ln>
                <a:noFill/>
              </a:ln>
              <a:solidFill>
                <a:schemeClr val="tx1"/>
              </a:solidFill>
              <a:effectLst/>
              <a:latin typeface="Calibri" pitchFamily="34" charset="0"/>
              <a:cs typeface="Times New Roman"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dirty="0" smtClean="0">
              <a:ln>
                <a:noFill/>
              </a:ln>
              <a:solidFill>
                <a:schemeClr val="tx1"/>
              </a:solidFill>
              <a:effectLst/>
              <a:latin typeface="Arial" pitchFamily="34" charset="0"/>
              <a:cs typeface="Arial" pitchFamily="34" charset="0"/>
            </a:endParaRPr>
          </a:p>
        </p:txBody>
      </p:sp>
      <p:sp>
        <p:nvSpPr>
          <p:cNvPr id="123912" name="Rectangle 8"/>
          <p:cNvSpPr>
            <a:spLocks noChangeArrowheads="1"/>
          </p:cNvSpPr>
          <p:nvPr/>
        </p:nvSpPr>
        <p:spPr bwMode="auto">
          <a:xfrm>
            <a:off x="685800" y="800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3914"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3916"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23915" name="Picture 11"/>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676400" y="2819400"/>
            <a:ext cx="2667000" cy="342900"/>
          </a:xfrm>
          <a:prstGeom prst="rect">
            <a:avLst/>
          </a:prstGeom>
          <a:noFill/>
        </p:spPr>
      </p:pic>
      <p:sp>
        <p:nvSpPr>
          <p:cNvPr id="21" name="TextBox 20"/>
          <p:cNvSpPr txBox="1"/>
          <p:nvPr/>
        </p:nvSpPr>
        <p:spPr>
          <a:xfrm>
            <a:off x="3962400" y="2743200"/>
            <a:ext cx="715260" cy="430887"/>
          </a:xfrm>
          <a:prstGeom prst="rect">
            <a:avLst/>
          </a:prstGeom>
          <a:noFill/>
        </p:spPr>
        <p:txBody>
          <a:bodyPr wrap="none" rtlCol="0">
            <a:spAutoFit/>
          </a:bodyPr>
          <a:lstStyle/>
          <a:p>
            <a:r>
              <a:rPr lang="en-US" sz="2200" dirty="0" smtClean="0"/>
              <a:t>then</a:t>
            </a:r>
            <a:endParaRPr lang="en-US" sz="2200" dirty="0"/>
          </a:p>
        </p:txBody>
      </p:sp>
      <p:sp>
        <p:nvSpPr>
          <p:cNvPr id="123918" name="Rectangle 1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23917" name="Picture 13"/>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4648200" y="2819400"/>
            <a:ext cx="685800" cy="342900"/>
          </a:xfrm>
          <a:prstGeom prst="rect">
            <a:avLst/>
          </a:prstGeom>
          <a:noFill/>
        </p:spPr>
      </p:pic>
      <p:sp>
        <p:nvSpPr>
          <p:cNvPr id="123920" name="Rectangle 1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23919" name="Picture 1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2590800" y="4495800"/>
            <a:ext cx="2590800" cy="342900"/>
          </a:xfrm>
          <a:prstGeom prst="rect">
            <a:avLst/>
          </a:prstGeom>
          <a:noFill/>
        </p:spPr>
      </p:pic>
      <p:sp>
        <p:nvSpPr>
          <p:cNvPr id="123922" name="Rectangle 1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23921" name="Picture 17"/>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5867400" y="4533900"/>
            <a:ext cx="685800" cy="342900"/>
          </a:xfrm>
          <a:prstGeom prst="rect">
            <a:avLst/>
          </a:prstGeom>
          <a:noFill/>
        </p:spPr>
      </p:pic>
    </p:spTree>
  </p:cSld>
  <p:clrMapOvr>
    <a:masterClrMapping/>
  </p:clrMapOvr>
  <p:transition spd="slow">
    <p:pull dir="d"/>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r>
              <a:rPr lang="en-US" sz="2200" dirty="0" smtClean="0"/>
              <a:t>A system of equations having no solution is called an </a:t>
            </a:r>
            <a:r>
              <a:rPr lang="en-US" sz="2200" b="1" dirty="0" smtClean="0"/>
              <a:t>inconsistent </a:t>
            </a:r>
            <a:r>
              <a:rPr lang="en-US" sz="2200" dirty="0" smtClean="0"/>
              <a:t>system of equations.</a:t>
            </a:r>
          </a:p>
          <a:p>
            <a:r>
              <a:rPr lang="en-US" sz="2200" dirty="0" smtClean="0"/>
              <a:t>A system of equations having one or more solution is called a </a:t>
            </a:r>
            <a:r>
              <a:rPr lang="en-US" sz="2200" b="1" dirty="0" smtClean="0"/>
              <a:t>consistent</a:t>
            </a:r>
            <a:r>
              <a:rPr lang="en-US" sz="2200" dirty="0" smtClean="0"/>
              <a:t> system of equations.</a:t>
            </a:r>
          </a:p>
          <a:p>
            <a:pPr>
              <a:buNone/>
            </a:pPr>
            <a:r>
              <a:rPr lang="en-US" sz="2200" b="1" dirty="0" smtClean="0"/>
              <a:t>For a system of non-homogeneous linear equations AX = B.</a:t>
            </a:r>
          </a:p>
          <a:p>
            <a:r>
              <a:rPr lang="en-US" sz="2200" dirty="0" smtClean="0"/>
              <a:t>If 		        , the system is inconsistent.</a:t>
            </a:r>
          </a:p>
          <a:p>
            <a:r>
              <a:rPr lang="en-US" sz="2200" dirty="0" smtClean="0"/>
              <a:t>If 					         , the system has a unique solution.</a:t>
            </a:r>
          </a:p>
          <a:p>
            <a:r>
              <a:rPr lang="en-US" sz="2200" dirty="0" smtClean="0"/>
              <a:t>If 					        , the system has an infinite number of solutions.</a:t>
            </a:r>
          </a:p>
          <a:p>
            <a:pPr>
              <a:buNone/>
            </a:pPr>
            <a:r>
              <a:rPr lang="en-US" sz="2200" dirty="0" smtClean="0"/>
              <a:t>The matrix 	   in which the elements of A and B are written side by side is called the </a:t>
            </a:r>
            <a:r>
              <a:rPr lang="en-US" sz="2200" b="1" dirty="0" smtClean="0"/>
              <a:t>augmented matrix.</a:t>
            </a:r>
            <a:endParaRPr lang="en-US" sz="2200" b="1" dirty="0"/>
          </a:p>
        </p:txBody>
      </p:sp>
      <p:sp>
        <p:nvSpPr>
          <p:cNvPr id="4" name="Date Placeholder 3"/>
          <p:cNvSpPr>
            <a:spLocks noGrp="1"/>
          </p:cNvSpPr>
          <p:nvPr>
            <p:ph type="dt" sz="half" idx="10"/>
          </p:nvPr>
        </p:nvSpPr>
        <p:spPr/>
        <p:txBody>
          <a:bodyPr/>
          <a:lstStyle/>
          <a:p>
            <a:fld id="{3A15C3C0-4517-4752-9D39-BB39937653E7}"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64</a:t>
            </a:fld>
            <a:endParaRPr lang="en-US"/>
          </a:p>
        </p:txBody>
      </p:sp>
      <p:sp>
        <p:nvSpPr>
          <p:cNvPr id="7" name="Title 1"/>
          <p:cNvSpPr txBox="1">
            <a:spLocks/>
          </p:cNvSpPr>
          <p:nvPr/>
        </p:nvSpPr>
        <p:spPr>
          <a:xfrm>
            <a:off x="1371600" y="0"/>
            <a:ext cx="7772400" cy="7620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800" b="1" dirty="0" smtClean="0"/>
              <a:t>Consistency and Inconsistency of Linear Equations </a:t>
            </a:r>
            <a:r>
              <a:rPr lang="en-US" sz="2800" b="1" dirty="0" smtClean="0">
                <a:latin typeface="Times New Roman" pitchFamily="18" charset="0"/>
                <a:cs typeface="Times New Roman" pitchFamily="18" charset="0"/>
              </a:rPr>
              <a:t>(CO.1)</a:t>
            </a:r>
            <a:endParaRPr lang="en-US" sz="2800" b="1" dirty="0"/>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2493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24929"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219200" y="3048000"/>
            <a:ext cx="1676400" cy="342900"/>
          </a:xfrm>
          <a:prstGeom prst="rect">
            <a:avLst/>
          </a:prstGeom>
          <a:noFill/>
        </p:spPr>
      </p:pic>
      <p:sp>
        <p:nvSpPr>
          <p:cNvPr id="12493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24931"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247775" y="3467100"/>
            <a:ext cx="4467225" cy="342900"/>
          </a:xfrm>
          <a:prstGeom prst="rect">
            <a:avLst/>
          </a:prstGeom>
          <a:noFill/>
        </p:spPr>
      </p:pic>
      <p:sp>
        <p:nvSpPr>
          <p:cNvPr id="12493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24933" name="Picture 5"/>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171575" y="4229100"/>
            <a:ext cx="4467225" cy="342900"/>
          </a:xfrm>
          <a:prstGeom prst="rect">
            <a:avLst/>
          </a:prstGeom>
          <a:noFill/>
        </p:spPr>
      </p:pic>
      <p:sp>
        <p:nvSpPr>
          <p:cNvPr id="12493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24935" name="Picture 7"/>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1905000" y="4991100"/>
            <a:ext cx="628650" cy="342900"/>
          </a:xfrm>
          <a:prstGeom prst="rect">
            <a:avLst/>
          </a:prstGeom>
          <a:noFill/>
        </p:spPr>
      </p:pic>
    </p:spTree>
  </p:cSld>
  <p:clrMapOvr>
    <a:masterClrMapping/>
  </p:clrMapOvr>
  <p:transition spd="slow">
    <p:pull dir="d"/>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lnSpc>
                <a:spcPct val="150000"/>
              </a:lnSpc>
              <a:buNone/>
            </a:pPr>
            <a:endParaRPr lang="en-US" sz="2200" dirty="0" smtClean="0"/>
          </a:p>
          <a:p>
            <a:pPr algn="just">
              <a:lnSpc>
                <a:spcPct val="150000"/>
              </a:lnSpc>
              <a:buNone/>
            </a:pPr>
            <a:r>
              <a:rPr lang="en-US" sz="2200" dirty="0" smtClean="0"/>
              <a:t>A </a:t>
            </a:r>
            <a:r>
              <a:rPr lang="en-US" sz="2200" b="1" dirty="0" smtClean="0"/>
              <a:t>system</a:t>
            </a:r>
            <a:r>
              <a:rPr lang="en-US" sz="2200" dirty="0" smtClean="0"/>
              <a:t> of equations is called an </a:t>
            </a:r>
            <a:r>
              <a:rPr lang="en-US" sz="2200" b="1" dirty="0" smtClean="0"/>
              <a:t>inconsistent system</a:t>
            </a:r>
            <a:r>
              <a:rPr lang="en-US" sz="2200" dirty="0" smtClean="0"/>
              <a:t> of equations if</a:t>
            </a:r>
          </a:p>
          <a:p>
            <a:pPr algn="just">
              <a:lnSpc>
                <a:spcPct val="150000"/>
              </a:lnSpc>
              <a:buNone/>
            </a:pPr>
            <a:r>
              <a:rPr lang="en-US" sz="2200" dirty="0" smtClean="0"/>
              <a:t>there is no solution because the lines are parallel. A </a:t>
            </a:r>
            <a:r>
              <a:rPr lang="en-US" sz="2200" b="1" dirty="0" smtClean="0"/>
              <a:t>dependent</a:t>
            </a:r>
          </a:p>
          <a:p>
            <a:pPr algn="just">
              <a:lnSpc>
                <a:spcPct val="150000"/>
              </a:lnSpc>
              <a:buNone/>
            </a:pPr>
            <a:r>
              <a:rPr lang="en-US" sz="2200" b="1" dirty="0" smtClean="0"/>
              <a:t>system</a:t>
            </a:r>
            <a:r>
              <a:rPr lang="en-US" sz="2200" dirty="0" smtClean="0"/>
              <a:t> of equations is when the same line is written in two different</a:t>
            </a:r>
          </a:p>
          <a:p>
            <a:pPr algn="just">
              <a:lnSpc>
                <a:spcPct val="150000"/>
              </a:lnSpc>
              <a:buNone/>
            </a:pPr>
            <a:r>
              <a:rPr lang="en-US" sz="2200" dirty="0" smtClean="0"/>
              <a:t>forms so that there are infinite solutions.</a:t>
            </a:r>
            <a:endParaRPr lang="en-US" sz="2200" dirty="0"/>
          </a:p>
        </p:txBody>
      </p:sp>
      <p:sp>
        <p:nvSpPr>
          <p:cNvPr id="4" name="Date Placeholder 3"/>
          <p:cNvSpPr>
            <a:spLocks noGrp="1"/>
          </p:cNvSpPr>
          <p:nvPr>
            <p:ph type="dt" sz="half" idx="10"/>
          </p:nvPr>
        </p:nvSpPr>
        <p:spPr/>
        <p:txBody>
          <a:bodyPr/>
          <a:lstStyle/>
          <a:p>
            <a:fld id="{B7C20B2B-00D3-4C88-A7C3-8D1AFCE2AE9D}"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65</a:t>
            </a:fld>
            <a:endParaRPr lang="en-US"/>
          </a:p>
        </p:txBody>
      </p:sp>
      <p:sp>
        <p:nvSpPr>
          <p:cNvPr id="7" name="Title 1"/>
          <p:cNvSpPr txBox="1">
            <a:spLocks/>
          </p:cNvSpPr>
          <p:nvPr/>
        </p:nvSpPr>
        <p:spPr>
          <a:xfrm>
            <a:off x="1371600" y="0"/>
            <a:ext cx="7772400" cy="7620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800" b="1" dirty="0" smtClean="0">
                <a:solidFill>
                  <a:schemeClr val="tx1"/>
                </a:solidFill>
              </a:rPr>
              <a:t>Topic objective of Consistency and Inconsistency of linear system of equations </a:t>
            </a:r>
            <a:r>
              <a:rPr lang="en-US" sz="2800" b="1" dirty="0" smtClean="0">
                <a:solidFill>
                  <a:schemeClr val="tx1"/>
                </a:solidFill>
                <a:latin typeface="Times New Roman" pitchFamily="18" charset="0"/>
                <a:cs typeface="Times New Roman" pitchFamily="18" charset="0"/>
              </a:rPr>
              <a:t>(CO.1)</a:t>
            </a:r>
            <a:endParaRPr lang="en-US" sz="2800" b="1" dirty="0">
              <a:solidFill>
                <a:schemeClr val="tx1"/>
              </a:solidFill>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2595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Tree>
  </p:cSld>
  <p:clrMapOvr>
    <a:masterClrMapping/>
  </p:clrMapOvr>
  <p:transition spd="slow">
    <p:pull dir="d"/>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lnSpcReduction="10000"/>
          </a:bodyPr>
          <a:lstStyle/>
          <a:p>
            <a:pPr>
              <a:buNone/>
            </a:pPr>
            <a:r>
              <a:rPr lang="en-US" sz="2400" b="1" dirty="0" smtClean="0"/>
              <a:t>For a system of non-homogeneous linear equations A X = O.</a:t>
            </a:r>
          </a:p>
          <a:p>
            <a:pPr algn="just">
              <a:lnSpc>
                <a:spcPct val="150000"/>
              </a:lnSpc>
            </a:pPr>
            <a:r>
              <a:rPr lang="en-US" sz="2200" dirty="0" smtClean="0"/>
              <a:t>If X = O is always a solution. This solution in which each unknown has the value zero is called the </a:t>
            </a:r>
            <a:r>
              <a:rPr lang="en-US" sz="2200" b="1" dirty="0" smtClean="0"/>
              <a:t>Null Solution </a:t>
            </a:r>
            <a:r>
              <a:rPr lang="en-US" sz="2200" dirty="0" smtClean="0"/>
              <a:t>or the </a:t>
            </a:r>
            <a:r>
              <a:rPr lang="en-US" sz="2200" b="1" dirty="0" smtClean="0"/>
              <a:t>Trivial Solution</a:t>
            </a:r>
            <a:r>
              <a:rPr lang="en-US" sz="2200" dirty="0" smtClean="0"/>
              <a:t>.</a:t>
            </a:r>
          </a:p>
          <a:p>
            <a:pPr algn="just">
              <a:lnSpc>
                <a:spcPct val="150000"/>
              </a:lnSpc>
            </a:pPr>
            <a:r>
              <a:rPr lang="en-US" sz="2200" dirty="0" smtClean="0"/>
              <a:t>The homogeneous system is always consistent means have either the trivial solution or an infinite number of solutions.</a:t>
            </a:r>
          </a:p>
          <a:p>
            <a:pPr algn="just">
              <a:lnSpc>
                <a:spcPct val="150000"/>
              </a:lnSpc>
            </a:pPr>
            <a:r>
              <a:rPr lang="en-US" sz="2200" dirty="0" smtClean="0"/>
              <a:t>If 	     = number of unknowns, the system has only the trivial solutions.</a:t>
            </a:r>
          </a:p>
          <a:p>
            <a:pPr algn="just">
              <a:lnSpc>
                <a:spcPct val="150000"/>
              </a:lnSpc>
            </a:pPr>
            <a:r>
              <a:rPr lang="en-US" sz="2200" dirty="0" smtClean="0"/>
              <a:t>If 	     &lt; number of unknowns, the system has an infinite number of non-trivial solutions. </a:t>
            </a:r>
            <a:endParaRPr lang="en-US" sz="2200" dirty="0"/>
          </a:p>
        </p:txBody>
      </p:sp>
      <p:sp>
        <p:nvSpPr>
          <p:cNvPr id="4" name="Date Placeholder 3"/>
          <p:cNvSpPr>
            <a:spLocks noGrp="1"/>
          </p:cNvSpPr>
          <p:nvPr>
            <p:ph type="dt" sz="half" idx="10"/>
          </p:nvPr>
        </p:nvSpPr>
        <p:spPr/>
        <p:txBody>
          <a:bodyPr/>
          <a:lstStyle/>
          <a:p>
            <a:fld id="{B7C20B2B-00D3-4C88-A7C3-8D1AFCE2AE9D}"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66</a:t>
            </a:fld>
            <a:endParaRPr lang="en-US"/>
          </a:p>
        </p:txBody>
      </p:sp>
      <p:sp>
        <p:nvSpPr>
          <p:cNvPr id="7" name="Title 1"/>
          <p:cNvSpPr txBox="1">
            <a:spLocks/>
          </p:cNvSpPr>
          <p:nvPr/>
        </p:nvSpPr>
        <p:spPr>
          <a:xfrm>
            <a:off x="1371600" y="0"/>
            <a:ext cx="7772400" cy="7620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800" b="1" dirty="0" smtClean="0"/>
              <a:t>Consistency and Inconsistency of Linear Equations </a:t>
            </a:r>
            <a:r>
              <a:rPr lang="en-US" sz="2800" b="1" dirty="0" smtClean="0">
                <a:latin typeface="Times New Roman" pitchFamily="18" charset="0"/>
                <a:cs typeface="Times New Roman" pitchFamily="18" charset="0"/>
              </a:rPr>
              <a:t>(CO.1)</a:t>
            </a:r>
            <a:endParaRPr lang="en-US" sz="2800" b="1" dirty="0"/>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2595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25953"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228725" y="3695700"/>
            <a:ext cx="523875" cy="342900"/>
          </a:xfrm>
          <a:prstGeom prst="rect">
            <a:avLst/>
          </a:prstGeom>
          <a:noFill/>
        </p:spPr>
      </p:pic>
      <p:pic>
        <p:nvPicPr>
          <p:cNvPr id="10"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228725" y="4724400"/>
            <a:ext cx="523875" cy="342900"/>
          </a:xfrm>
          <a:prstGeom prst="rect">
            <a:avLst/>
          </a:prstGeom>
          <a:noFill/>
        </p:spPr>
      </p:pic>
    </p:spTree>
  </p:cSld>
  <p:clrMapOvr>
    <a:masterClrMapping/>
  </p:clrMapOvr>
  <p:transition spd="slow">
    <p:pull dir="d"/>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838200"/>
            <a:ext cx="8229600" cy="5486400"/>
          </a:xfrm>
        </p:spPr>
        <p:txBody>
          <a:bodyPr>
            <a:normAutofit fontScale="92500" lnSpcReduction="20000"/>
          </a:bodyPr>
          <a:lstStyle/>
          <a:p>
            <a:pPr marL="457200" indent="-457200">
              <a:buNone/>
            </a:pPr>
            <a:r>
              <a:rPr lang="en-US" sz="2400" b="1" dirty="0" smtClean="0"/>
              <a:t>Prob. </a:t>
            </a:r>
            <a:r>
              <a:rPr lang="en-US" sz="2400" dirty="0" smtClean="0"/>
              <a:t>Show that the system of equations  x + y + z = - 3, 3x + y -2z = - 2,</a:t>
            </a:r>
          </a:p>
          <a:p>
            <a:pPr marL="457200" indent="-457200">
              <a:buNone/>
            </a:pPr>
            <a:r>
              <a:rPr lang="en-US" sz="2400" dirty="0" smtClean="0"/>
              <a:t>2x + 4y + 7z = 7 is not consistent.</a:t>
            </a:r>
          </a:p>
          <a:p>
            <a:pPr marL="457200" indent="-457200">
              <a:buNone/>
            </a:pPr>
            <a:r>
              <a:rPr lang="en-US" sz="2400" b="1" dirty="0" smtClean="0"/>
              <a:t>Answer: </a:t>
            </a:r>
            <a:r>
              <a:rPr lang="en-US" sz="2400" dirty="0" smtClean="0"/>
              <a:t>Augmented matrix,</a:t>
            </a:r>
          </a:p>
          <a:p>
            <a:pPr marL="457200" indent="-457200">
              <a:buNone/>
            </a:pPr>
            <a:endParaRPr lang="en-US" sz="2400" b="1" dirty="0" smtClean="0"/>
          </a:p>
          <a:p>
            <a:pPr marL="457200" indent="-457200">
              <a:buNone/>
            </a:pPr>
            <a:endParaRPr lang="en-US" sz="2400" b="1" dirty="0" smtClean="0"/>
          </a:p>
          <a:p>
            <a:pPr marL="457200" indent="-457200">
              <a:buNone/>
            </a:pPr>
            <a:endParaRPr lang="en-US" sz="2400" b="1" dirty="0" smtClean="0"/>
          </a:p>
          <a:p>
            <a:pPr marL="457200" indent="-457200">
              <a:buNone/>
            </a:pPr>
            <a:endParaRPr lang="en-US" sz="2400" b="1" dirty="0" smtClean="0"/>
          </a:p>
          <a:p>
            <a:pPr marL="457200" indent="-457200">
              <a:buNone/>
            </a:pPr>
            <a:endParaRPr lang="en-US" sz="2400" b="1" dirty="0" smtClean="0"/>
          </a:p>
          <a:p>
            <a:pPr marL="457200" indent="-457200">
              <a:buNone/>
            </a:pPr>
            <a:endParaRPr lang="en-US" sz="2400" b="1" dirty="0" smtClean="0"/>
          </a:p>
          <a:p>
            <a:pPr marL="457200" indent="-457200">
              <a:buNone/>
            </a:pPr>
            <a:endParaRPr lang="en-US" sz="2400" b="1" dirty="0" smtClean="0"/>
          </a:p>
          <a:p>
            <a:pPr marL="457200" indent="-457200">
              <a:buNone/>
            </a:pPr>
            <a:endParaRPr lang="en-US" sz="2400" dirty="0" smtClean="0"/>
          </a:p>
          <a:p>
            <a:pPr marL="457200" indent="-457200">
              <a:buNone/>
            </a:pPr>
            <a:endParaRPr lang="en-US" sz="2400" dirty="0" smtClean="0"/>
          </a:p>
          <a:p>
            <a:pPr marL="457200" indent="-457200">
              <a:buNone/>
            </a:pPr>
            <a:r>
              <a:rPr lang="en-US" sz="2400" dirty="0" smtClean="0"/>
              <a:t>      Which is echelon form. Here 		    and 		.</a:t>
            </a:r>
          </a:p>
          <a:p>
            <a:pPr marL="457200" indent="-457200">
              <a:buNone/>
            </a:pPr>
            <a:r>
              <a:rPr lang="en-US" sz="2400" dirty="0" smtClean="0"/>
              <a:t>       So			    , hence the system of given equations is inconsistent and has no solution.  </a:t>
            </a:r>
          </a:p>
          <a:p>
            <a:pPr marL="457200" indent="-457200">
              <a:buNone/>
            </a:pPr>
            <a:endParaRPr lang="en-US" sz="2400" dirty="0"/>
          </a:p>
        </p:txBody>
      </p:sp>
      <p:sp>
        <p:nvSpPr>
          <p:cNvPr id="4" name="Date Placeholder 3"/>
          <p:cNvSpPr>
            <a:spLocks noGrp="1"/>
          </p:cNvSpPr>
          <p:nvPr>
            <p:ph type="dt" sz="half" idx="10"/>
          </p:nvPr>
        </p:nvSpPr>
        <p:spPr/>
        <p:txBody>
          <a:bodyPr/>
          <a:lstStyle/>
          <a:p>
            <a:fld id="{25B52762-1DB4-410F-8E33-178AC43FC3AF}"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67</a:t>
            </a:fld>
            <a:endParaRPr lang="en-US"/>
          </a:p>
        </p:txBody>
      </p:sp>
      <p:sp>
        <p:nvSpPr>
          <p:cNvPr id="7" name="Title 1"/>
          <p:cNvSpPr txBox="1">
            <a:spLocks/>
          </p:cNvSpPr>
          <p:nvPr/>
        </p:nvSpPr>
        <p:spPr>
          <a:xfrm>
            <a:off x="1371600" y="0"/>
            <a:ext cx="7772400" cy="7620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800" b="1" dirty="0" smtClean="0"/>
              <a:t>Consistency and Inconsistency of Linear Equations </a:t>
            </a:r>
            <a:r>
              <a:rPr lang="en-US" sz="2800" b="1" dirty="0" smtClean="0">
                <a:latin typeface="Times New Roman" pitchFamily="18" charset="0"/>
                <a:cs typeface="Times New Roman" pitchFamily="18" charset="0"/>
              </a:rPr>
              <a:t>(CO.1)</a:t>
            </a:r>
            <a:endParaRPr lang="en-US" sz="2800" b="1" dirty="0"/>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2697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26977"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267200" y="1295400"/>
            <a:ext cx="3190875" cy="857250"/>
          </a:xfrm>
          <a:prstGeom prst="rect">
            <a:avLst/>
          </a:prstGeom>
          <a:noFill/>
        </p:spPr>
      </p:pic>
      <p:sp>
        <p:nvSpPr>
          <p:cNvPr id="126979" name="Rectangle 3"/>
          <p:cNvSpPr>
            <a:spLocks noChangeArrowheads="1"/>
          </p:cNvSpPr>
          <p:nvPr/>
        </p:nvSpPr>
        <p:spPr bwMode="auto">
          <a:xfrm>
            <a:off x="685800" y="13144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26983" name="Picture 7"/>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914525" y="2133600"/>
            <a:ext cx="4943475" cy="381000"/>
          </a:xfrm>
          <a:prstGeom prst="rect">
            <a:avLst/>
          </a:prstGeom>
          <a:noFill/>
        </p:spPr>
      </p:pic>
      <p:pic>
        <p:nvPicPr>
          <p:cNvPr id="126982" name="Picture 6"/>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4362450" y="2590800"/>
            <a:ext cx="2800350" cy="866775"/>
          </a:xfrm>
          <a:prstGeom prst="rect">
            <a:avLst/>
          </a:prstGeom>
          <a:noFill/>
        </p:spPr>
      </p:pic>
      <p:pic>
        <p:nvPicPr>
          <p:cNvPr id="126981"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1981200" y="3505200"/>
            <a:ext cx="2847975" cy="381000"/>
          </a:xfrm>
          <a:prstGeom prst="rect">
            <a:avLst/>
          </a:prstGeom>
          <a:noFill/>
        </p:spPr>
      </p:pic>
      <p:pic>
        <p:nvPicPr>
          <p:cNvPr id="126980" name="Picture 4"/>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4419600" y="3857625"/>
            <a:ext cx="2743200" cy="866775"/>
          </a:xfrm>
          <a:prstGeom prst="rect">
            <a:avLst/>
          </a:prstGeom>
          <a:noFill/>
        </p:spPr>
      </p:pic>
      <p:sp>
        <p:nvSpPr>
          <p:cNvPr id="126984"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6985" name="Rectangle 9"/>
          <p:cNvSpPr>
            <a:spLocks noChangeArrowheads="1"/>
          </p:cNvSpPr>
          <p:nvPr/>
        </p:nvSpPr>
        <p:spPr bwMode="auto">
          <a:xfrm>
            <a:off x="68580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6986" name="Rectangle 10"/>
          <p:cNvSpPr>
            <a:spLocks noChangeArrowheads="1"/>
          </p:cNvSpPr>
          <p:nvPr/>
        </p:nvSpPr>
        <p:spPr bwMode="auto">
          <a:xfrm>
            <a:off x="685800" y="17049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6987" name="Rectangle 11"/>
          <p:cNvSpPr>
            <a:spLocks noChangeArrowheads="1"/>
          </p:cNvSpPr>
          <p:nvPr/>
        </p:nvSpPr>
        <p:spPr bwMode="auto">
          <a:xfrm>
            <a:off x="0" y="20859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6988" name="Rectangle 12"/>
          <p:cNvSpPr>
            <a:spLocks noChangeArrowheads="1"/>
          </p:cNvSpPr>
          <p:nvPr/>
        </p:nvSpPr>
        <p:spPr bwMode="auto">
          <a:xfrm>
            <a:off x="685800" y="29527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6990" name="Rectangle 1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26989" name="Picture 13"/>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4343400" y="4838700"/>
            <a:ext cx="1295400" cy="342900"/>
          </a:xfrm>
          <a:prstGeom prst="rect">
            <a:avLst/>
          </a:prstGeom>
          <a:noFill/>
        </p:spPr>
      </p:pic>
      <p:sp>
        <p:nvSpPr>
          <p:cNvPr id="126991" name="Rectangle 15"/>
          <p:cNvSpPr>
            <a:spLocks noChangeArrowheads="1"/>
          </p:cNvSpPr>
          <p:nvPr/>
        </p:nvSpPr>
        <p:spPr bwMode="auto">
          <a:xfrm>
            <a:off x="685800" y="800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tab pos="5362575" algn="l"/>
              </a:tabLst>
            </a:pPr>
            <a:r>
              <a:rPr kumimoji="0" lang="en-US" sz="2000" b="0" i="0" u="none" strike="noStrike" cap="none" normalizeH="0" baseline="0" smtClean="0">
                <a:ln>
                  <a:noFill/>
                </a:ln>
                <a:solidFill>
                  <a:schemeClr val="tx1"/>
                </a:solidFill>
                <a:effectLst/>
                <a:latin typeface="Calibri" pitchFamily="34" charset="0"/>
                <a:ea typeface="Times New Roman" pitchFamily="18"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6993" name="Rectangle 1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26992" name="Picture 16"/>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7010400" y="4838700"/>
            <a:ext cx="990600" cy="342900"/>
          </a:xfrm>
          <a:prstGeom prst="rect">
            <a:avLst/>
          </a:prstGeom>
          <a:noFill/>
        </p:spPr>
      </p:pic>
      <p:sp>
        <p:nvSpPr>
          <p:cNvPr id="126995" name="Rectangle 1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26994" name="Picture 18"/>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1524000" y="5181600"/>
            <a:ext cx="1676400" cy="342900"/>
          </a:xfrm>
          <a:prstGeom prst="rect">
            <a:avLst/>
          </a:prstGeom>
          <a:noFill/>
        </p:spPr>
      </p:pic>
    </p:spTree>
  </p:cSld>
  <p:clrMapOvr>
    <a:masterClrMapping/>
  </p:clrMapOvr>
  <p:transition spd="slow">
    <p:pull dir="d"/>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382000" cy="4525963"/>
          </a:xfrm>
        </p:spPr>
        <p:txBody>
          <a:bodyPr>
            <a:normAutofit/>
          </a:bodyPr>
          <a:lstStyle/>
          <a:p>
            <a:pPr>
              <a:buNone/>
            </a:pPr>
            <a:r>
              <a:rPr lang="en-US" sz="2400" b="1" dirty="0" smtClean="0"/>
              <a:t>Prob. </a:t>
            </a:r>
            <a:r>
              <a:rPr lang="en-US" sz="2200" dirty="0" smtClean="0"/>
              <a:t>Investigate, for what values of </a:t>
            </a:r>
            <a:r>
              <a:rPr lang="el-GR" sz="2200" dirty="0" smtClean="0"/>
              <a:t>λ</a:t>
            </a:r>
            <a:r>
              <a:rPr lang="en-US" sz="2200" dirty="0" smtClean="0"/>
              <a:t> and </a:t>
            </a:r>
            <a:r>
              <a:rPr lang="el-GR" sz="2200" dirty="0" smtClean="0"/>
              <a:t>μ</a:t>
            </a:r>
            <a:r>
              <a:rPr lang="en-US" sz="2200" dirty="0" smtClean="0"/>
              <a:t> do the system of equations  x + y + z = 6, x + 2y + 3z = 10, x + 2y + </a:t>
            </a:r>
            <a:r>
              <a:rPr lang="el-GR" sz="2200" dirty="0" smtClean="0"/>
              <a:t>λ </a:t>
            </a:r>
            <a:r>
              <a:rPr lang="en-US" sz="2200" dirty="0" smtClean="0"/>
              <a:t>z = </a:t>
            </a:r>
            <a:r>
              <a:rPr lang="el-GR" sz="2200" dirty="0" smtClean="0"/>
              <a:t>μ</a:t>
            </a:r>
            <a:r>
              <a:rPr lang="en-US" sz="2200" dirty="0" smtClean="0"/>
              <a:t> have</a:t>
            </a:r>
          </a:p>
          <a:p>
            <a:pPr marL="514350" indent="-514350">
              <a:buFont typeface="+mj-lt"/>
              <a:buAutoNum type="romanLcPeriod"/>
            </a:pPr>
            <a:r>
              <a:rPr lang="en-US" sz="2200" dirty="0" smtClean="0"/>
              <a:t>No solution		</a:t>
            </a:r>
          </a:p>
          <a:p>
            <a:pPr marL="514350" indent="-514350">
              <a:buFont typeface="+mj-lt"/>
              <a:buAutoNum type="romanLcPeriod"/>
            </a:pPr>
            <a:r>
              <a:rPr lang="en-US" sz="2200" dirty="0" smtClean="0"/>
              <a:t>Unique solution</a:t>
            </a:r>
          </a:p>
          <a:p>
            <a:pPr marL="514350" indent="-514350">
              <a:buFont typeface="+mj-lt"/>
              <a:buAutoNum type="romanLcPeriod"/>
            </a:pPr>
            <a:r>
              <a:rPr lang="en-US" sz="2200" dirty="0" smtClean="0"/>
              <a:t>Infinite solutions			 [AKTU 2016, 2018]</a:t>
            </a:r>
          </a:p>
          <a:p>
            <a:pPr>
              <a:buNone/>
            </a:pPr>
            <a:r>
              <a:rPr lang="en-US" sz="2200" b="1" dirty="0" smtClean="0"/>
              <a:t>Answer: </a:t>
            </a:r>
            <a:r>
              <a:rPr lang="en-US" sz="2200" dirty="0" smtClean="0"/>
              <a:t>Augmented matrix </a:t>
            </a:r>
            <a:endParaRPr lang="en-US" sz="2200" b="1" dirty="0" smtClean="0"/>
          </a:p>
          <a:p>
            <a:pPr>
              <a:buNone/>
            </a:pPr>
            <a:endParaRPr lang="en-US" sz="2200" b="1" dirty="0"/>
          </a:p>
        </p:txBody>
      </p:sp>
      <p:sp>
        <p:nvSpPr>
          <p:cNvPr id="4" name="Date Placeholder 3"/>
          <p:cNvSpPr>
            <a:spLocks noGrp="1"/>
          </p:cNvSpPr>
          <p:nvPr>
            <p:ph type="dt" sz="half" idx="10"/>
          </p:nvPr>
        </p:nvSpPr>
        <p:spPr/>
        <p:txBody>
          <a:bodyPr/>
          <a:lstStyle/>
          <a:p>
            <a:fld id="{73E6AF8D-7E48-4C05-A890-BB18E149349F}"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800" b="1" dirty="0" smtClean="0"/>
              <a:t>Consistency and Inconsistency of Linear Equations </a:t>
            </a:r>
            <a:r>
              <a:rPr lang="en-US" sz="2800" b="1" dirty="0" smtClean="0">
                <a:latin typeface="Times New Roman" pitchFamily="18" charset="0"/>
                <a:cs typeface="Times New Roman" pitchFamily="18" charset="0"/>
              </a:rPr>
              <a:t>(CO.1)</a:t>
            </a:r>
            <a:endParaRPr lang="en-US" sz="2800" b="1" dirty="0"/>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5667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56673"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619500" y="3305175"/>
            <a:ext cx="3238500" cy="885825"/>
          </a:xfrm>
          <a:prstGeom prst="rect">
            <a:avLst/>
          </a:prstGeom>
          <a:noFill/>
        </p:spPr>
      </p:pic>
      <p:sp>
        <p:nvSpPr>
          <p:cNvPr id="156675" name="Rectangle 3"/>
          <p:cNvSpPr>
            <a:spLocks noChangeArrowheads="1"/>
          </p:cNvSpPr>
          <p:nvPr/>
        </p:nvSpPr>
        <p:spPr bwMode="auto">
          <a:xfrm>
            <a:off x="685800" y="13430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56677" name="Picture 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676400" y="4267200"/>
            <a:ext cx="4572000" cy="381000"/>
          </a:xfrm>
          <a:prstGeom prst="rect">
            <a:avLst/>
          </a:prstGeom>
          <a:noFill/>
        </p:spPr>
      </p:pic>
      <p:pic>
        <p:nvPicPr>
          <p:cNvPr id="156676" name="Picture 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4267200" y="4752975"/>
            <a:ext cx="3362325" cy="885825"/>
          </a:xfrm>
          <a:prstGeom prst="rect">
            <a:avLst/>
          </a:prstGeom>
          <a:noFill/>
        </p:spPr>
      </p:pic>
      <p:sp>
        <p:nvSpPr>
          <p:cNvPr id="156678"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56679" name="Rectangle 7"/>
          <p:cNvSpPr>
            <a:spLocks noChangeArrowheads="1"/>
          </p:cNvSpPr>
          <p:nvPr/>
        </p:nvSpPr>
        <p:spPr bwMode="auto">
          <a:xfrm>
            <a:off x="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6680" name="Rectangle 8"/>
          <p:cNvSpPr>
            <a:spLocks noChangeArrowheads="1"/>
          </p:cNvSpPr>
          <p:nvPr/>
        </p:nvSpPr>
        <p:spPr bwMode="auto">
          <a:xfrm>
            <a:off x="685800" y="17240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6682"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56681" name="Picture 9"/>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1828800" y="5715000"/>
            <a:ext cx="2847975" cy="381000"/>
          </a:xfrm>
          <a:prstGeom prst="rect">
            <a:avLst/>
          </a:prstGeom>
          <a:noFill/>
        </p:spPr>
      </p:pic>
      <p:sp>
        <p:nvSpPr>
          <p:cNvPr id="156683" name="Rectangle 11"/>
          <p:cNvSpPr>
            <a:spLocks noChangeArrowheads="1"/>
          </p:cNvSpPr>
          <p:nvPr/>
        </p:nvSpPr>
        <p:spPr bwMode="auto">
          <a:xfrm>
            <a:off x="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ransition spd="slow">
    <p:pull dir="d"/>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B6FD2CF-7C58-4C2A-9B2C-308F44C6C2D7}"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69</a:t>
            </a:fld>
            <a:endParaRPr lang="en-US"/>
          </a:p>
        </p:txBody>
      </p:sp>
      <p:sp>
        <p:nvSpPr>
          <p:cNvPr id="7" name="Title 1"/>
          <p:cNvSpPr txBox="1">
            <a:spLocks/>
          </p:cNvSpPr>
          <p:nvPr/>
        </p:nvSpPr>
        <p:spPr>
          <a:xfrm>
            <a:off x="1371600" y="0"/>
            <a:ext cx="7772400" cy="7620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800" b="1" dirty="0" smtClean="0"/>
              <a:t>Consistency and Inconsistency of Linear Equations </a:t>
            </a:r>
            <a:r>
              <a:rPr lang="en-US" sz="2800" b="1" dirty="0" smtClean="0">
                <a:latin typeface="Times New Roman" pitchFamily="18" charset="0"/>
                <a:cs typeface="Times New Roman" pitchFamily="18" charset="0"/>
              </a:rPr>
              <a:t>(CO.1)</a:t>
            </a:r>
            <a:endParaRPr lang="en-US" sz="2800" b="1" dirty="0"/>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5565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55649"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124200" y="914400"/>
            <a:ext cx="3505200" cy="885825"/>
          </a:xfrm>
          <a:prstGeom prst="rect">
            <a:avLst/>
          </a:prstGeom>
          <a:noFill/>
        </p:spPr>
      </p:pic>
      <p:sp>
        <p:nvSpPr>
          <p:cNvPr id="155651" name="Rectangle 3"/>
          <p:cNvSpPr>
            <a:spLocks noChangeArrowheads="1"/>
          </p:cNvSpPr>
          <p:nvPr/>
        </p:nvSpPr>
        <p:spPr bwMode="auto">
          <a:xfrm>
            <a:off x="685800" y="13430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 name="Rectangle 10"/>
          <p:cNvSpPr/>
          <p:nvPr/>
        </p:nvSpPr>
        <p:spPr>
          <a:xfrm>
            <a:off x="838200" y="1981200"/>
            <a:ext cx="7924800" cy="461665"/>
          </a:xfrm>
          <a:prstGeom prst="rect">
            <a:avLst/>
          </a:prstGeom>
        </p:spPr>
        <p:txBody>
          <a:bodyPr wrap="square">
            <a:spAutoFit/>
          </a:bodyPr>
          <a:lstStyle/>
          <a:p>
            <a:r>
              <a:rPr lang="en-US" sz="2400" b="1" dirty="0" smtClean="0"/>
              <a:t>Case I.</a:t>
            </a:r>
            <a:r>
              <a:rPr lang="en-US" sz="2200" dirty="0" smtClean="0"/>
              <a:t> The system has no solution so</a:t>
            </a:r>
          </a:p>
        </p:txBody>
      </p:sp>
      <p:sp>
        <p:nvSpPr>
          <p:cNvPr id="155653"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55652"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638800" y="2057400"/>
            <a:ext cx="1676400" cy="342900"/>
          </a:xfrm>
          <a:prstGeom prst="rect">
            <a:avLst/>
          </a:prstGeom>
          <a:noFill/>
        </p:spPr>
      </p:pic>
      <p:sp>
        <p:nvSpPr>
          <p:cNvPr id="155654" name="Rectangle 6"/>
          <p:cNvSpPr>
            <a:spLocks noChangeArrowheads="1"/>
          </p:cNvSpPr>
          <p:nvPr/>
        </p:nvSpPr>
        <p:spPr bwMode="auto">
          <a:xfrm>
            <a:off x="685800" y="800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55656" name="Picture 8"/>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809750" y="2438400"/>
            <a:ext cx="3448050" cy="381000"/>
          </a:xfrm>
          <a:prstGeom prst="rect">
            <a:avLst/>
          </a:prstGeom>
          <a:noFill/>
        </p:spPr>
      </p:pic>
      <p:pic>
        <p:nvPicPr>
          <p:cNvPr id="155655" name="Picture 7"/>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3048000" y="2819400"/>
            <a:ext cx="3009900" cy="342900"/>
          </a:xfrm>
          <a:prstGeom prst="rect">
            <a:avLst/>
          </a:prstGeom>
          <a:noFill/>
        </p:spPr>
      </p:pic>
      <p:sp>
        <p:nvSpPr>
          <p:cNvPr id="155657" name="Rectangle 9"/>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55658" name="Rectangle 10"/>
          <p:cNvSpPr>
            <a:spLocks noChangeArrowheads="1"/>
          </p:cNvSpPr>
          <p:nvPr/>
        </p:nvSpPr>
        <p:spPr bwMode="auto">
          <a:xfrm>
            <a:off x="68580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5659" name="Rectangle 11"/>
          <p:cNvSpPr>
            <a:spLocks noChangeArrowheads="1"/>
          </p:cNvSpPr>
          <p:nvPr/>
        </p:nvSpPr>
        <p:spPr bwMode="auto">
          <a:xfrm>
            <a:off x="685800" y="1181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tab pos="5362575" algn="l"/>
              </a:tabLst>
            </a:pPr>
            <a:r>
              <a:rPr kumimoji="0" lang="en-US" sz="2000" b="0" i="0" u="none" strike="noStrike" cap="none" normalizeH="0" baseline="0" smtClean="0">
                <a:ln>
                  <a:noFill/>
                </a:ln>
                <a:solidFill>
                  <a:schemeClr val="tx1"/>
                </a:solidFill>
                <a:effectLst/>
                <a:latin typeface="Calibri" pitchFamily="34" charset="0"/>
                <a:ea typeface="Times New Roman" pitchFamily="18"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 name="Rectangle 19"/>
          <p:cNvSpPr/>
          <p:nvPr/>
        </p:nvSpPr>
        <p:spPr>
          <a:xfrm>
            <a:off x="838200" y="3244334"/>
            <a:ext cx="7924800" cy="461665"/>
          </a:xfrm>
          <a:prstGeom prst="rect">
            <a:avLst/>
          </a:prstGeom>
        </p:spPr>
        <p:txBody>
          <a:bodyPr wrap="square">
            <a:spAutoFit/>
          </a:bodyPr>
          <a:lstStyle/>
          <a:p>
            <a:r>
              <a:rPr lang="en-US" sz="2400" b="1" dirty="0" smtClean="0"/>
              <a:t>Case II.</a:t>
            </a:r>
            <a:r>
              <a:rPr lang="en-US" sz="2400" dirty="0" smtClean="0"/>
              <a:t> </a:t>
            </a:r>
            <a:r>
              <a:rPr lang="en-US" sz="2200" dirty="0" smtClean="0"/>
              <a:t>The system has unique solution so</a:t>
            </a:r>
          </a:p>
        </p:txBody>
      </p:sp>
      <p:sp>
        <p:nvSpPr>
          <p:cNvPr id="155661"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55660" name="Picture 1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162300" y="4495800"/>
            <a:ext cx="4991100" cy="342900"/>
          </a:xfrm>
          <a:prstGeom prst="rect">
            <a:avLst/>
          </a:prstGeom>
          <a:noFill/>
        </p:spPr>
      </p:pic>
      <p:sp>
        <p:nvSpPr>
          <p:cNvPr id="155663" name="Rectangle 1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55664" name="Rectangle 16"/>
          <p:cNvSpPr>
            <a:spLocks noChangeArrowheads="1"/>
          </p:cNvSpPr>
          <p:nvPr/>
        </p:nvSpPr>
        <p:spPr bwMode="auto">
          <a:xfrm>
            <a:off x="68580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5666" name="Rectangle 1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55665" name="Picture 17"/>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2057400" y="4114800"/>
            <a:ext cx="4419600" cy="381000"/>
          </a:xfrm>
          <a:prstGeom prst="rect">
            <a:avLst/>
          </a:prstGeom>
          <a:noFill/>
        </p:spPr>
      </p:pic>
      <p:sp>
        <p:nvSpPr>
          <p:cNvPr id="155667" name="Rectangle 19"/>
          <p:cNvSpPr>
            <a:spLocks noChangeArrowheads="1"/>
          </p:cNvSpPr>
          <p:nvPr/>
        </p:nvSpPr>
        <p:spPr bwMode="auto">
          <a:xfrm>
            <a:off x="68580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5669" name="Rectangle 2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55668" name="Picture 20"/>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2057400" y="3733800"/>
            <a:ext cx="4467225" cy="342900"/>
          </a:xfrm>
          <a:prstGeom prst="rect">
            <a:avLst/>
          </a:prstGeom>
          <a:noFill/>
        </p:spPr>
      </p:pic>
      <p:sp>
        <p:nvSpPr>
          <p:cNvPr id="31" name="Rectangle 30"/>
          <p:cNvSpPr/>
          <p:nvPr/>
        </p:nvSpPr>
        <p:spPr>
          <a:xfrm>
            <a:off x="838200" y="4796135"/>
            <a:ext cx="7696200" cy="461665"/>
          </a:xfrm>
          <a:prstGeom prst="rect">
            <a:avLst/>
          </a:prstGeom>
        </p:spPr>
        <p:txBody>
          <a:bodyPr wrap="square">
            <a:spAutoFit/>
          </a:bodyPr>
          <a:lstStyle/>
          <a:p>
            <a:r>
              <a:rPr lang="en-US" sz="2400" b="1" dirty="0" smtClean="0"/>
              <a:t>Case III.</a:t>
            </a:r>
            <a:r>
              <a:rPr lang="en-US" sz="2400" dirty="0" smtClean="0"/>
              <a:t> </a:t>
            </a:r>
            <a:r>
              <a:rPr lang="en-US" sz="2200" dirty="0" smtClean="0"/>
              <a:t>The system has infinite number of  solution so</a:t>
            </a:r>
          </a:p>
        </p:txBody>
      </p:sp>
      <p:sp>
        <p:nvSpPr>
          <p:cNvPr id="155671" name="Rectangle 2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55670" name="Picture 22"/>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2057400" y="5257800"/>
            <a:ext cx="4467225" cy="342900"/>
          </a:xfrm>
          <a:prstGeom prst="rect">
            <a:avLst/>
          </a:prstGeom>
          <a:noFill/>
        </p:spPr>
      </p:pic>
      <p:sp>
        <p:nvSpPr>
          <p:cNvPr id="155672" name="Rectangle 24"/>
          <p:cNvSpPr>
            <a:spLocks noChangeArrowheads="1"/>
          </p:cNvSpPr>
          <p:nvPr/>
        </p:nvSpPr>
        <p:spPr bwMode="auto">
          <a:xfrm>
            <a:off x="685800" y="800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55673" name="Picture 25"/>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3200400" y="6057900"/>
            <a:ext cx="4991100" cy="342900"/>
          </a:xfrm>
          <a:prstGeom prst="rect">
            <a:avLst/>
          </a:prstGeom>
          <a:noFill/>
        </p:spPr>
      </p:pic>
      <p:sp>
        <p:nvSpPr>
          <p:cNvPr id="155675" name="Rectangle 2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55676" name="Rectangle 28"/>
          <p:cNvSpPr>
            <a:spLocks noChangeArrowheads="1"/>
          </p:cNvSpPr>
          <p:nvPr/>
        </p:nvSpPr>
        <p:spPr bwMode="auto">
          <a:xfrm>
            <a:off x="68580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5678" name="Rectangle 3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55677" name="Picture 29"/>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2057400" y="5638800"/>
            <a:ext cx="2714625" cy="381000"/>
          </a:xfrm>
          <a:prstGeom prst="rect">
            <a:avLst/>
          </a:prstGeom>
          <a:noFill/>
        </p:spPr>
      </p:pic>
      <p:sp>
        <p:nvSpPr>
          <p:cNvPr id="155679" name="Rectangle 31"/>
          <p:cNvSpPr>
            <a:spLocks noChangeArrowheads="1"/>
          </p:cNvSpPr>
          <p:nvPr/>
        </p:nvSpPr>
        <p:spPr bwMode="auto">
          <a:xfrm>
            <a:off x="68580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ransition spd="slow">
    <p:pull di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66A443F-D291-4DFD-8584-0AC80A2CDC63}"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smtClean="0"/>
              <a:t>Program Outcomes (POs)</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9" name="Rectangle 8"/>
          <p:cNvSpPr/>
          <p:nvPr/>
        </p:nvSpPr>
        <p:spPr>
          <a:xfrm>
            <a:off x="304800" y="-5204132"/>
            <a:ext cx="8610600" cy="4801314"/>
          </a:xfrm>
          <a:prstGeom prst="rect">
            <a:avLst/>
          </a:prstGeom>
        </p:spPr>
        <p:txBody>
          <a:bodyPr wrap="square">
            <a:spAutoFit/>
          </a:bodyPr>
          <a:lstStyle/>
          <a:p>
            <a:r>
              <a:rPr lang="en-US" dirty="0" smtClean="0"/>
              <a:t>1. Engineering knowledge: Apply the knowledge of mathematics, science, engineering fundamentals, and an engineering specialization to the solution of complex engineering problems. 2. Problem analysis: Identify, formulate, review research literature, and analyze complex engineering problems reaching substantiated conclusions using first principles of mathematics, natural sciences, and engineering sciences. 3. Design/development of solutions: Design solutions for complex engineering problems and design system components or processes that meet the specified needs with appropriate consideration for the public health and safety, and the cultural, societal, and environmental considerations. 4. Conduct investigations of complex problems: Use research-based knowledge and research methods including design of experiments, analysis and interpretation of data, and synthesis of the information to provide valid conclusions. 5. Modern tool usage: Create, select, and apply appropriate techniques, resources, and modern engineering and IT tools including prediction and modeling to complex engineering activities with an understanding of the limitations. 6. The engineer and society: Apply reasoning informed by the contextual knowledge to assess societal, health, safety, legal and cultural issues and the consequent responsibilities relevant to the professional engineering practice. </a:t>
            </a:r>
            <a:endParaRPr lang="en-US" dirty="0"/>
          </a:p>
        </p:txBody>
      </p:sp>
      <p:sp>
        <p:nvSpPr>
          <p:cNvPr id="10" name="Rectangle 9"/>
          <p:cNvSpPr/>
          <p:nvPr/>
        </p:nvSpPr>
        <p:spPr>
          <a:xfrm>
            <a:off x="228600" y="1066800"/>
            <a:ext cx="8610600" cy="4832092"/>
          </a:xfrm>
          <a:prstGeom prst="rect">
            <a:avLst/>
          </a:prstGeom>
        </p:spPr>
        <p:txBody>
          <a:bodyPr wrap="square">
            <a:spAutoFit/>
          </a:bodyPr>
          <a:lstStyle/>
          <a:p>
            <a:pPr marL="342900" indent="-342900" algn="just"/>
            <a:r>
              <a:rPr lang="en-US" sz="2200" b="1" dirty="0" smtClean="0"/>
              <a:t>5. Modern tool usage:</a:t>
            </a:r>
            <a:r>
              <a:rPr lang="en-US" sz="2200" dirty="0" smtClean="0"/>
              <a:t> Create, select, and apply appropriate techniques, resources, and modern engineering and IT tools including prediction and modeling to complex engineering activities with an understanding of the limitations. </a:t>
            </a:r>
          </a:p>
          <a:p>
            <a:pPr marL="342900" indent="-342900" algn="just"/>
            <a:r>
              <a:rPr lang="en-US" sz="2200" b="1" dirty="0" smtClean="0"/>
              <a:t>6. The engineer and society:</a:t>
            </a:r>
            <a:r>
              <a:rPr lang="en-US" sz="2200" dirty="0" smtClean="0"/>
              <a:t> Apply reasoning informed by the contextual knowledge to assess societal, health, safety, legal and cultural issues and the consequent responsibilities relevant to the professional engineering practice.</a:t>
            </a:r>
          </a:p>
          <a:p>
            <a:pPr algn="just"/>
            <a:r>
              <a:rPr lang="en-US" sz="2200" b="1" dirty="0" smtClean="0"/>
              <a:t>7. Environment and sustainability: </a:t>
            </a:r>
            <a:r>
              <a:rPr lang="en-US" sz="2200" dirty="0" smtClean="0"/>
              <a:t>Understand the impact of the     </a:t>
            </a:r>
          </a:p>
          <a:p>
            <a:pPr algn="just"/>
            <a:r>
              <a:rPr lang="en-US" sz="2200" dirty="0" smtClean="0"/>
              <a:t>    professional engineering solutions in societal and environmental </a:t>
            </a:r>
          </a:p>
          <a:p>
            <a:pPr algn="just"/>
            <a:r>
              <a:rPr lang="en-US" sz="2200" dirty="0" smtClean="0"/>
              <a:t>     contexts, and demonstrate the knowledge of, and need for sustainable   </a:t>
            </a:r>
          </a:p>
          <a:p>
            <a:pPr algn="just"/>
            <a:r>
              <a:rPr lang="en-US" sz="2200" dirty="0" smtClean="0"/>
              <a:t>    development. </a:t>
            </a:r>
          </a:p>
          <a:p>
            <a:pPr algn="just"/>
            <a:r>
              <a:rPr lang="en-US" sz="2200" b="1" dirty="0" smtClean="0"/>
              <a:t>8. Ethics:</a:t>
            </a:r>
            <a:r>
              <a:rPr lang="en-US" sz="2200" dirty="0" smtClean="0"/>
              <a:t> Apply ethical principles and commit to professional ethics and  </a:t>
            </a:r>
          </a:p>
          <a:p>
            <a:pPr algn="just"/>
            <a:r>
              <a:rPr lang="en-US" sz="2200" dirty="0" smtClean="0"/>
              <a:t>    responsibilities and norms of the engineering practice.</a:t>
            </a:r>
            <a:endParaRPr lang="en-US" sz="2200" dirty="0"/>
          </a:p>
        </p:txBody>
      </p:sp>
    </p:spTree>
  </p:cSld>
  <p:clrMapOvr>
    <a:masterClrMapping/>
  </p:clrMapOvr>
  <p:transition spd="slow">
    <p:pull dir="d"/>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90600"/>
            <a:ext cx="8229600" cy="4678363"/>
          </a:xfrm>
        </p:spPr>
        <p:txBody>
          <a:bodyPr/>
          <a:lstStyle/>
          <a:p>
            <a:pPr>
              <a:buNone/>
            </a:pPr>
            <a:r>
              <a:rPr lang="en-US" sz="2400" b="1" dirty="0" smtClean="0"/>
              <a:t>Prob.</a:t>
            </a:r>
            <a:r>
              <a:rPr lang="en-US" b="1" dirty="0" smtClean="0"/>
              <a:t> </a:t>
            </a:r>
            <a:r>
              <a:rPr lang="en-US" sz="2200" dirty="0" smtClean="0"/>
              <a:t>Find value of </a:t>
            </a:r>
            <a:r>
              <a:rPr lang="el-GR" sz="2200" dirty="0" smtClean="0"/>
              <a:t>λ</a:t>
            </a:r>
            <a:r>
              <a:rPr lang="en-US" sz="2200" dirty="0" smtClean="0"/>
              <a:t> such that the following equations have unique </a:t>
            </a:r>
          </a:p>
          <a:p>
            <a:pPr>
              <a:buNone/>
            </a:pPr>
            <a:r>
              <a:rPr lang="en-US" sz="2200" dirty="0" smtClean="0"/>
              <a:t>Solution:   </a:t>
            </a:r>
            <a:r>
              <a:rPr lang="el-GR" sz="2200" dirty="0" smtClean="0"/>
              <a:t>λ</a:t>
            </a:r>
            <a:r>
              <a:rPr lang="en-US" sz="2200" dirty="0" smtClean="0"/>
              <a:t>x +2y -2z – 1 = 0, 4x + 2</a:t>
            </a:r>
            <a:r>
              <a:rPr lang="el-GR" sz="2200" dirty="0" smtClean="0"/>
              <a:t> λ</a:t>
            </a:r>
            <a:r>
              <a:rPr lang="en-US" sz="2200" dirty="0" smtClean="0"/>
              <a:t>y – z –2 = 0, 6x + 6y + </a:t>
            </a:r>
            <a:r>
              <a:rPr lang="el-GR" sz="2200" dirty="0" smtClean="0"/>
              <a:t>λ </a:t>
            </a:r>
            <a:r>
              <a:rPr lang="en-US" sz="2200" dirty="0" smtClean="0"/>
              <a:t>z – 3 = 0</a:t>
            </a:r>
          </a:p>
          <a:p>
            <a:pPr>
              <a:buNone/>
            </a:pPr>
            <a:r>
              <a:rPr lang="en-US" sz="2200" dirty="0" smtClean="0"/>
              <a:t>and use matrix method to solve these equations when </a:t>
            </a:r>
            <a:r>
              <a:rPr lang="el-GR" sz="2200" dirty="0" smtClean="0"/>
              <a:t>λ</a:t>
            </a:r>
            <a:r>
              <a:rPr lang="en-US" sz="2200" dirty="0" smtClean="0"/>
              <a:t> = 2.</a:t>
            </a:r>
          </a:p>
          <a:p>
            <a:pPr>
              <a:buNone/>
            </a:pPr>
            <a:r>
              <a:rPr lang="en-US" sz="2400" b="1" dirty="0" smtClean="0"/>
              <a:t>Answer: </a:t>
            </a:r>
            <a:r>
              <a:rPr lang="en-US" sz="2200" dirty="0" smtClean="0"/>
              <a:t>The system will have a unique solution if coefficient matrix A</a:t>
            </a:r>
          </a:p>
          <a:p>
            <a:pPr>
              <a:buNone/>
            </a:pPr>
            <a:r>
              <a:rPr lang="en-US" sz="2200" dirty="0" smtClean="0"/>
              <a:t>is non-singular. </a:t>
            </a:r>
          </a:p>
          <a:p>
            <a:pPr>
              <a:buNone/>
            </a:pPr>
            <a:r>
              <a:rPr lang="en-US" sz="2200" dirty="0" smtClean="0"/>
              <a:t>			i.e.</a:t>
            </a:r>
            <a:endParaRPr lang="en-US" sz="2200" b="1" dirty="0" smtClean="0"/>
          </a:p>
          <a:p>
            <a:endParaRPr lang="en-US" dirty="0" smtClean="0"/>
          </a:p>
          <a:p>
            <a:endParaRPr lang="en-US" dirty="0" smtClean="0"/>
          </a:p>
          <a:p>
            <a:pPr>
              <a:buNone/>
            </a:pPr>
            <a:r>
              <a:rPr lang="en-US" sz="2200" dirty="0" smtClean="0"/>
              <a:t>The solution can be found by Cramer’s rule.</a:t>
            </a:r>
          </a:p>
          <a:p>
            <a:pPr>
              <a:buNone/>
            </a:pPr>
            <a:endParaRPr lang="en-US" dirty="0"/>
          </a:p>
        </p:txBody>
      </p:sp>
      <p:sp>
        <p:nvSpPr>
          <p:cNvPr id="4" name="Date Placeholder 3"/>
          <p:cNvSpPr>
            <a:spLocks noGrp="1"/>
          </p:cNvSpPr>
          <p:nvPr>
            <p:ph type="dt" sz="half" idx="10"/>
          </p:nvPr>
        </p:nvSpPr>
        <p:spPr/>
        <p:txBody>
          <a:bodyPr/>
          <a:lstStyle/>
          <a:p>
            <a:fld id="{1469A40F-FEB0-4EA7-A403-66A32734BC78}"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70</a:t>
            </a:fld>
            <a:endParaRPr lang="en-US"/>
          </a:p>
        </p:txBody>
      </p:sp>
      <p:sp>
        <p:nvSpPr>
          <p:cNvPr id="7" name="Title 1"/>
          <p:cNvSpPr txBox="1">
            <a:spLocks/>
          </p:cNvSpPr>
          <p:nvPr/>
        </p:nvSpPr>
        <p:spPr>
          <a:xfrm>
            <a:off x="1371600" y="0"/>
            <a:ext cx="7772400" cy="8382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800" b="1" dirty="0" smtClean="0"/>
              <a:t>Consistency and Inconsistency of Linear Equations </a:t>
            </a:r>
            <a:r>
              <a:rPr lang="en-US" sz="2800" b="1" dirty="0" smtClean="0">
                <a:latin typeface="Times New Roman" pitchFamily="18" charset="0"/>
                <a:cs typeface="Times New Roman" pitchFamily="18" charset="0"/>
              </a:rPr>
              <a:t>(CO.1)</a:t>
            </a:r>
            <a:endParaRPr lang="en-US" sz="2800" b="1" dirty="0"/>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5462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54625"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429000" y="3105150"/>
            <a:ext cx="2066925" cy="933450"/>
          </a:xfrm>
          <a:prstGeom prst="rect">
            <a:avLst/>
          </a:prstGeom>
          <a:noFill/>
        </p:spPr>
      </p:pic>
      <p:sp>
        <p:nvSpPr>
          <p:cNvPr id="154627" name="Rectangle 3"/>
          <p:cNvSpPr>
            <a:spLocks noChangeArrowheads="1"/>
          </p:cNvSpPr>
          <p:nvPr/>
        </p:nvSpPr>
        <p:spPr bwMode="auto">
          <a:xfrm>
            <a:off x="685800" y="1390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54629" name="Picture 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590800" y="4114800"/>
            <a:ext cx="4229100" cy="352425"/>
          </a:xfrm>
          <a:prstGeom prst="rect">
            <a:avLst/>
          </a:prstGeom>
          <a:noFill/>
        </p:spPr>
      </p:pic>
      <p:pic>
        <p:nvPicPr>
          <p:cNvPr id="154628" name="Picture 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2590800" y="4495800"/>
            <a:ext cx="1962150" cy="342900"/>
          </a:xfrm>
          <a:prstGeom prst="rect">
            <a:avLst/>
          </a:prstGeom>
          <a:noFill/>
        </p:spPr>
      </p:pic>
      <p:sp>
        <p:nvSpPr>
          <p:cNvPr id="15463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54631" name="Rectangle 7"/>
          <p:cNvSpPr>
            <a:spLocks noChangeArrowheads="1"/>
          </p:cNvSpPr>
          <p:nvPr/>
        </p:nvSpPr>
        <p:spPr bwMode="auto">
          <a:xfrm>
            <a:off x="685800" y="8096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848100" algn="l"/>
              </a:tabLst>
            </a:pPr>
            <a:r>
              <a:rPr kumimoji="0" lang="en-US" sz="2000" b="0" i="0" u="none" strike="noStrike" cap="none" normalizeH="0" baseline="0" smtClean="0">
                <a:ln>
                  <a:noFill/>
                </a:ln>
                <a:solidFill>
                  <a:schemeClr val="tx1"/>
                </a:solidFill>
                <a:effectLst/>
                <a:latin typeface="Calibri" pitchFamily="34" charset="0"/>
                <a:ea typeface="Times New Roman" pitchFamily="18" charset="0"/>
                <a:cs typeface="Times New Roman" pitchFamily="18"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848100"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4632" name="Rectangle 8"/>
          <p:cNvSpPr>
            <a:spLocks noChangeArrowheads="1"/>
          </p:cNvSpPr>
          <p:nvPr/>
        </p:nvSpPr>
        <p:spPr bwMode="auto">
          <a:xfrm>
            <a:off x="685800" y="1152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ransition spd="slow">
    <p:pull dir="d"/>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buNone/>
            </a:pPr>
            <a:r>
              <a:rPr lang="en-US" sz="2200" dirty="0" smtClean="0"/>
              <a:t>In case when </a:t>
            </a:r>
            <a:r>
              <a:rPr lang="el-GR" sz="2200" dirty="0" smtClean="0"/>
              <a:t>λ</a:t>
            </a:r>
            <a:r>
              <a:rPr lang="en-US" sz="2200" dirty="0" smtClean="0"/>
              <a:t> = 2.</a:t>
            </a:r>
          </a:p>
          <a:p>
            <a:pPr>
              <a:buNone/>
            </a:pPr>
            <a:r>
              <a:rPr lang="en-US" sz="2200" dirty="0" smtClean="0"/>
              <a:t>Augmented matrix, </a:t>
            </a:r>
            <a:endParaRPr lang="en-US" sz="2200" dirty="0"/>
          </a:p>
        </p:txBody>
      </p:sp>
      <p:sp>
        <p:nvSpPr>
          <p:cNvPr id="4" name="Date Placeholder 3"/>
          <p:cNvSpPr>
            <a:spLocks noGrp="1"/>
          </p:cNvSpPr>
          <p:nvPr>
            <p:ph type="dt" sz="half" idx="10"/>
          </p:nvPr>
        </p:nvSpPr>
        <p:spPr/>
        <p:txBody>
          <a:bodyPr/>
          <a:lstStyle/>
          <a:p>
            <a:fld id="{7699B484-E199-4D83-9BAE-F60F7F27CEDD}"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800" b="1" dirty="0" smtClean="0"/>
              <a:t>Consistency and Inconsistency of Linear Equations </a:t>
            </a:r>
            <a:r>
              <a:rPr lang="en-US" sz="2800" b="1" dirty="0" smtClean="0">
                <a:latin typeface="Times New Roman" pitchFamily="18" charset="0"/>
                <a:cs typeface="Times New Roman" pitchFamily="18" charset="0"/>
              </a:rPr>
              <a:t>(CO.1)</a:t>
            </a:r>
            <a:endParaRPr lang="en-US" sz="2800" b="1" dirty="0"/>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6384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63841"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048000" y="1371600"/>
            <a:ext cx="3343275" cy="866775"/>
          </a:xfrm>
          <a:prstGeom prst="rect">
            <a:avLst/>
          </a:prstGeom>
          <a:noFill/>
        </p:spPr>
      </p:pic>
      <p:sp>
        <p:nvSpPr>
          <p:cNvPr id="163843" name="Rectangle 3"/>
          <p:cNvSpPr>
            <a:spLocks noChangeArrowheads="1"/>
          </p:cNvSpPr>
          <p:nvPr/>
        </p:nvSpPr>
        <p:spPr bwMode="auto">
          <a:xfrm>
            <a:off x="685800" y="13239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63847" name="Picture 7"/>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685800" y="2295525"/>
            <a:ext cx="5000625" cy="676275"/>
          </a:xfrm>
          <a:prstGeom prst="rect">
            <a:avLst/>
          </a:prstGeom>
          <a:noFill/>
        </p:spPr>
      </p:pic>
      <p:pic>
        <p:nvPicPr>
          <p:cNvPr id="163846" name="Picture 6"/>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790950" y="3048000"/>
            <a:ext cx="3143250" cy="1009650"/>
          </a:xfrm>
          <a:prstGeom prst="rect">
            <a:avLst/>
          </a:prstGeom>
          <a:noFill/>
        </p:spPr>
      </p:pic>
      <p:pic>
        <p:nvPicPr>
          <p:cNvPr id="163845"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1295400" y="4191000"/>
            <a:ext cx="4572000" cy="381000"/>
          </a:xfrm>
          <a:prstGeom prst="rect">
            <a:avLst/>
          </a:prstGeom>
          <a:noFill/>
        </p:spPr>
      </p:pic>
      <p:pic>
        <p:nvPicPr>
          <p:cNvPr id="163844" name="Picture 4"/>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743325" y="4724400"/>
            <a:ext cx="3267075" cy="933450"/>
          </a:xfrm>
          <a:prstGeom prst="rect">
            <a:avLst/>
          </a:prstGeom>
          <a:noFill/>
        </p:spPr>
      </p:pic>
      <p:sp>
        <p:nvSpPr>
          <p:cNvPr id="16384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63849" name="Rectangle 9"/>
          <p:cNvSpPr>
            <a:spLocks noChangeArrowheads="1"/>
          </p:cNvSpPr>
          <p:nvPr/>
        </p:nvSpPr>
        <p:spPr bwMode="auto">
          <a:xfrm>
            <a:off x="0" y="11334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63850" name="Rectangle 10"/>
          <p:cNvSpPr>
            <a:spLocks noChangeArrowheads="1"/>
          </p:cNvSpPr>
          <p:nvPr/>
        </p:nvSpPr>
        <p:spPr bwMode="auto">
          <a:xfrm>
            <a:off x="0" y="21431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63851" name="Rectangle 11"/>
          <p:cNvSpPr>
            <a:spLocks noChangeArrowheads="1"/>
          </p:cNvSpPr>
          <p:nvPr/>
        </p:nvSpPr>
        <p:spPr bwMode="auto">
          <a:xfrm>
            <a:off x="0" y="25241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ransition spd="slow">
    <p:pull dir="d"/>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3EA92E0-D10B-48FA-91BD-D08A8494CDD3}"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800" b="1" dirty="0" smtClean="0"/>
              <a:t>Consistency and Inconsistency of Linear Equations </a:t>
            </a:r>
            <a:r>
              <a:rPr lang="en-US" sz="2800" b="1" dirty="0" smtClean="0">
                <a:latin typeface="Times New Roman" pitchFamily="18" charset="0"/>
                <a:cs typeface="Times New Roman" pitchFamily="18" charset="0"/>
              </a:rPr>
              <a:t>(CO.1)</a:t>
            </a:r>
            <a:endParaRPr lang="en-US" sz="2800" b="1" dirty="0"/>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162819"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676400" y="838200"/>
            <a:ext cx="3714750" cy="676275"/>
          </a:xfrm>
          <a:prstGeom prst="rect">
            <a:avLst/>
          </a:prstGeom>
          <a:noFill/>
        </p:spPr>
      </p:pic>
      <p:pic>
        <p:nvPicPr>
          <p:cNvPr id="162818"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514725" y="1562100"/>
            <a:ext cx="3038475" cy="876300"/>
          </a:xfrm>
          <a:prstGeom prst="rect">
            <a:avLst/>
          </a:prstGeom>
          <a:noFill/>
        </p:spPr>
      </p:pic>
      <p:sp>
        <p:nvSpPr>
          <p:cNvPr id="162820"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62821" name="Rectangle 5"/>
          <p:cNvSpPr>
            <a:spLocks noChangeArrowheads="1"/>
          </p:cNvSpPr>
          <p:nvPr/>
        </p:nvSpPr>
        <p:spPr bwMode="auto">
          <a:xfrm>
            <a:off x="0" y="11334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62822" name="Rectangle 6"/>
          <p:cNvSpPr>
            <a:spLocks noChangeArrowheads="1"/>
          </p:cNvSpPr>
          <p:nvPr/>
        </p:nvSpPr>
        <p:spPr bwMode="auto">
          <a:xfrm>
            <a:off x="0" y="20097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62824"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62823" name="Picture 7"/>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600200" y="2514600"/>
            <a:ext cx="6477000" cy="381000"/>
          </a:xfrm>
          <a:prstGeom prst="rect">
            <a:avLst/>
          </a:prstGeom>
          <a:noFill/>
        </p:spPr>
      </p:pic>
      <p:sp>
        <p:nvSpPr>
          <p:cNvPr id="162825" name="Rectangle 9"/>
          <p:cNvSpPr>
            <a:spLocks noChangeArrowheads="1"/>
          </p:cNvSpPr>
          <p:nvPr/>
        </p:nvSpPr>
        <p:spPr bwMode="auto">
          <a:xfrm>
            <a:off x="685800" y="7334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7" name="Rectangle 16"/>
          <p:cNvSpPr/>
          <p:nvPr/>
        </p:nvSpPr>
        <p:spPr>
          <a:xfrm>
            <a:off x="1491884" y="2895600"/>
            <a:ext cx="3994516" cy="430887"/>
          </a:xfrm>
          <a:prstGeom prst="rect">
            <a:avLst/>
          </a:prstGeom>
        </p:spPr>
        <p:txBody>
          <a:bodyPr wrap="square">
            <a:spAutoFit/>
          </a:bodyPr>
          <a:lstStyle/>
          <a:p>
            <a:pPr>
              <a:buNone/>
            </a:pPr>
            <a:r>
              <a:rPr lang="en-US" sz="2200" dirty="0" smtClean="0"/>
              <a:t>Equivalent system of equations is </a:t>
            </a:r>
            <a:endParaRPr lang="en-US" sz="2200" dirty="0"/>
          </a:p>
        </p:txBody>
      </p:sp>
      <p:pic>
        <p:nvPicPr>
          <p:cNvPr id="162829" name="Picture 13"/>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2743200" y="3343275"/>
            <a:ext cx="3305175" cy="619125"/>
          </a:xfrm>
          <a:prstGeom prst="rect">
            <a:avLst/>
          </a:prstGeom>
          <a:noFill/>
        </p:spPr>
      </p:pic>
      <p:pic>
        <p:nvPicPr>
          <p:cNvPr id="162828" name="Picture 1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705225" y="3952875"/>
            <a:ext cx="2695575" cy="619125"/>
          </a:xfrm>
          <a:prstGeom prst="rect">
            <a:avLst/>
          </a:prstGeom>
          <a:noFill/>
        </p:spPr>
      </p:pic>
      <p:pic>
        <p:nvPicPr>
          <p:cNvPr id="162827" name="Picture 11"/>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1628775" y="4638675"/>
            <a:ext cx="4010025" cy="619125"/>
          </a:xfrm>
          <a:prstGeom prst="rect">
            <a:avLst/>
          </a:prstGeom>
          <a:noFill/>
        </p:spPr>
      </p:pic>
      <p:pic>
        <p:nvPicPr>
          <p:cNvPr id="162826" name="Picture 10"/>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1600200" y="5172075"/>
            <a:ext cx="4667250" cy="619125"/>
          </a:xfrm>
          <a:prstGeom prst="rect">
            <a:avLst/>
          </a:prstGeom>
          <a:noFill/>
        </p:spPr>
      </p:pic>
      <p:sp>
        <p:nvSpPr>
          <p:cNvPr id="162830" name="Rectangle 1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62831" name="Rectangle 15"/>
          <p:cNvSpPr>
            <a:spLocks noChangeArrowheads="1"/>
          </p:cNvSpPr>
          <p:nvPr/>
        </p:nvSpPr>
        <p:spPr bwMode="auto">
          <a:xfrm>
            <a:off x="685800" y="10763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62832" name="Rectangle 16"/>
          <p:cNvSpPr>
            <a:spLocks noChangeArrowheads="1"/>
          </p:cNvSpPr>
          <p:nvPr/>
        </p:nvSpPr>
        <p:spPr bwMode="auto">
          <a:xfrm>
            <a:off x="685800" y="16954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62833" name="Rectangle 17"/>
          <p:cNvSpPr>
            <a:spLocks noChangeArrowheads="1"/>
          </p:cNvSpPr>
          <p:nvPr/>
        </p:nvSpPr>
        <p:spPr bwMode="auto">
          <a:xfrm>
            <a:off x="685800" y="23145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62835" name="Rectangle 19"/>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62834" name="Picture 18"/>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1600200" y="5791200"/>
            <a:ext cx="3495675" cy="342900"/>
          </a:xfrm>
          <a:prstGeom prst="rect">
            <a:avLst/>
          </a:prstGeom>
          <a:noFill/>
        </p:spPr>
      </p:pic>
      <p:sp>
        <p:nvSpPr>
          <p:cNvPr id="162836" name="Rectangle 20"/>
          <p:cNvSpPr>
            <a:spLocks noChangeArrowheads="1"/>
          </p:cNvSpPr>
          <p:nvPr/>
        </p:nvSpPr>
        <p:spPr bwMode="auto">
          <a:xfrm>
            <a:off x="685800" y="800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ransition spd="slow">
    <p:pull dir="d"/>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FE575FE-E78F-4E24-BB0D-CE37D03DC0B2}"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800" b="1" dirty="0" smtClean="0"/>
              <a:t>Consistency and Inconsistency of Linear Equations </a:t>
            </a:r>
            <a:r>
              <a:rPr lang="en-US" sz="2800" b="1" dirty="0" smtClean="0">
                <a:latin typeface="Times New Roman" pitchFamily="18" charset="0"/>
                <a:cs typeface="Times New Roman" pitchFamily="18" charset="0"/>
              </a:rPr>
              <a:t>(CO.1)</a:t>
            </a:r>
            <a:endParaRPr lang="en-US" sz="2800" b="1" dirty="0"/>
          </a:p>
        </p:txBody>
      </p:sp>
      <p:pic>
        <p:nvPicPr>
          <p:cNvPr id="8"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graphicFrame>
        <p:nvGraphicFramePr>
          <p:cNvPr id="161793" name="Object 1026"/>
          <p:cNvGraphicFramePr>
            <a:graphicFrameLocks noChangeAspect="1"/>
          </p:cNvGraphicFramePr>
          <p:nvPr/>
        </p:nvGraphicFramePr>
        <p:xfrm>
          <a:off x="836613" y="855663"/>
          <a:ext cx="8074025" cy="2344737"/>
        </p:xfrm>
        <a:graphic>
          <a:graphicData uri="http://schemas.openxmlformats.org/presentationml/2006/ole">
            <p:oleObj spid="_x0000_s161793" name="Equation" r:id="rId4" imgW="2819160" imgH="952200" progId="Equation.DSMT4">
              <p:embed/>
            </p:oleObj>
          </a:graphicData>
        </a:graphic>
      </p:graphicFrame>
      <p:graphicFrame>
        <p:nvGraphicFramePr>
          <p:cNvPr id="300035" name="Object 1027"/>
          <p:cNvGraphicFramePr>
            <a:graphicFrameLocks noChangeAspect="1"/>
          </p:cNvGraphicFramePr>
          <p:nvPr/>
        </p:nvGraphicFramePr>
        <p:xfrm>
          <a:off x="893763" y="3048000"/>
          <a:ext cx="4514850" cy="1905000"/>
        </p:xfrm>
        <a:graphic>
          <a:graphicData uri="http://schemas.openxmlformats.org/presentationml/2006/ole">
            <p:oleObj spid="_x0000_s161794" name="Equation" r:id="rId5" imgW="1473120" imgH="774360" progId="Equation.DSMT4">
              <p:embed/>
            </p:oleObj>
          </a:graphicData>
        </a:graphic>
      </p:graphicFrame>
      <p:graphicFrame>
        <p:nvGraphicFramePr>
          <p:cNvPr id="161795" name="Object 2"/>
          <p:cNvGraphicFramePr>
            <a:graphicFrameLocks noChangeAspect="1"/>
          </p:cNvGraphicFramePr>
          <p:nvPr/>
        </p:nvGraphicFramePr>
        <p:xfrm>
          <a:off x="2057400" y="4900612"/>
          <a:ext cx="6916738" cy="1576388"/>
        </p:xfrm>
        <a:graphic>
          <a:graphicData uri="http://schemas.openxmlformats.org/presentationml/2006/ole">
            <p:oleObj spid="_x0000_s161795" name="Equation" r:id="rId6" imgW="2616120" imgH="596880" progId="Equation.DSMT4">
              <p:embed/>
            </p:oleObj>
          </a:graphicData>
        </a:graphic>
      </p:graphicFrame>
    </p:spTree>
  </p:cSld>
  <p:clrMapOvr>
    <a:masterClrMapping/>
  </p:clrMapOvr>
  <p:transition spd="slow">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00035"/>
                                        </p:tgtEl>
                                        <p:attrNameLst>
                                          <p:attrName>style.visibility</p:attrName>
                                        </p:attrNameLst>
                                      </p:cBhvr>
                                      <p:to>
                                        <p:strVal val="visible"/>
                                      </p:to>
                                    </p:set>
                                    <p:anim calcmode="lin" valueType="num">
                                      <p:cBhvr additive="base">
                                        <p:cTn id="7" dur="500" fill="hold"/>
                                        <p:tgtEl>
                                          <p:spTgt spid="300035"/>
                                        </p:tgtEl>
                                        <p:attrNameLst>
                                          <p:attrName>ppt_x</p:attrName>
                                        </p:attrNameLst>
                                      </p:cBhvr>
                                      <p:tavLst>
                                        <p:tav tm="0">
                                          <p:val>
                                            <p:strVal val="0-#ppt_w/2"/>
                                          </p:val>
                                        </p:tav>
                                        <p:tav tm="100000">
                                          <p:val>
                                            <p:strVal val="#ppt_x"/>
                                          </p:val>
                                        </p:tav>
                                      </p:tavLst>
                                    </p:anim>
                                    <p:anim calcmode="lin" valueType="num">
                                      <p:cBhvr additive="base">
                                        <p:cTn id="8" dur="500" fill="hold"/>
                                        <p:tgtEl>
                                          <p:spTgt spid="3000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CBC7A0D-AA60-4AF5-99E6-86D3CEA9BCF9}"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800" b="1" dirty="0" smtClean="0"/>
              <a:t>Consistency and Inconsistency of Linear Equations </a:t>
            </a:r>
            <a:r>
              <a:rPr lang="en-US" sz="2800" b="1" dirty="0" smtClean="0">
                <a:latin typeface="Times New Roman" pitchFamily="18" charset="0"/>
                <a:cs typeface="Times New Roman" pitchFamily="18" charset="0"/>
              </a:rPr>
              <a:t>(CO.1)</a:t>
            </a:r>
            <a:endParaRPr lang="en-US" sz="2800" b="1" dirty="0"/>
          </a:p>
        </p:txBody>
      </p:sp>
      <p:pic>
        <p:nvPicPr>
          <p:cNvPr id="8"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graphicFrame>
        <p:nvGraphicFramePr>
          <p:cNvPr id="301059" name="Object 3"/>
          <p:cNvGraphicFramePr>
            <a:graphicFrameLocks noChangeAspect="1"/>
          </p:cNvGraphicFramePr>
          <p:nvPr/>
        </p:nvGraphicFramePr>
        <p:xfrm>
          <a:off x="1219200" y="762000"/>
          <a:ext cx="4991100" cy="1524000"/>
        </p:xfrm>
        <a:graphic>
          <a:graphicData uri="http://schemas.openxmlformats.org/presentationml/2006/ole">
            <p:oleObj spid="_x0000_s160770" name="Equation" r:id="rId4" imgW="1790640" imgH="596880" progId="Equation.DSMT4">
              <p:embed/>
            </p:oleObj>
          </a:graphicData>
        </a:graphic>
      </p:graphicFrame>
      <p:graphicFrame>
        <p:nvGraphicFramePr>
          <p:cNvPr id="160771" name="Object 2"/>
          <p:cNvGraphicFramePr>
            <a:graphicFrameLocks noChangeAspect="1"/>
          </p:cNvGraphicFramePr>
          <p:nvPr/>
        </p:nvGraphicFramePr>
        <p:xfrm>
          <a:off x="1222375" y="2298700"/>
          <a:ext cx="5026025" cy="1435100"/>
        </p:xfrm>
        <a:graphic>
          <a:graphicData uri="http://schemas.openxmlformats.org/presentationml/2006/ole">
            <p:oleObj spid="_x0000_s160771" name="Equation" r:id="rId5" imgW="1803240" imgH="596880" progId="Equation.DSMT4">
              <p:embed/>
            </p:oleObj>
          </a:graphicData>
        </a:graphic>
      </p:graphicFrame>
      <p:graphicFrame>
        <p:nvGraphicFramePr>
          <p:cNvPr id="302083" name="Object 3"/>
          <p:cNvGraphicFramePr>
            <a:graphicFrameLocks noChangeAspect="1"/>
          </p:cNvGraphicFramePr>
          <p:nvPr/>
        </p:nvGraphicFramePr>
        <p:xfrm>
          <a:off x="1676400" y="3808412"/>
          <a:ext cx="2722562" cy="1296988"/>
        </p:xfrm>
        <a:graphic>
          <a:graphicData uri="http://schemas.openxmlformats.org/presentationml/2006/ole">
            <p:oleObj spid="_x0000_s160772" name="Equation" r:id="rId6" imgW="977760" imgH="520560" progId="Equation.DSMT4">
              <p:embed/>
            </p:oleObj>
          </a:graphicData>
        </a:graphic>
      </p:graphicFrame>
      <p:graphicFrame>
        <p:nvGraphicFramePr>
          <p:cNvPr id="302084" name="Object 4"/>
          <p:cNvGraphicFramePr>
            <a:graphicFrameLocks noChangeAspect="1"/>
          </p:cNvGraphicFramePr>
          <p:nvPr/>
        </p:nvGraphicFramePr>
        <p:xfrm>
          <a:off x="1676400" y="4800600"/>
          <a:ext cx="2773363" cy="1371600"/>
        </p:xfrm>
        <a:graphic>
          <a:graphicData uri="http://schemas.openxmlformats.org/presentationml/2006/ole">
            <p:oleObj spid="_x0000_s160773" name="Equation" r:id="rId7" imgW="914400" imgH="571320" progId="Equation.DSMT4">
              <p:embed/>
            </p:oleObj>
          </a:graphicData>
        </a:graphic>
      </p:graphicFrame>
      <p:graphicFrame>
        <p:nvGraphicFramePr>
          <p:cNvPr id="302085" name="Object 5"/>
          <p:cNvGraphicFramePr>
            <a:graphicFrameLocks noChangeAspect="1"/>
          </p:cNvGraphicFramePr>
          <p:nvPr/>
        </p:nvGraphicFramePr>
        <p:xfrm>
          <a:off x="5029201" y="5029200"/>
          <a:ext cx="2895599" cy="914400"/>
        </p:xfrm>
        <a:graphic>
          <a:graphicData uri="http://schemas.openxmlformats.org/presentationml/2006/ole">
            <p:oleObj spid="_x0000_s160774" name="Equation" r:id="rId8" imgW="990360" imgH="342720" progId="Equation.DSMT4">
              <p:embed/>
            </p:oleObj>
          </a:graphicData>
        </a:graphic>
      </p:graphicFrame>
    </p:spTree>
  </p:cSld>
  <p:clrMapOvr>
    <a:masterClrMapping/>
  </p:clrMapOvr>
  <p:transition spd="slow">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01059"/>
                                        </p:tgtEl>
                                        <p:attrNameLst>
                                          <p:attrName>style.visibility</p:attrName>
                                        </p:attrNameLst>
                                      </p:cBhvr>
                                      <p:to>
                                        <p:strVal val="visible"/>
                                      </p:to>
                                    </p:set>
                                    <p:anim calcmode="lin" valueType="num">
                                      <p:cBhvr additive="base">
                                        <p:cTn id="7" dur="500" fill="hold"/>
                                        <p:tgtEl>
                                          <p:spTgt spid="301059"/>
                                        </p:tgtEl>
                                        <p:attrNameLst>
                                          <p:attrName>ppt_x</p:attrName>
                                        </p:attrNameLst>
                                      </p:cBhvr>
                                      <p:tavLst>
                                        <p:tav tm="0">
                                          <p:val>
                                            <p:strVal val="0-#ppt_w/2"/>
                                          </p:val>
                                        </p:tav>
                                        <p:tav tm="100000">
                                          <p:val>
                                            <p:strVal val="#ppt_x"/>
                                          </p:val>
                                        </p:tav>
                                      </p:tavLst>
                                    </p:anim>
                                    <p:anim calcmode="lin" valueType="num">
                                      <p:cBhvr additive="base">
                                        <p:cTn id="8" dur="500" fill="hold"/>
                                        <p:tgtEl>
                                          <p:spTgt spid="30105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02083"/>
                                        </p:tgtEl>
                                        <p:attrNameLst>
                                          <p:attrName>style.visibility</p:attrName>
                                        </p:attrNameLst>
                                      </p:cBhvr>
                                      <p:to>
                                        <p:strVal val="visible"/>
                                      </p:to>
                                    </p:set>
                                    <p:anim calcmode="lin" valueType="num">
                                      <p:cBhvr additive="base">
                                        <p:cTn id="13" dur="500" fill="hold"/>
                                        <p:tgtEl>
                                          <p:spTgt spid="302083"/>
                                        </p:tgtEl>
                                        <p:attrNameLst>
                                          <p:attrName>ppt_x</p:attrName>
                                        </p:attrNameLst>
                                      </p:cBhvr>
                                      <p:tavLst>
                                        <p:tav tm="0">
                                          <p:val>
                                            <p:strVal val="0-#ppt_w/2"/>
                                          </p:val>
                                        </p:tav>
                                        <p:tav tm="100000">
                                          <p:val>
                                            <p:strVal val="#ppt_x"/>
                                          </p:val>
                                        </p:tav>
                                      </p:tavLst>
                                    </p:anim>
                                    <p:anim calcmode="lin" valueType="num">
                                      <p:cBhvr additive="base">
                                        <p:cTn id="14" dur="500" fill="hold"/>
                                        <p:tgtEl>
                                          <p:spTgt spid="30208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02084"/>
                                        </p:tgtEl>
                                        <p:attrNameLst>
                                          <p:attrName>style.visibility</p:attrName>
                                        </p:attrNameLst>
                                      </p:cBhvr>
                                      <p:to>
                                        <p:strVal val="visible"/>
                                      </p:to>
                                    </p:set>
                                    <p:anim calcmode="lin" valueType="num">
                                      <p:cBhvr additive="base">
                                        <p:cTn id="19" dur="500" fill="hold"/>
                                        <p:tgtEl>
                                          <p:spTgt spid="302084"/>
                                        </p:tgtEl>
                                        <p:attrNameLst>
                                          <p:attrName>ppt_x</p:attrName>
                                        </p:attrNameLst>
                                      </p:cBhvr>
                                      <p:tavLst>
                                        <p:tav tm="0">
                                          <p:val>
                                            <p:strVal val="0-#ppt_w/2"/>
                                          </p:val>
                                        </p:tav>
                                        <p:tav tm="100000">
                                          <p:val>
                                            <p:strVal val="#ppt_x"/>
                                          </p:val>
                                        </p:tav>
                                      </p:tavLst>
                                    </p:anim>
                                    <p:anim calcmode="lin" valueType="num">
                                      <p:cBhvr additive="base">
                                        <p:cTn id="20" dur="500" fill="hold"/>
                                        <p:tgtEl>
                                          <p:spTgt spid="30208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02085"/>
                                        </p:tgtEl>
                                        <p:attrNameLst>
                                          <p:attrName>style.visibility</p:attrName>
                                        </p:attrNameLst>
                                      </p:cBhvr>
                                      <p:to>
                                        <p:strVal val="visible"/>
                                      </p:to>
                                    </p:set>
                                    <p:anim calcmode="lin" valueType="num">
                                      <p:cBhvr additive="base">
                                        <p:cTn id="25" dur="500" fill="hold"/>
                                        <p:tgtEl>
                                          <p:spTgt spid="302085"/>
                                        </p:tgtEl>
                                        <p:attrNameLst>
                                          <p:attrName>ppt_x</p:attrName>
                                        </p:attrNameLst>
                                      </p:cBhvr>
                                      <p:tavLst>
                                        <p:tav tm="0">
                                          <p:val>
                                            <p:strVal val="0-#ppt_w/2"/>
                                          </p:val>
                                        </p:tav>
                                        <p:tav tm="100000">
                                          <p:val>
                                            <p:strVal val="#ppt_x"/>
                                          </p:val>
                                        </p:tav>
                                      </p:tavLst>
                                    </p:anim>
                                    <p:anim calcmode="lin" valueType="num">
                                      <p:cBhvr additive="base">
                                        <p:cTn id="26" dur="500" fill="hold"/>
                                        <p:tgtEl>
                                          <p:spTgt spid="30208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54279E8-2CAD-4631-86FD-F851579A453C}"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dirty="0" err="1" smtClean="0"/>
              <a:t>Rajnish</a:t>
            </a:r>
            <a:r>
              <a:rPr lang="en-US" dirty="0" smtClean="0"/>
              <a:t> Kumar </a:t>
            </a:r>
            <a:r>
              <a:rPr lang="en-US" dirty="0" err="1" smtClean="0"/>
              <a:t>Pandey</a:t>
            </a:r>
            <a:r>
              <a:rPr lang="en-US" dirty="0" smtClean="0"/>
              <a:t>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800" b="1" dirty="0" smtClean="0"/>
              <a:t>Consistency and Inconsistency of Linear Equations </a:t>
            </a:r>
            <a:r>
              <a:rPr lang="en-US" sz="2800" b="1" dirty="0" smtClean="0">
                <a:latin typeface="Times New Roman" pitchFamily="18" charset="0"/>
                <a:cs typeface="Times New Roman" pitchFamily="18" charset="0"/>
              </a:rPr>
              <a:t>(CO.1)</a:t>
            </a:r>
            <a:endParaRPr lang="en-US" sz="2800" b="1" dirty="0"/>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9" name="Rectangle 8"/>
          <p:cNvSpPr/>
          <p:nvPr/>
        </p:nvSpPr>
        <p:spPr>
          <a:xfrm>
            <a:off x="381000" y="762000"/>
            <a:ext cx="8534400" cy="1477328"/>
          </a:xfrm>
          <a:prstGeom prst="rect">
            <a:avLst/>
          </a:prstGeom>
        </p:spPr>
        <p:txBody>
          <a:bodyPr wrap="square">
            <a:spAutoFit/>
          </a:bodyPr>
          <a:lstStyle/>
          <a:p>
            <a:pPr>
              <a:buNone/>
            </a:pPr>
            <a:r>
              <a:rPr lang="en-US" sz="2400" b="1" dirty="0" smtClean="0"/>
              <a:t>Prob. </a:t>
            </a:r>
            <a:r>
              <a:rPr lang="en-US" sz="2200" dirty="0" smtClean="0"/>
              <a:t>Show that the equations	</a:t>
            </a:r>
            <a:r>
              <a:rPr lang="el-GR" sz="2200" dirty="0" smtClean="0"/>
              <a:t> </a:t>
            </a:r>
            <a:r>
              <a:rPr lang="en-US" sz="2200" dirty="0" smtClean="0"/>
              <a:t>–2x+y+z = a, x – 2y + z = b, x +y –2z = c;</a:t>
            </a:r>
          </a:p>
          <a:p>
            <a:pPr>
              <a:buNone/>
            </a:pPr>
            <a:r>
              <a:rPr lang="en-US" sz="2200" dirty="0" smtClean="0"/>
              <a:t>have no solution unless a + b + c = 0. In which case they have infinitely many solutions ? Find these solutions when a =1, b = 1, c = - 2.</a:t>
            </a:r>
          </a:p>
          <a:p>
            <a:pPr>
              <a:buNone/>
            </a:pPr>
            <a:r>
              <a:rPr lang="en-US" sz="2200" b="1" dirty="0" smtClean="0"/>
              <a:t>Solution:</a:t>
            </a:r>
            <a:r>
              <a:rPr lang="en-US" sz="2200" dirty="0" smtClean="0"/>
              <a:t>   Augmented Matrix</a:t>
            </a:r>
          </a:p>
        </p:txBody>
      </p:sp>
      <p:sp>
        <p:nvSpPr>
          <p:cNvPr id="19149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91489"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276600" y="2057400"/>
            <a:ext cx="3533775" cy="866775"/>
          </a:xfrm>
          <a:prstGeom prst="rect">
            <a:avLst/>
          </a:prstGeom>
          <a:noFill/>
        </p:spPr>
      </p:pic>
      <p:sp>
        <p:nvSpPr>
          <p:cNvPr id="191491" name="Rectangle 3"/>
          <p:cNvSpPr>
            <a:spLocks noChangeArrowheads="1"/>
          </p:cNvSpPr>
          <p:nvPr/>
        </p:nvSpPr>
        <p:spPr bwMode="auto">
          <a:xfrm>
            <a:off x="685800" y="13239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91495" name="Picture 7"/>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133600" y="2895600"/>
            <a:ext cx="2228850" cy="381000"/>
          </a:xfrm>
          <a:prstGeom prst="rect">
            <a:avLst/>
          </a:prstGeom>
          <a:noFill/>
        </p:spPr>
      </p:pic>
      <p:pic>
        <p:nvPicPr>
          <p:cNvPr id="191494" name="Picture 6"/>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124200" y="3352800"/>
            <a:ext cx="3028950" cy="866775"/>
          </a:xfrm>
          <a:prstGeom prst="rect">
            <a:avLst/>
          </a:prstGeom>
          <a:noFill/>
        </p:spPr>
      </p:pic>
      <p:pic>
        <p:nvPicPr>
          <p:cNvPr id="191493"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914400" y="4343400"/>
            <a:ext cx="4724400" cy="381000"/>
          </a:xfrm>
          <a:prstGeom prst="rect">
            <a:avLst/>
          </a:prstGeom>
          <a:noFill/>
        </p:spPr>
      </p:pic>
      <p:pic>
        <p:nvPicPr>
          <p:cNvPr id="191492" name="Picture 4"/>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209925" y="4953000"/>
            <a:ext cx="3876675" cy="866775"/>
          </a:xfrm>
          <a:prstGeom prst="rect">
            <a:avLst/>
          </a:prstGeom>
          <a:noFill/>
        </p:spPr>
      </p:pic>
      <p:sp>
        <p:nvSpPr>
          <p:cNvPr id="191496"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91497" name="Rectangle 9"/>
          <p:cNvSpPr>
            <a:spLocks noChangeArrowheads="1"/>
          </p:cNvSpPr>
          <p:nvPr/>
        </p:nvSpPr>
        <p:spPr bwMode="auto">
          <a:xfrm>
            <a:off x="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91498" name="Rectangle 10"/>
          <p:cNvSpPr>
            <a:spLocks noChangeArrowheads="1"/>
          </p:cNvSpPr>
          <p:nvPr/>
        </p:nvSpPr>
        <p:spPr bwMode="auto">
          <a:xfrm>
            <a:off x="0" y="17049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91499" name="Rectangle 11"/>
          <p:cNvSpPr>
            <a:spLocks noChangeArrowheads="1"/>
          </p:cNvSpPr>
          <p:nvPr/>
        </p:nvSpPr>
        <p:spPr bwMode="auto">
          <a:xfrm>
            <a:off x="0" y="20859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ransition spd="slow">
    <p:pull dir="d"/>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073B38F-247E-475E-B6AC-BAF688F80CC3}"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800" b="1" dirty="0" smtClean="0"/>
              <a:t>Consistency and Inconsistency of Linear Equations </a:t>
            </a:r>
            <a:r>
              <a:rPr lang="en-US" sz="2800" b="1" dirty="0" smtClean="0">
                <a:latin typeface="Times New Roman" pitchFamily="18" charset="0"/>
                <a:cs typeface="Times New Roman" pitchFamily="18" charset="0"/>
              </a:rPr>
              <a:t>(CO.1)</a:t>
            </a:r>
            <a:endParaRPr lang="en-US" sz="2800" b="1" dirty="0"/>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190466"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447800" y="838200"/>
            <a:ext cx="2847975" cy="381000"/>
          </a:xfrm>
          <a:prstGeom prst="rect">
            <a:avLst/>
          </a:prstGeom>
          <a:noFill/>
        </p:spPr>
      </p:pic>
      <p:pic>
        <p:nvPicPr>
          <p:cNvPr id="190465"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705100" y="1219200"/>
            <a:ext cx="4533900" cy="866775"/>
          </a:xfrm>
          <a:prstGeom prst="rect">
            <a:avLst/>
          </a:prstGeom>
          <a:noFill/>
        </p:spPr>
      </p:pic>
      <p:sp>
        <p:nvSpPr>
          <p:cNvPr id="190467"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90468" name="Rectangle 4"/>
          <p:cNvSpPr>
            <a:spLocks noChangeArrowheads="1"/>
          </p:cNvSpPr>
          <p:nvPr/>
        </p:nvSpPr>
        <p:spPr bwMode="auto">
          <a:xfrm>
            <a:off x="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90469" name="Rectangle 5"/>
          <p:cNvSpPr>
            <a:spLocks noChangeArrowheads="1"/>
          </p:cNvSpPr>
          <p:nvPr/>
        </p:nvSpPr>
        <p:spPr bwMode="auto">
          <a:xfrm>
            <a:off x="0" y="17049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 name="Rectangle 12"/>
          <p:cNvSpPr/>
          <p:nvPr/>
        </p:nvSpPr>
        <p:spPr>
          <a:xfrm>
            <a:off x="989479" y="2209800"/>
            <a:ext cx="1067921" cy="461665"/>
          </a:xfrm>
          <a:prstGeom prst="rect">
            <a:avLst/>
          </a:prstGeom>
        </p:spPr>
        <p:txBody>
          <a:bodyPr wrap="none">
            <a:spAutoFit/>
          </a:bodyPr>
          <a:lstStyle/>
          <a:p>
            <a:r>
              <a:rPr lang="en-US" sz="2400" b="1" dirty="0" smtClean="0"/>
              <a:t>Case I:</a:t>
            </a:r>
            <a:r>
              <a:rPr lang="en-US" dirty="0" smtClean="0"/>
              <a:t> </a:t>
            </a:r>
            <a:endParaRPr lang="en-US" sz="2200" dirty="0"/>
          </a:p>
        </p:txBody>
      </p:sp>
      <p:pic>
        <p:nvPicPr>
          <p:cNvPr id="190471" name="Picture 7"/>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2133600" y="2286000"/>
            <a:ext cx="1790700" cy="342900"/>
          </a:xfrm>
          <a:prstGeom prst="rect">
            <a:avLst/>
          </a:prstGeom>
          <a:noFill/>
        </p:spPr>
      </p:pic>
      <p:pic>
        <p:nvPicPr>
          <p:cNvPr id="190470" name="Picture 6"/>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2647950" y="2667000"/>
            <a:ext cx="2152650" cy="342900"/>
          </a:xfrm>
          <a:prstGeom prst="rect">
            <a:avLst/>
          </a:prstGeom>
          <a:noFill/>
        </p:spPr>
      </p:pic>
      <p:sp>
        <p:nvSpPr>
          <p:cNvPr id="19047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90473" name="Rectangle 9"/>
          <p:cNvSpPr>
            <a:spLocks noChangeArrowheads="1"/>
          </p:cNvSpPr>
          <p:nvPr/>
        </p:nvSpPr>
        <p:spPr bwMode="auto">
          <a:xfrm>
            <a:off x="685800" y="800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90474" name="Rectangle 10"/>
          <p:cNvSpPr>
            <a:spLocks noChangeArrowheads="1"/>
          </p:cNvSpPr>
          <p:nvPr/>
        </p:nvSpPr>
        <p:spPr bwMode="auto">
          <a:xfrm>
            <a:off x="685800" y="11430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9" name="Rectangle 18"/>
          <p:cNvSpPr/>
          <p:nvPr/>
        </p:nvSpPr>
        <p:spPr>
          <a:xfrm>
            <a:off x="990600" y="3048000"/>
            <a:ext cx="6751785" cy="769441"/>
          </a:xfrm>
          <a:prstGeom prst="rect">
            <a:avLst/>
          </a:prstGeom>
        </p:spPr>
        <p:txBody>
          <a:bodyPr wrap="none">
            <a:spAutoFit/>
          </a:bodyPr>
          <a:lstStyle/>
          <a:p>
            <a:r>
              <a:rPr lang="en-US" sz="2200" dirty="0" smtClean="0"/>
              <a:t>Where A is the coefficient matrix.</a:t>
            </a:r>
          </a:p>
          <a:p>
            <a:r>
              <a:rPr lang="en-US" sz="2200" dirty="0" smtClean="0"/>
              <a:t>Hence the system is inconsistent means have no solution.</a:t>
            </a:r>
            <a:endParaRPr lang="en-US" sz="2200" dirty="0"/>
          </a:p>
        </p:txBody>
      </p:sp>
      <p:sp>
        <p:nvSpPr>
          <p:cNvPr id="20" name="Rectangle 19"/>
          <p:cNvSpPr/>
          <p:nvPr/>
        </p:nvSpPr>
        <p:spPr>
          <a:xfrm>
            <a:off x="990600" y="3733800"/>
            <a:ext cx="1165704" cy="461665"/>
          </a:xfrm>
          <a:prstGeom prst="rect">
            <a:avLst/>
          </a:prstGeom>
        </p:spPr>
        <p:txBody>
          <a:bodyPr wrap="none">
            <a:spAutoFit/>
          </a:bodyPr>
          <a:lstStyle/>
          <a:p>
            <a:r>
              <a:rPr lang="en-US" sz="2400" b="1" dirty="0" smtClean="0"/>
              <a:t>Case II:</a:t>
            </a:r>
            <a:r>
              <a:rPr lang="en-US" sz="2400" dirty="0" smtClean="0"/>
              <a:t> </a:t>
            </a:r>
            <a:endParaRPr lang="en-US" sz="2200" dirty="0"/>
          </a:p>
        </p:txBody>
      </p:sp>
      <p:sp>
        <p:nvSpPr>
          <p:cNvPr id="190476"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90475" name="Picture 11"/>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2133600" y="3810000"/>
            <a:ext cx="1790700" cy="342900"/>
          </a:xfrm>
          <a:prstGeom prst="rect">
            <a:avLst/>
          </a:prstGeom>
          <a:noFill/>
        </p:spPr>
      </p:pic>
      <p:sp>
        <p:nvSpPr>
          <p:cNvPr id="190477" name="Rectangle 13"/>
          <p:cNvSpPr>
            <a:spLocks noChangeArrowheads="1"/>
          </p:cNvSpPr>
          <p:nvPr/>
        </p:nvSpPr>
        <p:spPr bwMode="auto">
          <a:xfrm>
            <a:off x="685800" y="800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90479"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90478" name="Picture 14"/>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2590800" y="4114800"/>
            <a:ext cx="4933950" cy="342900"/>
          </a:xfrm>
          <a:prstGeom prst="rect">
            <a:avLst/>
          </a:prstGeom>
          <a:noFill/>
        </p:spPr>
      </p:pic>
      <p:sp>
        <p:nvSpPr>
          <p:cNvPr id="26" name="Rectangle 25"/>
          <p:cNvSpPr/>
          <p:nvPr/>
        </p:nvSpPr>
        <p:spPr>
          <a:xfrm>
            <a:off x="990600" y="4410670"/>
            <a:ext cx="6934200" cy="1446550"/>
          </a:xfrm>
          <a:prstGeom prst="rect">
            <a:avLst/>
          </a:prstGeom>
        </p:spPr>
        <p:txBody>
          <a:bodyPr wrap="square">
            <a:spAutoFit/>
          </a:bodyPr>
          <a:lstStyle/>
          <a:p>
            <a:r>
              <a:rPr lang="en-US" sz="2200" dirty="0" smtClean="0"/>
              <a:t>Hence the system has infinite number of solutions.</a:t>
            </a:r>
          </a:p>
          <a:p>
            <a:r>
              <a:rPr lang="en-US" sz="2200" dirty="0" smtClean="0"/>
              <a:t>Now the system of equation is</a:t>
            </a:r>
          </a:p>
          <a:p>
            <a:r>
              <a:rPr lang="en-US" sz="2200" dirty="0" smtClean="0"/>
              <a:t>	x + y – 2z = - 2</a:t>
            </a:r>
          </a:p>
          <a:p>
            <a:r>
              <a:rPr lang="en-US" sz="2200" dirty="0" smtClean="0"/>
              <a:t>	-3y + 3z = 3</a:t>
            </a:r>
            <a:endParaRPr lang="en-US" sz="2200" dirty="0"/>
          </a:p>
        </p:txBody>
      </p:sp>
    </p:spTree>
  </p:cSld>
  <p:clrMapOvr>
    <a:masterClrMapping/>
  </p:clrMapOvr>
  <p:transition spd="slow">
    <p:pull dir="d"/>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buNone/>
            </a:pPr>
            <a:r>
              <a:rPr lang="en-US" sz="2200" dirty="0" smtClean="0"/>
              <a:t>Let z = k, k being an arbitrary constant.</a:t>
            </a:r>
          </a:p>
          <a:p>
            <a:pPr>
              <a:buNone/>
            </a:pPr>
            <a:r>
              <a:rPr lang="en-US" sz="2200" dirty="0" smtClean="0"/>
              <a:t>			y = k – 1 , 	x = k – 1 </a:t>
            </a:r>
          </a:p>
          <a:p>
            <a:pPr>
              <a:buNone/>
            </a:pPr>
            <a:r>
              <a:rPr lang="en-US" sz="2200" dirty="0" smtClean="0"/>
              <a:t>Hence solutions are x = k – 1 , y = k – 1 , z = k.</a:t>
            </a:r>
          </a:p>
          <a:p>
            <a:pPr>
              <a:buNone/>
            </a:pPr>
            <a:endParaRPr lang="en-US" sz="2200" dirty="0" smtClean="0"/>
          </a:p>
          <a:p>
            <a:pPr>
              <a:buNone/>
            </a:pPr>
            <a:endParaRPr lang="en-US" sz="2200" dirty="0" smtClean="0"/>
          </a:p>
          <a:p>
            <a:pPr>
              <a:buNone/>
            </a:pPr>
            <a:endParaRPr lang="en-US" sz="2200" dirty="0" smtClean="0"/>
          </a:p>
          <a:p>
            <a:pPr>
              <a:buNone/>
            </a:pPr>
            <a:endParaRPr lang="en-US" sz="2200" dirty="0" smtClean="0"/>
          </a:p>
          <a:p>
            <a:pPr>
              <a:buNone/>
            </a:pPr>
            <a:r>
              <a:rPr lang="en-US" sz="2400" b="1" dirty="0" err="1" smtClean="0"/>
              <a:t>Ans</a:t>
            </a:r>
            <a:r>
              <a:rPr lang="en-US" sz="2400" b="1" dirty="0" smtClean="0"/>
              <a:t>:</a:t>
            </a:r>
            <a:r>
              <a:rPr lang="en-US" sz="2200" b="1" dirty="0" smtClean="0"/>
              <a:t> </a:t>
            </a:r>
            <a:r>
              <a:rPr lang="en-US" sz="2200" dirty="0" smtClean="0"/>
              <a:t>Let the coefficient matrix</a:t>
            </a:r>
            <a:endParaRPr lang="en-US" sz="2200" b="1" dirty="0" smtClean="0"/>
          </a:p>
        </p:txBody>
      </p:sp>
      <p:sp>
        <p:nvSpPr>
          <p:cNvPr id="4" name="Date Placeholder 3"/>
          <p:cNvSpPr>
            <a:spLocks noGrp="1"/>
          </p:cNvSpPr>
          <p:nvPr>
            <p:ph type="dt" sz="half" idx="10"/>
          </p:nvPr>
        </p:nvSpPr>
        <p:spPr/>
        <p:txBody>
          <a:bodyPr/>
          <a:lstStyle/>
          <a:p>
            <a:fld id="{C1ECC032-0511-4B77-AB0B-E912BB3B56FD}"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800" b="1" dirty="0" smtClean="0"/>
              <a:t>Consistency and Inconsistency of Linear Equations </a:t>
            </a:r>
            <a:r>
              <a:rPr lang="en-US" sz="2800" b="1" dirty="0" smtClean="0">
                <a:latin typeface="Times New Roman" pitchFamily="18" charset="0"/>
                <a:cs typeface="Times New Roman" pitchFamily="18" charset="0"/>
              </a:rPr>
              <a:t>(CO.1)</a:t>
            </a:r>
            <a:endParaRPr lang="en-US" sz="2800" b="1" dirty="0"/>
          </a:p>
        </p:txBody>
      </p:sp>
      <p:pic>
        <p:nvPicPr>
          <p:cNvPr id="8"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graphicFrame>
        <p:nvGraphicFramePr>
          <p:cNvPr id="189441" name="Object 3"/>
          <p:cNvGraphicFramePr>
            <a:graphicFrameLocks noChangeAspect="1"/>
          </p:cNvGraphicFramePr>
          <p:nvPr/>
        </p:nvGraphicFramePr>
        <p:xfrm>
          <a:off x="609600" y="2362200"/>
          <a:ext cx="6705600" cy="1658937"/>
        </p:xfrm>
        <a:graphic>
          <a:graphicData uri="http://schemas.openxmlformats.org/presentationml/2006/ole">
            <p:oleObj spid="_x0000_s189441" name="Equation" r:id="rId4" imgW="2374560" imgH="749160" progId="Equation.DSMT4">
              <p:embed/>
            </p:oleObj>
          </a:graphicData>
        </a:graphic>
      </p:graphicFrame>
      <p:graphicFrame>
        <p:nvGraphicFramePr>
          <p:cNvPr id="2" name="Object 4"/>
          <p:cNvGraphicFramePr>
            <a:graphicFrameLocks noChangeAspect="1"/>
          </p:cNvGraphicFramePr>
          <p:nvPr/>
        </p:nvGraphicFramePr>
        <p:xfrm>
          <a:off x="4572000" y="3586162"/>
          <a:ext cx="2243137" cy="1290638"/>
        </p:xfrm>
        <a:graphic>
          <a:graphicData uri="http://schemas.openxmlformats.org/presentationml/2006/ole">
            <p:oleObj spid="_x0000_s189443" name="Equation" r:id="rId5" imgW="927000" imgH="596880" progId="Equation.DSMT4">
              <p:embed/>
            </p:oleObj>
          </a:graphicData>
        </a:graphic>
      </p:graphicFrame>
      <p:graphicFrame>
        <p:nvGraphicFramePr>
          <p:cNvPr id="284677" name="Object 5"/>
          <p:cNvGraphicFramePr>
            <a:graphicFrameLocks noChangeAspect="1"/>
          </p:cNvGraphicFramePr>
          <p:nvPr/>
        </p:nvGraphicFramePr>
        <p:xfrm>
          <a:off x="1371600" y="4800600"/>
          <a:ext cx="4367212" cy="1600201"/>
        </p:xfrm>
        <a:graphic>
          <a:graphicData uri="http://schemas.openxmlformats.org/presentationml/2006/ole">
            <p:oleObj spid="_x0000_s189444" name="Equation" r:id="rId6" imgW="1790640" imgH="799920" progId="Equation.DSMT4">
              <p:embed/>
            </p:oleObj>
          </a:graphicData>
        </a:graphic>
      </p:graphicFrame>
    </p:spTree>
  </p:cSld>
  <p:clrMapOvr>
    <a:masterClrMapping/>
  </p:clrMapOvr>
  <p:transition spd="slow">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84677"/>
                                        </p:tgtEl>
                                        <p:attrNameLst>
                                          <p:attrName>style.visibility</p:attrName>
                                        </p:attrNameLst>
                                      </p:cBhvr>
                                      <p:to>
                                        <p:strVal val="visible"/>
                                      </p:to>
                                    </p:set>
                                    <p:anim calcmode="lin" valueType="num">
                                      <p:cBhvr additive="base">
                                        <p:cTn id="13" dur="500" fill="hold"/>
                                        <p:tgtEl>
                                          <p:spTgt spid="284677"/>
                                        </p:tgtEl>
                                        <p:attrNameLst>
                                          <p:attrName>ppt_x</p:attrName>
                                        </p:attrNameLst>
                                      </p:cBhvr>
                                      <p:tavLst>
                                        <p:tav tm="0">
                                          <p:val>
                                            <p:strVal val="0-#ppt_w/2"/>
                                          </p:val>
                                        </p:tav>
                                        <p:tav tm="100000">
                                          <p:val>
                                            <p:strVal val="#ppt_x"/>
                                          </p:val>
                                        </p:tav>
                                      </p:tavLst>
                                    </p:anim>
                                    <p:anim calcmode="lin" valueType="num">
                                      <p:cBhvr additive="base">
                                        <p:cTn id="14" dur="500" fill="hold"/>
                                        <p:tgtEl>
                                          <p:spTgt spid="28467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C074636-C66B-4A61-A92A-90756ED352B9}"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800" b="1" dirty="0" smtClean="0"/>
              <a:t>Consistency and Inconsistency of Linear Equations </a:t>
            </a:r>
            <a:r>
              <a:rPr lang="en-US" sz="2800" b="1" dirty="0" smtClean="0">
                <a:latin typeface="Times New Roman" pitchFamily="18" charset="0"/>
                <a:cs typeface="Times New Roman" pitchFamily="18" charset="0"/>
              </a:rPr>
              <a:t>(CO.1)</a:t>
            </a:r>
            <a:endParaRPr lang="en-US" sz="2800" b="1" dirty="0"/>
          </a:p>
        </p:txBody>
      </p:sp>
      <p:pic>
        <p:nvPicPr>
          <p:cNvPr id="8"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graphicFrame>
        <p:nvGraphicFramePr>
          <p:cNvPr id="188417" name="Object 2"/>
          <p:cNvGraphicFramePr>
            <a:graphicFrameLocks noChangeAspect="1"/>
          </p:cNvGraphicFramePr>
          <p:nvPr/>
        </p:nvGraphicFramePr>
        <p:xfrm>
          <a:off x="2438400" y="762001"/>
          <a:ext cx="3124200" cy="1752600"/>
        </p:xfrm>
        <a:graphic>
          <a:graphicData uri="http://schemas.openxmlformats.org/presentationml/2006/ole">
            <p:oleObj spid="_x0000_s188417" name="Equation" r:id="rId4" imgW="939600" imgH="799920" progId="Equation.DSMT4">
              <p:embed/>
            </p:oleObj>
          </a:graphicData>
        </a:graphic>
      </p:graphicFrame>
      <p:graphicFrame>
        <p:nvGraphicFramePr>
          <p:cNvPr id="285699" name="Object 3"/>
          <p:cNvGraphicFramePr>
            <a:graphicFrameLocks noChangeAspect="1"/>
          </p:cNvGraphicFramePr>
          <p:nvPr/>
        </p:nvGraphicFramePr>
        <p:xfrm>
          <a:off x="2514600" y="2544763"/>
          <a:ext cx="3963987" cy="1798637"/>
        </p:xfrm>
        <a:graphic>
          <a:graphicData uri="http://schemas.openxmlformats.org/presentationml/2006/ole">
            <p:oleObj spid="_x0000_s188418" name="Equation" r:id="rId5" imgW="1625400" imgH="799920" progId="Equation.DSMT4">
              <p:embed/>
            </p:oleObj>
          </a:graphicData>
        </a:graphic>
      </p:graphicFrame>
      <p:sp>
        <p:nvSpPr>
          <p:cNvPr id="188421"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88420" name="Picture 4"/>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1752600" y="4343400"/>
            <a:ext cx="3800475" cy="342900"/>
          </a:xfrm>
          <a:prstGeom prst="rect">
            <a:avLst/>
          </a:prstGeom>
          <a:noFill/>
        </p:spPr>
      </p:pic>
      <p:sp>
        <p:nvSpPr>
          <p:cNvPr id="188422" name="Rectangle 6"/>
          <p:cNvSpPr>
            <a:spLocks noChangeArrowheads="1"/>
          </p:cNvSpPr>
          <p:nvPr/>
        </p:nvSpPr>
        <p:spPr bwMode="auto">
          <a:xfrm>
            <a:off x="685800" y="800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 name="Rectangle 13"/>
          <p:cNvSpPr/>
          <p:nvPr/>
        </p:nvSpPr>
        <p:spPr>
          <a:xfrm>
            <a:off x="685801" y="4659868"/>
            <a:ext cx="7848600" cy="1107996"/>
          </a:xfrm>
          <a:prstGeom prst="rect">
            <a:avLst/>
          </a:prstGeom>
        </p:spPr>
        <p:txBody>
          <a:bodyPr wrap="square">
            <a:spAutoFit/>
          </a:bodyPr>
          <a:lstStyle/>
          <a:p>
            <a:pPr algn="just"/>
            <a:r>
              <a:rPr lang="en-US" sz="2200" dirty="0" smtClean="0"/>
              <a:t>Hence system is consistent and provides unique solution and for </a:t>
            </a:r>
          </a:p>
          <a:p>
            <a:pPr algn="just"/>
            <a:r>
              <a:rPr lang="en-US" sz="2200" dirty="0" smtClean="0"/>
              <a:t>homogeneous system, unique solution is also called Trivial solution.</a:t>
            </a:r>
          </a:p>
          <a:p>
            <a:pPr algn="just"/>
            <a:r>
              <a:rPr lang="en-US" sz="2200" dirty="0" smtClean="0"/>
              <a:t>Hence solution is x = 0, y = 0 &amp; z = 0.</a:t>
            </a:r>
            <a:endParaRPr lang="en-US" sz="2200" dirty="0"/>
          </a:p>
        </p:txBody>
      </p:sp>
    </p:spTree>
  </p:cSld>
  <p:clrMapOvr>
    <a:masterClrMapping/>
  </p:clrMapOvr>
  <p:transition spd="slow">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85699">
                                            <p:subSp spid="_x0000_s188418"/>
                                          </p:spTgt>
                                        </p:tgtEl>
                                        <p:attrNameLst>
                                          <p:attrName>style.visibility</p:attrName>
                                        </p:attrNameLst>
                                      </p:cBhvr>
                                      <p:to>
                                        <p:strVal val="visible"/>
                                      </p:to>
                                    </p:set>
                                    <p:anim calcmode="lin" valueType="num">
                                      <p:cBhvr additive="base">
                                        <p:cTn id="7" dur="500" fill="hold"/>
                                        <p:tgtEl>
                                          <p:spTgt spid="285699">
                                            <p:subSp spid="_x0000_s188418"/>
                                          </p:spTgt>
                                        </p:tgtEl>
                                        <p:attrNameLst>
                                          <p:attrName>ppt_x</p:attrName>
                                        </p:attrNameLst>
                                      </p:cBhvr>
                                      <p:tavLst>
                                        <p:tav tm="0">
                                          <p:val>
                                            <p:strVal val="0-#ppt_w/2"/>
                                          </p:val>
                                        </p:tav>
                                        <p:tav tm="100000">
                                          <p:val>
                                            <p:strVal val="#ppt_x"/>
                                          </p:val>
                                        </p:tav>
                                      </p:tavLst>
                                    </p:anim>
                                    <p:anim calcmode="lin" valueType="num">
                                      <p:cBhvr additive="base">
                                        <p:cTn id="8" dur="500" fill="hold"/>
                                        <p:tgtEl>
                                          <p:spTgt spid="285699">
                                            <p:subSp spid="_x0000_s188418"/>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F9880A9-A275-44DB-B966-013D8CA076B3}"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800" b="1" dirty="0" smtClean="0"/>
              <a:t>Consistency and Inconsistency of Linear Equations </a:t>
            </a:r>
            <a:r>
              <a:rPr lang="en-US" sz="2800" b="1" dirty="0" smtClean="0">
                <a:latin typeface="Times New Roman" pitchFamily="18" charset="0"/>
                <a:cs typeface="Times New Roman" pitchFamily="18" charset="0"/>
              </a:rPr>
              <a:t>(CO.1)</a:t>
            </a:r>
            <a:endParaRPr lang="en-US" sz="2800" b="1" dirty="0"/>
          </a:p>
        </p:txBody>
      </p:sp>
      <p:pic>
        <p:nvPicPr>
          <p:cNvPr id="8"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sp>
        <p:nvSpPr>
          <p:cNvPr id="188421"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88422" name="Rectangle 6"/>
          <p:cNvSpPr>
            <a:spLocks noChangeArrowheads="1"/>
          </p:cNvSpPr>
          <p:nvPr/>
        </p:nvSpPr>
        <p:spPr bwMode="auto">
          <a:xfrm>
            <a:off x="685800" y="800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 name="Rectangle 12"/>
          <p:cNvSpPr/>
          <p:nvPr/>
        </p:nvSpPr>
        <p:spPr>
          <a:xfrm>
            <a:off x="4177309" y="838200"/>
            <a:ext cx="789383" cy="523220"/>
          </a:xfrm>
          <a:prstGeom prst="rect">
            <a:avLst/>
          </a:prstGeom>
        </p:spPr>
        <p:txBody>
          <a:bodyPr wrap="none">
            <a:spAutoFit/>
          </a:bodyPr>
          <a:lstStyle/>
          <a:p>
            <a:pPr algn="ctr"/>
            <a:r>
              <a:rPr lang="en-US" sz="2800" b="1" dirty="0" smtClean="0">
                <a:ea typeface="Calibri" pitchFamily="34" charset="0"/>
                <a:cs typeface="Times New Roman" pitchFamily="18" charset="0"/>
              </a:rPr>
              <a:t>FAQ</a:t>
            </a:r>
            <a:endParaRPr lang="en-US" sz="2800" b="1" dirty="0">
              <a:ea typeface="Calibri" pitchFamily="34" charset="0"/>
              <a:cs typeface="Times New Roman" pitchFamily="18" charset="0"/>
            </a:endParaRPr>
          </a:p>
        </p:txBody>
      </p:sp>
      <p:sp>
        <p:nvSpPr>
          <p:cNvPr id="15" name="Rectangle 14"/>
          <p:cNvSpPr/>
          <p:nvPr/>
        </p:nvSpPr>
        <p:spPr>
          <a:xfrm>
            <a:off x="457200" y="1295401"/>
            <a:ext cx="8229600" cy="2862322"/>
          </a:xfrm>
          <a:prstGeom prst="rect">
            <a:avLst/>
          </a:prstGeom>
        </p:spPr>
        <p:txBody>
          <a:bodyPr wrap="square">
            <a:spAutoFit/>
          </a:bodyPr>
          <a:lstStyle/>
          <a:p>
            <a:pPr>
              <a:defRPr/>
            </a:pPr>
            <a:r>
              <a:rPr lang="en-US" sz="2400" b="1" dirty="0" smtClean="0">
                <a:ea typeface="Calibri" pitchFamily="34" charset="0"/>
                <a:cs typeface="Times New Roman" pitchFamily="18" charset="0"/>
              </a:rPr>
              <a:t>Q.1</a:t>
            </a:r>
            <a:r>
              <a:rPr lang="en-US" sz="2400" dirty="0" smtClean="0">
                <a:ea typeface="Calibri" pitchFamily="34" charset="0"/>
                <a:cs typeface="Times New Roman" pitchFamily="18" charset="0"/>
              </a:rPr>
              <a:t>  </a:t>
            </a:r>
            <a:r>
              <a:rPr lang="en-US" sz="2200" dirty="0" smtClean="0">
                <a:ea typeface="Calibri" pitchFamily="34" charset="0"/>
                <a:cs typeface="Times New Roman" pitchFamily="18" charset="0"/>
              </a:rPr>
              <a:t>Test the consistency of system of equations and solve if possible by Gauss elimination method.</a:t>
            </a:r>
          </a:p>
          <a:p>
            <a:pPr>
              <a:defRPr/>
            </a:pPr>
            <a:endParaRPr lang="en-US" sz="2200" dirty="0" smtClean="0">
              <a:cs typeface="Times New Roman" pitchFamily="18" charset="0"/>
            </a:endParaRPr>
          </a:p>
          <a:p>
            <a:pPr>
              <a:defRPr/>
            </a:pPr>
            <a:endParaRPr lang="en-US" sz="2200" dirty="0" smtClean="0">
              <a:cs typeface="Times New Roman" pitchFamily="18" charset="0"/>
            </a:endParaRPr>
          </a:p>
          <a:p>
            <a:pPr>
              <a:defRPr/>
            </a:pPr>
            <a:endParaRPr lang="en-US" sz="2200" dirty="0" smtClean="0">
              <a:cs typeface="Times New Roman" pitchFamily="18" charset="0"/>
            </a:endParaRPr>
          </a:p>
          <a:p>
            <a:pPr>
              <a:defRPr/>
            </a:pPr>
            <a:endParaRPr lang="en-US" sz="2200" dirty="0" smtClean="0">
              <a:cs typeface="Times New Roman" pitchFamily="18" charset="0"/>
            </a:endParaRPr>
          </a:p>
          <a:p>
            <a:pPr>
              <a:defRPr/>
            </a:pPr>
            <a:r>
              <a:rPr lang="en-US" sz="2400" b="1" dirty="0" err="1" smtClean="0">
                <a:cs typeface="Times New Roman" pitchFamily="18" charset="0"/>
              </a:rPr>
              <a:t>Ans</a:t>
            </a:r>
            <a:r>
              <a:rPr lang="en-US" sz="2400" b="1" dirty="0" smtClean="0">
                <a:cs typeface="Times New Roman" pitchFamily="18" charset="0"/>
              </a:rPr>
              <a:t>: </a:t>
            </a:r>
          </a:p>
          <a:p>
            <a:pPr>
              <a:defRPr/>
            </a:pPr>
            <a:endParaRPr lang="en-US" sz="2200" dirty="0"/>
          </a:p>
        </p:txBody>
      </p:sp>
      <p:graphicFrame>
        <p:nvGraphicFramePr>
          <p:cNvPr id="192516" name="Object 5"/>
          <p:cNvGraphicFramePr>
            <a:graphicFrameLocks noChangeAspect="1"/>
          </p:cNvGraphicFramePr>
          <p:nvPr/>
        </p:nvGraphicFramePr>
        <p:xfrm>
          <a:off x="493713" y="2133600"/>
          <a:ext cx="4306887" cy="1295400"/>
        </p:xfrm>
        <a:graphic>
          <a:graphicData uri="http://schemas.openxmlformats.org/presentationml/2006/ole">
            <p:oleObj spid="_x0000_s192516" name="Equation" r:id="rId4" imgW="1803240" imgH="571320" progId="Equation.DSMT4">
              <p:embed/>
            </p:oleObj>
          </a:graphicData>
        </a:graphic>
      </p:graphicFrame>
      <p:graphicFrame>
        <p:nvGraphicFramePr>
          <p:cNvPr id="192517" name="Object 3"/>
          <p:cNvGraphicFramePr>
            <a:graphicFrameLocks noChangeAspect="1"/>
          </p:cNvGraphicFramePr>
          <p:nvPr/>
        </p:nvGraphicFramePr>
        <p:xfrm>
          <a:off x="5943600" y="2157663"/>
          <a:ext cx="2468562" cy="1271337"/>
        </p:xfrm>
        <a:graphic>
          <a:graphicData uri="http://schemas.openxmlformats.org/presentationml/2006/ole">
            <p:oleObj spid="_x0000_s192517" name="Equation" r:id="rId5" imgW="1066680" imgH="571320" progId="Equation.DSMT4">
              <p:embed/>
            </p:oleObj>
          </a:graphicData>
        </a:graphic>
      </p:graphicFrame>
      <p:graphicFrame>
        <p:nvGraphicFramePr>
          <p:cNvPr id="192518" name="Object 2"/>
          <p:cNvGraphicFramePr>
            <a:graphicFrameLocks noChangeAspect="1"/>
          </p:cNvGraphicFramePr>
          <p:nvPr/>
        </p:nvGraphicFramePr>
        <p:xfrm>
          <a:off x="1371601" y="3429000"/>
          <a:ext cx="2971799" cy="449180"/>
        </p:xfrm>
        <a:graphic>
          <a:graphicData uri="http://schemas.openxmlformats.org/presentationml/2006/ole">
            <p:oleObj spid="_x0000_s192518" name="Equation" r:id="rId6" imgW="1206360" imgH="190440" progId="Equation.DSMT4">
              <p:embed/>
            </p:oleObj>
          </a:graphicData>
        </a:graphic>
      </p:graphicFrame>
      <p:graphicFrame>
        <p:nvGraphicFramePr>
          <p:cNvPr id="192519" name="Object 1"/>
          <p:cNvGraphicFramePr>
            <a:graphicFrameLocks noChangeAspect="1"/>
          </p:cNvGraphicFramePr>
          <p:nvPr/>
        </p:nvGraphicFramePr>
        <p:xfrm>
          <a:off x="6172200" y="3505200"/>
          <a:ext cx="2255838" cy="419769"/>
        </p:xfrm>
        <a:graphic>
          <a:graphicData uri="http://schemas.openxmlformats.org/presentationml/2006/ole">
            <p:oleObj spid="_x0000_s192519" name="Equation" r:id="rId7" imgW="863280" imgH="190440" progId="Equation.DSMT4">
              <p:embed/>
            </p:oleObj>
          </a:graphicData>
        </a:graphic>
      </p:graphicFrame>
      <p:sp>
        <p:nvSpPr>
          <p:cNvPr id="19" name="Rectangle 18"/>
          <p:cNvSpPr/>
          <p:nvPr/>
        </p:nvSpPr>
        <p:spPr>
          <a:xfrm>
            <a:off x="381000" y="4009072"/>
            <a:ext cx="8534400" cy="1477328"/>
          </a:xfrm>
          <a:prstGeom prst="rect">
            <a:avLst/>
          </a:prstGeom>
        </p:spPr>
        <p:txBody>
          <a:bodyPr wrap="square">
            <a:spAutoFit/>
          </a:bodyPr>
          <a:lstStyle/>
          <a:p>
            <a:pPr algn="just"/>
            <a:r>
              <a:rPr lang="en-US" sz="2400" b="1" dirty="0" smtClean="0">
                <a:ea typeface="Calibri" pitchFamily="34" charset="0"/>
                <a:cs typeface="Times New Roman" pitchFamily="18" charset="0"/>
              </a:rPr>
              <a:t>Q.2</a:t>
            </a:r>
            <a:r>
              <a:rPr lang="en-US" sz="2400" dirty="0" smtClean="0">
                <a:ea typeface="Calibri" pitchFamily="34" charset="0"/>
                <a:cs typeface="Times New Roman" pitchFamily="18" charset="0"/>
              </a:rPr>
              <a:t>  </a:t>
            </a:r>
            <a:r>
              <a:rPr lang="en-US" sz="2200" dirty="0" smtClean="0">
                <a:ea typeface="Calibri" pitchFamily="34" charset="0"/>
                <a:cs typeface="Times New Roman" pitchFamily="18" charset="0"/>
              </a:rPr>
              <a:t>Show that the system of equations </a:t>
            </a:r>
            <a:r>
              <a:rPr lang="en-US" sz="2200" i="1" dirty="0" smtClean="0">
                <a:ea typeface="Calibri" pitchFamily="34" charset="0"/>
                <a:cs typeface="Times New Roman" pitchFamily="18" charset="0"/>
              </a:rPr>
              <a:t>3x + 4y + 5z = a</a:t>
            </a:r>
            <a:r>
              <a:rPr lang="en-US" sz="2200" dirty="0" smtClean="0">
                <a:ea typeface="Calibri" pitchFamily="34" charset="0"/>
                <a:cs typeface="Times New Roman" pitchFamily="18" charset="0"/>
              </a:rPr>
              <a:t>, </a:t>
            </a:r>
            <a:r>
              <a:rPr lang="en-US" sz="2200" i="1" dirty="0" smtClean="0">
                <a:ea typeface="Calibri" pitchFamily="34" charset="0"/>
                <a:cs typeface="Times New Roman" pitchFamily="18" charset="0"/>
              </a:rPr>
              <a:t>4x + 5y + 6z = b, 5x + 6y + 7z = c</a:t>
            </a:r>
            <a:r>
              <a:rPr lang="en-US" sz="2200" dirty="0" smtClean="0">
                <a:ea typeface="Calibri" pitchFamily="34" charset="0"/>
                <a:cs typeface="Times New Roman" pitchFamily="18" charset="0"/>
              </a:rPr>
              <a:t>;  does not have solution unless </a:t>
            </a:r>
            <a:r>
              <a:rPr lang="en-US" sz="2200" i="1" dirty="0" smtClean="0">
                <a:ea typeface="Calibri" pitchFamily="34" charset="0"/>
                <a:cs typeface="Times New Roman" pitchFamily="18" charset="0"/>
              </a:rPr>
              <a:t>a + c = 2b. </a:t>
            </a:r>
          </a:p>
          <a:p>
            <a:pPr algn="just"/>
            <a:r>
              <a:rPr lang="en-US" sz="2200" i="1" dirty="0" smtClean="0">
                <a:ea typeface="Calibri" pitchFamily="34" charset="0"/>
                <a:cs typeface="Times New Roman" pitchFamily="18" charset="0"/>
              </a:rPr>
              <a:t>	</a:t>
            </a:r>
          </a:p>
          <a:p>
            <a:pPr algn="just"/>
            <a:r>
              <a:rPr lang="en-US" sz="2200" i="1" dirty="0" smtClean="0">
                <a:ea typeface="Calibri" pitchFamily="34" charset="0"/>
                <a:cs typeface="Times New Roman" pitchFamily="18" charset="0"/>
              </a:rPr>
              <a:t>				</a:t>
            </a:r>
            <a:r>
              <a:rPr lang="en-US" sz="2200" dirty="0" smtClean="0">
                <a:ea typeface="Calibri" pitchFamily="34" charset="0"/>
                <a:cs typeface="Times New Roman" pitchFamily="18" charset="0"/>
              </a:rPr>
              <a:t>UPTU(2008), MTU (2009)</a:t>
            </a:r>
            <a:endParaRPr lang="en-US" sz="2200" dirty="0"/>
          </a:p>
        </p:txBody>
      </p:sp>
    </p:spTree>
  </p:cSld>
  <p:clrMapOvr>
    <a:masterClrMapping/>
  </p:clrMapOvr>
  <p:transition spd="slow">
    <p:pull dir="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2B376FC-3C44-43DE-9B21-1CF3F6A7A20E}"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smtClean="0"/>
              <a:t>Program Outcomes (POs)</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9" name="Rectangle 8"/>
          <p:cNvSpPr/>
          <p:nvPr/>
        </p:nvSpPr>
        <p:spPr>
          <a:xfrm>
            <a:off x="304800" y="990600"/>
            <a:ext cx="8610600" cy="5109091"/>
          </a:xfrm>
          <a:prstGeom prst="rect">
            <a:avLst/>
          </a:prstGeom>
        </p:spPr>
        <p:txBody>
          <a:bodyPr wrap="square">
            <a:spAutoFit/>
          </a:bodyPr>
          <a:lstStyle/>
          <a:p>
            <a:pPr algn="just"/>
            <a:r>
              <a:rPr lang="en-US" sz="2200" b="1" dirty="0" smtClean="0"/>
              <a:t>9.</a:t>
            </a:r>
            <a:r>
              <a:rPr lang="en-US" sz="2200" dirty="0" smtClean="0"/>
              <a:t> </a:t>
            </a:r>
            <a:r>
              <a:rPr lang="en-US" sz="2200" b="1" dirty="0" smtClean="0"/>
              <a:t>Individual and team </a:t>
            </a:r>
            <a:r>
              <a:rPr lang="en-US" sz="2200" b="1" dirty="0" err="1" smtClean="0"/>
              <a:t>work:</a:t>
            </a:r>
            <a:r>
              <a:rPr lang="en-US" sz="2200" dirty="0" err="1" smtClean="0"/>
              <a:t>Function</a:t>
            </a:r>
            <a:r>
              <a:rPr lang="en-US" sz="2200" dirty="0" smtClean="0"/>
              <a:t> effectively as an individual, and as </a:t>
            </a:r>
          </a:p>
          <a:p>
            <a:pPr algn="just"/>
            <a:r>
              <a:rPr lang="en-US" sz="2200" dirty="0" smtClean="0"/>
              <a:t>    a member or leader in diverse teams, and in multidisciplinary settings.</a:t>
            </a:r>
          </a:p>
          <a:p>
            <a:pPr algn="just"/>
            <a:r>
              <a:rPr lang="en-US" sz="2200" b="1" dirty="0" smtClean="0"/>
              <a:t>10.Communication: </a:t>
            </a:r>
            <a:r>
              <a:rPr lang="en-US" sz="2200" dirty="0" smtClean="0"/>
              <a:t>Communicate effectively on complex engineering  </a:t>
            </a:r>
          </a:p>
          <a:p>
            <a:pPr algn="just"/>
            <a:r>
              <a:rPr lang="en-US" sz="2200" dirty="0" smtClean="0"/>
              <a:t>    activities with the engineering community and with society at large,  </a:t>
            </a:r>
          </a:p>
          <a:p>
            <a:pPr algn="just"/>
            <a:r>
              <a:rPr lang="en-US" sz="2200" dirty="0" smtClean="0"/>
              <a:t>    such as, being able to comprehend and write effective reports and </a:t>
            </a:r>
          </a:p>
          <a:p>
            <a:pPr algn="just"/>
            <a:r>
              <a:rPr lang="en-US" sz="2200" dirty="0" smtClean="0"/>
              <a:t>    design documentation, make effective presentations, and give and  </a:t>
            </a:r>
          </a:p>
          <a:p>
            <a:pPr algn="just"/>
            <a:r>
              <a:rPr lang="en-US" sz="2200" dirty="0" smtClean="0"/>
              <a:t>    receive clear instructions. </a:t>
            </a:r>
          </a:p>
          <a:p>
            <a:pPr algn="just"/>
            <a:r>
              <a:rPr lang="en-US" sz="2200" b="1" dirty="0" smtClean="0"/>
              <a:t>11.Project management and finance: </a:t>
            </a:r>
            <a:r>
              <a:rPr lang="en-US" sz="2200" dirty="0" smtClean="0"/>
              <a:t>Demonstrate knowledge and </a:t>
            </a:r>
          </a:p>
          <a:p>
            <a:pPr algn="just"/>
            <a:r>
              <a:rPr lang="en-US" sz="2200" dirty="0" smtClean="0"/>
              <a:t>     understanding of the engineering and management principles and </a:t>
            </a:r>
          </a:p>
          <a:p>
            <a:pPr algn="just"/>
            <a:r>
              <a:rPr lang="en-US" sz="2200" dirty="0" smtClean="0"/>
              <a:t>     apply these to one’s own work, as a member and leader in a team,       </a:t>
            </a:r>
          </a:p>
          <a:p>
            <a:pPr algn="just"/>
            <a:r>
              <a:rPr lang="en-US" sz="2200" dirty="0" smtClean="0"/>
              <a:t>     to manage projects and in multidisciplinary environments.</a:t>
            </a:r>
          </a:p>
          <a:p>
            <a:pPr algn="just"/>
            <a:r>
              <a:rPr lang="en-US" sz="2200" b="1" dirty="0" smtClean="0"/>
              <a:t>12. Life-long learning: </a:t>
            </a:r>
            <a:r>
              <a:rPr lang="en-US" sz="2200" dirty="0" smtClean="0"/>
              <a:t>Recognize the need for, and have the preparation </a:t>
            </a:r>
          </a:p>
          <a:p>
            <a:pPr algn="just"/>
            <a:r>
              <a:rPr lang="en-US" sz="2200" dirty="0" smtClean="0"/>
              <a:t>     and ability to engage in independent and life-long learning in the  </a:t>
            </a:r>
          </a:p>
          <a:p>
            <a:pPr algn="just"/>
            <a:r>
              <a:rPr lang="en-US" sz="2200" dirty="0" smtClean="0"/>
              <a:t>     broadest context of technological change.</a:t>
            </a:r>
          </a:p>
          <a:p>
            <a:pPr algn="just"/>
            <a:endParaRPr lang="en-US" dirty="0"/>
          </a:p>
        </p:txBody>
      </p:sp>
    </p:spTree>
  </p:cSld>
  <p:clrMapOvr>
    <a:masterClrMapping/>
  </p:clrMapOvr>
  <p:transition spd="slow">
    <p:pull dir="d"/>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21CB793-C059-4CE3-8FB2-8AFC21841F6E}"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800" b="1" dirty="0" smtClean="0"/>
              <a:t>Consistency and Inconsistency of Linear Equations </a:t>
            </a:r>
            <a:r>
              <a:rPr lang="en-US" sz="2800" b="1" dirty="0" smtClean="0">
                <a:latin typeface="Times New Roman" pitchFamily="18" charset="0"/>
                <a:cs typeface="Times New Roman" pitchFamily="18" charset="0"/>
              </a:rPr>
              <a:t>(CO.1)</a:t>
            </a:r>
            <a:endParaRPr lang="en-US" sz="2800" b="1" dirty="0"/>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88421"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88422" name="Rectangle 6"/>
          <p:cNvSpPr>
            <a:spLocks noChangeArrowheads="1"/>
          </p:cNvSpPr>
          <p:nvPr/>
        </p:nvSpPr>
        <p:spPr bwMode="auto">
          <a:xfrm>
            <a:off x="685800" y="800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 name="Rectangle 13"/>
          <p:cNvSpPr/>
          <p:nvPr/>
        </p:nvSpPr>
        <p:spPr>
          <a:xfrm>
            <a:off x="762000" y="2209800"/>
            <a:ext cx="7848600" cy="4154984"/>
          </a:xfrm>
          <a:prstGeom prst="rect">
            <a:avLst/>
          </a:prstGeom>
        </p:spPr>
        <p:txBody>
          <a:bodyPr wrap="square">
            <a:spAutoFit/>
          </a:bodyPr>
          <a:lstStyle/>
          <a:p>
            <a:pPr algn="just">
              <a:buFont typeface="Arial" pitchFamily="34" charset="0"/>
              <a:buChar char="•"/>
            </a:pPr>
            <a:r>
              <a:rPr lang="en-US" sz="2200" dirty="0" smtClean="0"/>
              <a:t> Homogeneous system is always……………………….</a:t>
            </a:r>
          </a:p>
          <a:p>
            <a:pPr algn="just">
              <a:buFont typeface="Arial" pitchFamily="34" charset="0"/>
              <a:buChar char="•"/>
            </a:pPr>
            <a:r>
              <a:rPr lang="en-US" sz="2200" dirty="0" smtClean="0"/>
              <a:t> For non-homogeneous system if  </a:t>
            </a:r>
          </a:p>
          <a:p>
            <a:pPr algn="just"/>
            <a:endParaRPr lang="en-US" sz="2200" dirty="0" smtClean="0"/>
          </a:p>
          <a:p>
            <a:pPr algn="just"/>
            <a:r>
              <a:rPr lang="en-US" sz="2200" dirty="0" smtClean="0"/>
              <a:t>  then system provides…………………………..</a:t>
            </a:r>
          </a:p>
          <a:p>
            <a:pPr algn="just">
              <a:buFont typeface="Arial" pitchFamily="34" charset="0"/>
              <a:buChar char="•"/>
            </a:pPr>
            <a:r>
              <a:rPr lang="en-US" sz="2200" dirty="0" smtClean="0"/>
              <a:t> For non-homogeneous system if  </a:t>
            </a:r>
          </a:p>
          <a:p>
            <a:pPr algn="just">
              <a:buFont typeface="Arial" pitchFamily="34" charset="0"/>
              <a:buChar char="•"/>
            </a:pPr>
            <a:endParaRPr lang="en-US" sz="2200" dirty="0" smtClean="0"/>
          </a:p>
          <a:p>
            <a:pPr algn="just"/>
            <a:r>
              <a:rPr lang="en-US" sz="2200" dirty="0" smtClean="0"/>
              <a:t>  then system provides…………………………..</a:t>
            </a:r>
          </a:p>
          <a:p>
            <a:pPr algn="just">
              <a:buFont typeface="Arial" pitchFamily="34" charset="0"/>
              <a:buChar char="•"/>
            </a:pPr>
            <a:r>
              <a:rPr lang="en-US" sz="2200" dirty="0" smtClean="0"/>
              <a:t> For non-homogeneous system if  </a:t>
            </a:r>
          </a:p>
          <a:p>
            <a:pPr algn="just">
              <a:buFont typeface="Arial" pitchFamily="34" charset="0"/>
              <a:buChar char="•"/>
            </a:pPr>
            <a:endParaRPr lang="en-US" sz="2200" dirty="0" smtClean="0"/>
          </a:p>
          <a:p>
            <a:pPr algn="just"/>
            <a:r>
              <a:rPr lang="en-US" sz="2200" dirty="0" smtClean="0"/>
              <a:t>  then system provides…………………………..</a:t>
            </a:r>
          </a:p>
          <a:p>
            <a:pPr algn="just"/>
            <a:endParaRPr lang="en-US" sz="2200" dirty="0" smtClean="0"/>
          </a:p>
          <a:p>
            <a:pPr algn="just"/>
            <a:endParaRPr lang="en-US" sz="2200" dirty="0" smtClean="0"/>
          </a:p>
        </p:txBody>
      </p:sp>
      <p:pic>
        <p:nvPicPr>
          <p:cNvPr id="10" name="Picture 14" descr="http://instapunk.com/images/QuizAnim1.gif"/>
          <p:cNvPicPr>
            <a:picLocks noChangeAspect="1" noChangeArrowheads="1" noCrop="1"/>
          </p:cNvPicPr>
          <p:nvPr/>
        </p:nvPicPr>
        <p:blipFill>
          <a:blip r:embed="rId3" cstate="print"/>
          <a:srcRect/>
          <a:stretch>
            <a:fillRect/>
          </a:stretch>
        </p:blipFill>
        <p:spPr bwMode="auto">
          <a:xfrm>
            <a:off x="3548512" y="902617"/>
            <a:ext cx="2393183" cy="1002383"/>
          </a:xfrm>
          <a:prstGeom prst="rect">
            <a:avLst/>
          </a:prstGeom>
          <a:noFill/>
        </p:spPr>
      </p:pic>
      <p:sp>
        <p:nvSpPr>
          <p:cNvPr id="1945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94561"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971800" y="2971800"/>
            <a:ext cx="4467225" cy="342900"/>
          </a:xfrm>
          <a:prstGeom prst="rect">
            <a:avLst/>
          </a:prstGeom>
          <a:noFill/>
        </p:spPr>
      </p:pic>
      <p:sp>
        <p:nvSpPr>
          <p:cNvPr id="19456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94563"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2924175" y="3962400"/>
            <a:ext cx="4467225" cy="342900"/>
          </a:xfrm>
          <a:prstGeom prst="rect">
            <a:avLst/>
          </a:prstGeom>
          <a:noFill/>
        </p:spPr>
      </p:pic>
      <p:sp>
        <p:nvSpPr>
          <p:cNvPr id="194565" name="Rectangle 5"/>
          <p:cNvSpPr>
            <a:spLocks noChangeArrowheads="1"/>
          </p:cNvSpPr>
          <p:nvPr/>
        </p:nvSpPr>
        <p:spPr bwMode="auto">
          <a:xfrm>
            <a:off x="685800" y="800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94567" name="Rectangle 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94568" name="Rectangle 8"/>
          <p:cNvSpPr>
            <a:spLocks noChangeArrowheads="1"/>
          </p:cNvSpPr>
          <p:nvPr/>
        </p:nvSpPr>
        <p:spPr bwMode="auto">
          <a:xfrm>
            <a:off x="685800" y="800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94570"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94569" name="Picture 9"/>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2895600" y="4953000"/>
            <a:ext cx="1676400" cy="342900"/>
          </a:xfrm>
          <a:prstGeom prst="rect">
            <a:avLst/>
          </a:prstGeom>
          <a:noFill/>
        </p:spPr>
      </p:pic>
      <p:sp>
        <p:nvSpPr>
          <p:cNvPr id="194571" name="Rectangle 11"/>
          <p:cNvSpPr>
            <a:spLocks noChangeArrowheads="1"/>
          </p:cNvSpPr>
          <p:nvPr/>
        </p:nvSpPr>
        <p:spPr bwMode="auto">
          <a:xfrm>
            <a:off x="685800" y="800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ransition spd="slow">
    <p:pull dir="d"/>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21CB793-C059-4CE3-8FB2-8AFC21841F6E}"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800" b="1" dirty="0" smtClean="0"/>
              <a:t>Assignment of Linear Equations </a:t>
            </a:r>
            <a:r>
              <a:rPr lang="en-US" sz="2800" b="1" dirty="0" smtClean="0">
                <a:latin typeface="Times New Roman" pitchFamily="18" charset="0"/>
                <a:cs typeface="Times New Roman" pitchFamily="18" charset="0"/>
              </a:rPr>
              <a:t>(CO.1)</a:t>
            </a:r>
            <a:endParaRPr lang="en-US" sz="2800" b="1" dirty="0"/>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88421"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88422" name="Rectangle 6"/>
          <p:cNvSpPr>
            <a:spLocks noChangeArrowheads="1"/>
          </p:cNvSpPr>
          <p:nvPr/>
        </p:nvSpPr>
        <p:spPr bwMode="auto">
          <a:xfrm>
            <a:off x="685800" y="800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945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9456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94565" name="Rectangle 5"/>
          <p:cNvSpPr>
            <a:spLocks noChangeArrowheads="1"/>
          </p:cNvSpPr>
          <p:nvPr/>
        </p:nvSpPr>
        <p:spPr bwMode="auto">
          <a:xfrm>
            <a:off x="685800" y="800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94567" name="Rectangle 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94568" name="Rectangle 8"/>
          <p:cNvSpPr>
            <a:spLocks noChangeArrowheads="1"/>
          </p:cNvSpPr>
          <p:nvPr/>
        </p:nvSpPr>
        <p:spPr bwMode="auto">
          <a:xfrm>
            <a:off x="685800" y="800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94570"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94571" name="Rectangle 11"/>
          <p:cNvSpPr>
            <a:spLocks noChangeArrowheads="1"/>
          </p:cNvSpPr>
          <p:nvPr/>
        </p:nvSpPr>
        <p:spPr bwMode="auto">
          <a:xfrm>
            <a:off x="685800" y="800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431105" name="Picture 1" descr="C:\Users\RAJNIS~1\AppData\Local\Temp\Rar$DIa6484.805\202005180829311002.jpg"/>
          <p:cNvPicPr>
            <a:picLocks noChangeAspect="1" noChangeArrowheads="1"/>
          </p:cNvPicPr>
          <p:nvPr/>
        </p:nvPicPr>
        <p:blipFill>
          <a:blip r:embed="rId3" cstate="print"/>
          <a:srcRect/>
          <a:stretch>
            <a:fillRect/>
          </a:stretch>
        </p:blipFill>
        <p:spPr bwMode="auto">
          <a:xfrm>
            <a:off x="0" y="685800"/>
            <a:ext cx="9144000" cy="6172200"/>
          </a:xfrm>
          <a:prstGeom prst="rect">
            <a:avLst/>
          </a:prstGeom>
          <a:noFill/>
        </p:spPr>
      </p:pic>
    </p:spTree>
  </p:cSld>
  <p:clrMapOvr>
    <a:masterClrMapping/>
  </p:clrMapOvr>
  <p:transition spd="slow">
    <p:pull dir="d"/>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21CB793-C059-4CE3-8FB2-8AFC21841F6E}"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800" b="1" dirty="0" smtClean="0"/>
              <a:t>Assignment of Linear Equations </a:t>
            </a:r>
            <a:r>
              <a:rPr lang="en-US" sz="2800" b="1" dirty="0" smtClean="0">
                <a:latin typeface="Times New Roman" pitchFamily="18" charset="0"/>
                <a:cs typeface="Times New Roman" pitchFamily="18" charset="0"/>
              </a:rPr>
              <a:t>(CO.1)</a:t>
            </a:r>
            <a:endParaRPr lang="en-US" sz="2800" b="1" dirty="0"/>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88421"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88422" name="Rectangle 6"/>
          <p:cNvSpPr>
            <a:spLocks noChangeArrowheads="1"/>
          </p:cNvSpPr>
          <p:nvPr/>
        </p:nvSpPr>
        <p:spPr bwMode="auto">
          <a:xfrm>
            <a:off x="685800" y="800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945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9456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94565" name="Rectangle 5"/>
          <p:cNvSpPr>
            <a:spLocks noChangeArrowheads="1"/>
          </p:cNvSpPr>
          <p:nvPr/>
        </p:nvSpPr>
        <p:spPr bwMode="auto">
          <a:xfrm>
            <a:off x="685800" y="800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94567" name="Rectangle 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94568" name="Rectangle 8"/>
          <p:cNvSpPr>
            <a:spLocks noChangeArrowheads="1"/>
          </p:cNvSpPr>
          <p:nvPr/>
        </p:nvSpPr>
        <p:spPr bwMode="auto">
          <a:xfrm>
            <a:off x="685800" y="800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94570"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94571" name="Rectangle 11"/>
          <p:cNvSpPr>
            <a:spLocks noChangeArrowheads="1"/>
          </p:cNvSpPr>
          <p:nvPr/>
        </p:nvSpPr>
        <p:spPr bwMode="auto">
          <a:xfrm>
            <a:off x="685800" y="800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430081" name="Picture 1" descr="C:\Users\RAJNIS~1\AppData\Local\Temp\Rar$DIa6484.5882\202005180829311003.jpg"/>
          <p:cNvPicPr>
            <a:picLocks noChangeAspect="1" noChangeArrowheads="1"/>
          </p:cNvPicPr>
          <p:nvPr/>
        </p:nvPicPr>
        <p:blipFill>
          <a:blip r:embed="rId3" cstate="print"/>
          <a:srcRect/>
          <a:stretch>
            <a:fillRect/>
          </a:stretch>
        </p:blipFill>
        <p:spPr bwMode="auto">
          <a:xfrm>
            <a:off x="0" y="1169870"/>
            <a:ext cx="9144000" cy="4518259"/>
          </a:xfrm>
          <a:prstGeom prst="rect">
            <a:avLst/>
          </a:prstGeom>
          <a:noFill/>
        </p:spPr>
      </p:pic>
    </p:spTree>
  </p:cSld>
  <p:clrMapOvr>
    <a:masterClrMapping/>
  </p:clrMapOvr>
  <p:transition spd="slow">
    <p:pull dir="d"/>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000CF90-0FA4-488A-8DCE-A8DC4C078FE8}"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smtClean="0"/>
              <a:t>Consistency and Inconsistency of Linear Equations </a:t>
            </a:r>
            <a:r>
              <a:rPr lang="en-US" sz="2400" b="1" dirty="0" smtClean="0">
                <a:latin typeface="Times New Roman" pitchFamily="18" charset="0"/>
                <a:cs typeface="Times New Roman" pitchFamily="18" charset="0"/>
              </a:rPr>
              <a:t>(CO.1)</a:t>
            </a:r>
            <a:endParaRPr kumimoji="0" lang="en-US" sz="2400" b="1"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88421"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88422" name="Rectangle 6"/>
          <p:cNvSpPr>
            <a:spLocks noChangeArrowheads="1"/>
          </p:cNvSpPr>
          <p:nvPr/>
        </p:nvSpPr>
        <p:spPr bwMode="auto">
          <a:xfrm>
            <a:off x="685800" y="800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 name="Rectangle 13"/>
          <p:cNvSpPr/>
          <p:nvPr/>
        </p:nvSpPr>
        <p:spPr>
          <a:xfrm>
            <a:off x="762000" y="1676400"/>
            <a:ext cx="7848600" cy="3816429"/>
          </a:xfrm>
          <a:prstGeom prst="rect">
            <a:avLst/>
          </a:prstGeom>
        </p:spPr>
        <p:txBody>
          <a:bodyPr wrap="square">
            <a:spAutoFit/>
          </a:bodyPr>
          <a:lstStyle/>
          <a:p>
            <a:pPr algn="just">
              <a:buFont typeface="Arial" pitchFamily="34" charset="0"/>
              <a:buChar char="•"/>
            </a:pPr>
            <a:r>
              <a:rPr lang="en-US" sz="2200" dirty="0" smtClean="0"/>
              <a:t> What is consistent system?</a:t>
            </a:r>
          </a:p>
          <a:p>
            <a:pPr algn="just">
              <a:buFont typeface="Arial" pitchFamily="34" charset="0"/>
              <a:buChar char="•"/>
            </a:pPr>
            <a:r>
              <a:rPr lang="en-US" sz="2200" dirty="0" smtClean="0"/>
              <a:t> What is inconsistent system? </a:t>
            </a:r>
          </a:p>
          <a:p>
            <a:pPr algn="just">
              <a:buFont typeface="Arial" pitchFamily="34" charset="0"/>
              <a:buChar char="•"/>
            </a:pPr>
            <a:r>
              <a:rPr lang="en-US" sz="2200" dirty="0" smtClean="0"/>
              <a:t> What is homogeneous system? </a:t>
            </a:r>
          </a:p>
          <a:p>
            <a:pPr algn="just">
              <a:buFont typeface="Arial" pitchFamily="34" charset="0"/>
              <a:buChar char="•"/>
            </a:pPr>
            <a:r>
              <a:rPr lang="en-US" sz="2200" dirty="0" smtClean="0"/>
              <a:t> What is non-homogeneous system? </a:t>
            </a:r>
          </a:p>
          <a:p>
            <a:pPr algn="just">
              <a:buFont typeface="Arial" pitchFamily="34" charset="0"/>
              <a:buChar char="•"/>
            </a:pPr>
            <a:r>
              <a:rPr lang="en-US" sz="2200" dirty="0" smtClean="0"/>
              <a:t> Explain the condition for unique solution of non-homogeneous system.</a:t>
            </a:r>
          </a:p>
          <a:p>
            <a:pPr algn="just">
              <a:buFont typeface="Arial" pitchFamily="34" charset="0"/>
              <a:buChar char="•"/>
            </a:pPr>
            <a:r>
              <a:rPr lang="en-US" sz="2200" dirty="0" smtClean="0"/>
              <a:t> Explain the condition for infinite solutions of non-homogeneous system. </a:t>
            </a:r>
          </a:p>
          <a:p>
            <a:pPr algn="just">
              <a:buFont typeface="Arial" pitchFamily="34" charset="0"/>
              <a:buChar char="•"/>
            </a:pPr>
            <a:r>
              <a:rPr lang="en-US" sz="2200" dirty="0" smtClean="0"/>
              <a:t> Explain the condition for no solution of non-homogeneous system. </a:t>
            </a:r>
          </a:p>
          <a:p>
            <a:pPr algn="just">
              <a:buFont typeface="Arial" pitchFamily="34" charset="0"/>
              <a:buChar char="•"/>
            </a:pPr>
            <a:r>
              <a:rPr lang="en-US" sz="2200" dirty="0" smtClean="0"/>
              <a:t> Is it possible homogeneous system provide no solution?</a:t>
            </a:r>
          </a:p>
        </p:txBody>
      </p:sp>
      <p:sp>
        <p:nvSpPr>
          <p:cNvPr id="11" name="Rectangle 10"/>
          <p:cNvSpPr/>
          <p:nvPr/>
        </p:nvSpPr>
        <p:spPr>
          <a:xfrm>
            <a:off x="4082122" y="914400"/>
            <a:ext cx="1422184" cy="523220"/>
          </a:xfrm>
          <a:prstGeom prst="rect">
            <a:avLst/>
          </a:prstGeom>
        </p:spPr>
        <p:txBody>
          <a:bodyPr wrap="none">
            <a:spAutoFit/>
          </a:bodyPr>
          <a:lstStyle/>
          <a:p>
            <a:r>
              <a:rPr lang="en-US" sz="2800" b="1" dirty="0" smtClean="0">
                <a:latin typeface="Times New Roman" pitchFamily="18" charset="0"/>
                <a:cs typeface="Times New Roman" pitchFamily="18" charset="0"/>
              </a:rPr>
              <a:t>RECAP</a:t>
            </a:r>
            <a:endParaRPr lang="en-US" sz="2800" dirty="0"/>
          </a:p>
        </p:txBody>
      </p:sp>
    </p:spTree>
  </p:cSld>
  <p:clrMapOvr>
    <a:masterClrMapping/>
  </p:clrMapOvr>
  <p:transition spd="slow">
    <p:pull dir="d"/>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382000" cy="5334000"/>
          </a:xfrm>
        </p:spPr>
        <p:txBody>
          <a:bodyPr>
            <a:normAutofit/>
          </a:bodyPr>
          <a:lstStyle/>
          <a:p>
            <a:pPr>
              <a:buNone/>
            </a:pPr>
            <a:r>
              <a:rPr lang="en-US" sz="2200" dirty="0" smtClean="0"/>
              <a:t>A set of r n-vectors			is said to be linearly dependent</a:t>
            </a:r>
          </a:p>
          <a:p>
            <a:pPr>
              <a:buNone/>
            </a:pPr>
            <a:r>
              <a:rPr lang="en-US" sz="2200" dirty="0" smtClean="0"/>
              <a:t> if there exist r scalars (numbers)   		            , not all zero, </a:t>
            </a:r>
          </a:p>
          <a:p>
            <a:pPr>
              <a:buNone/>
            </a:pPr>
            <a:r>
              <a:rPr lang="en-US" sz="2200" dirty="0" smtClean="0"/>
              <a:t>such that</a:t>
            </a:r>
          </a:p>
          <a:p>
            <a:pPr>
              <a:buNone/>
            </a:pPr>
            <a:r>
              <a:rPr lang="en-US" sz="2200" dirty="0" smtClean="0"/>
              <a:t>A set of r n-vectors			is said to be linearly dependent</a:t>
            </a:r>
          </a:p>
          <a:p>
            <a:pPr>
              <a:buNone/>
            </a:pPr>
            <a:r>
              <a:rPr lang="en-US" sz="2200" dirty="0" smtClean="0"/>
              <a:t> if every relation of the type</a:t>
            </a:r>
          </a:p>
          <a:p>
            <a:pPr>
              <a:buNone/>
            </a:pPr>
            <a:r>
              <a:rPr lang="en-US" sz="2200" dirty="0" smtClean="0"/>
              <a:t>Implies </a:t>
            </a:r>
          </a:p>
          <a:p>
            <a:pPr>
              <a:buNone/>
            </a:pPr>
            <a:r>
              <a:rPr lang="en-US" sz="2400" b="1" dirty="0" err="1" smtClean="0"/>
              <a:t>Prob</a:t>
            </a:r>
            <a:r>
              <a:rPr lang="en-US" sz="2400" b="1" dirty="0" smtClean="0"/>
              <a:t>:</a:t>
            </a:r>
            <a:r>
              <a:rPr lang="en-US" sz="2200" dirty="0" smtClean="0"/>
              <a:t> Show that the vectors</a:t>
            </a:r>
          </a:p>
          <a:p>
            <a:pPr>
              <a:buNone/>
            </a:pPr>
            <a:r>
              <a:rPr lang="en-US" sz="2200" dirty="0" smtClean="0"/>
              <a:t>       		           are linearly dependent and find the relation </a:t>
            </a:r>
          </a:p>
          <a:p>
            <a:pPr>
              <a:buNone/>
            </a:pPr>
            <a:r>
              <a:rPr lang="en-US" sz="2200" dirty="0" smtClean="0"/>
              <a:t>between them.</a:t>
            </a:r>
          </a:p>
          <a:p>
            <a:pPr>
              <a:buNone/>
            </a:pPr>
            <a:r>
              <a:rPr lang="en-US" sz="2400" b="1" dirty="0" err="1" smtClean="0"/>
              <a:t>Ans</a:t>
            </a:r>
            <a:r>
              <a:rPr lang="en-US" sz="2400" b="1" dirty="0" smtClean="0"/>
              <a:t>: </a:t>
            </a:r>
            <a:r>
              <a:rPr lang="en-US" sz="2200" dirty="0" smtClean="0"/>
              <a:t>Coefficient matrix </a:t>
            </a:r>
            <a:endParaRPr lang="en-US" sz="2400" b="1" dirty="0"/>
          </a:p>
        </p:txBody>
      </p:sp>
      <p:sp>
        <p:nvSpPr>
          <p:cNvPr id="4" name="Date Placeholder 3"/>
          <p:cNvSpPr>
            <a:spLocks noGrp="1"/>
          </p:cNvSpPr>
          <p:nvPr>
            <p:ph type="dt" sz="half" idx="10"/>
          </p:nvPr>
        </p:nvSpPr>
        <p:spPr/>
        <p:txBody>
          <a:bodyPr/>
          <a:lstStyle/>
          <a:p>
            <a:fld id="{D6CDEB73-DAB3-4135-BD46-C2C8054035A2}"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smtClean="0">
                <a:latin typeface="Times New Roman" pitchFamily="18" charset="0"/>
                <a:cs typeface="Times New Roman" pitchFamily="18" charset="0"/>
              </a:rPr>
              <a:t>Linear Dependence &amp; Independence of Vectors (CO.1)</a:t>
            </a:r>
            <a:endParaRPr lang="en-US" sz="2400" dirty="0"/>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20685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06849"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895600" y="1219200"/>
            <a:ext cx="2152650" cy="381000"/>
          </a:xfrm>
          <a:prstGeom prst="rect">
            <a:avLst/>
          </a:prstGeom>
          <a:noFill/>
        </p:spPr>
      </p:pic>
      <p:sp>
        <p:nvSpPr>
          <p:cNvPr id="206851" name="Rectangle 3"/>
          <p:cNvSpPr>
            <a:spLocks noChangeArrowheads="1"/>
          </p:cNvSpPr>
          <p:nvPr/>
        </p:nvSpPr>
        <p:spPr bwMode="auto">
          <a:xfrm>
            <a:off x="68580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6853"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06852"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610100" y="1600200"/>
            <a:ext cx="2095500" cy="381000"/>
          </a:xfrm>
          <a:prstGeom prst="rect">
            <a:avLst/>
          </a:prstGeom>
          <a:noFill/>
        </p:spPr>
      </p:pic>
      <p:sp>
        <p:nvSpPr>
          <p:cNvPr id="206854" name="Rectangle 6"/>
          <p:cNvSpPr>
            <a:spLocks noChangeArrowheads="1"/>
          </p:cNvSpPr>
          <p:nvPr/>
        </p:nvSpPr>
        <p:spPr bwMode="auto">
          <a:xfrm>
            <a:off x="68580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6856"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06855" name="Picture 7"/>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905000" y="1981200"/>
            <a:ext cx="4876800" cy="381000"/>
          </a:xfrm>
          <a:prstGeom prst="rect">
            <a:avLst/>
          </a:prstGeom>
          <a:noFill/>
        </p:spPr>
      </p:pic>
      <p:sp>
        <p:nvSpPr>
          <p:cNvPr id="206857" name="Rectangle 9"/>
          <p:cNvSpPr>
            <a:spLocks noChangeArrowheads="1"/>
          </p:cNvSpPr>
          <p:nvPr/>
        </p:nvSpPr>
        <p:spPr bwMode="auto">
          <a:xfrm>
            <a:off x="68580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7"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895600" y="2438400"/>
            <a:ext cx="2152650" cy="381000"/>
          </a:xfrm>
          <a:prstGeom prst="rect">
            <a:avLst/>
          </a:prstGeom>
          <a:noFill/>
        </p:spPr>
      </p:pic>
      <p:pic>
        <p:nvPicPr>
          <p:cNvPr id="18" name="Picture 7"/>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886200" y="2819400"/>
            <a:ext cx="4876800" cy="381000"/>
          </a:xfrm>
          <a:prstGeom prst="rect">
            <a:avLst/>
          </a:prstGeom>
          <a:noFill/>
        </p:spPr>
      </p:pic>
      <p:sp>
        <p:nvSpPr>
          <p:cNvPr id="206859"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06858" name="Picture 10"/>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2171700" y="3200400"/>
            <a:ext cx="3771900" cy="381000"/>
          </a:xfrm>
          <a:prstGeom prst="rect">
            <a:avLst/>
          </a:prstGeom>
          <a:noFill/>
        </p:spPr>
      </p:pic>
      <p:sp>
        <p:nvSpPr>
          <p:cNvPr id="206860" name="Rectangle 12"/>
          <p:cNvSpPr>
            <a:spLocks noChangeArrowheads="1"/>
          </p:cNvSpPr>
          <p:nvPr/>
        </p:nvSpPr>
        <p:spPr bwMode="auto">
          <a:xfrm>
            <a:off x="68580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6862" name="Rectangle 1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06861" name="Picture 13"/>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962400" y="3657600"/>
            <a:ext cx="5105400" cy="381000"/>
          </a:xfrm>
          <a:prstGeom prst="rect">
            <a:avLst/>
          </a:prstGeom>
          <a:noFill/>
        </p:spPr>
      </p:pic>
      <p:sp>
        <p:nvSpPr>
          <p:cNvPr id="206863" name="Rectangle 15"/>
          <p:cNvSpPr>
            <a:spLocks noChangeArrowheads="1"/>
          </p:cNvSpPr>
          <p:nvPr/>
        </p:nvSpPr>
        <p:spPr bwMode="auto">
          <a:xfrm>
            <a:off x="68580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6865" name="Rectangle 1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06864" name="Picture 16"/>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647700" y="4038600"/>
            <a:ext cx="2324100" cy="381000"/>
          </a:xfrm>
          <a:prstGeom prst="rect">
            <a:avLst/>
          </a:prstGeom>
          <a:noFill/>
        </p:spPr>
      </p:pic>
      <p:sp>
        <p:nvSpPr>
          <p:cNvPr id="206867" name="Rectangle 19"/>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06866" name="Picture 18"/>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3581400" y="4648200"/>
            <a:ext cx="3600450" cy="952500"/>
          </a:xfrm>
          <a:prstGeom prst="rect">
            <a:avLst/>
          </a:prstGeom>
          <a:noFill/>
        </p:spPr>
      </p:pic>
      <p:sp>
        <p:nvSpPr>
          <p:cNvPr id="206868" name="Rectangle 20"/>
          <p:cNvSpPr>
            <a:spLocks noChangeArrowheads="1"/>
          </p:cNvSpPr>
          <p:nvPr/>
        </p:nvSpPr>
        <p:spPr bwMode="auto">
          <a:xfrm>
            <a:off x="685800" y="14097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ransition spd="slow">
    <p:pull dir="d"/>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89E3D22-4741-43A3-8DC5-073D8B9A1A03}"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smtClean="0">
                <a:latin typeface="Times New Roman" pitchFamily="18" charset="0"/>
                <a:cs typeface="Times New Roman" pitchFamily="18" charset="0"/>
              </a:rPr>
              <a:t>Linear Dependence &amp; Independence of Vectors (CO.1)</a:t>
            </a:r>
            <a:endParaRPr lang="en-US" sz="2400" dirty="0"/>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205827"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447800" y="838200"/>
            <a:ext cx="4724400" cy="381000"/>
          </a:xfrm>
          <a:prstGeom prst="rect">
            <a:avLst/>
          </a:prstGeom>
          <a:noFill/>
        </p:spPr>
      </p:pic>
      <p:pic>
        <p:nvPicPr>
          <p:cNvPr id="205826"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409825" y="1371600"/>
            <a:ext cx="3305175" cy="952500"/>
          </a:xfrm>
          <a:prstGeom prst="rect">
            <a:avLst/>
          </a:prstGeom>
          <a:noFill/>
        </p:spPr>
      </p:pic>
      <p:pic>
        <p:nvPicPr>
          <p:cNvPr id="205825" name="Picture 1"/>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504950" y="2362200"/>
            <a:ext cx="2914650" cy="381000"/>
          </a:xfrm>
          <a:prstGeom prst="rect">
            <a:avLst/>
          </a:prstGeom>
          <a:noFill/>
        </p:spPr>
      </p:pic>
      <p:sp>
        <p:nvSpPr>
          <p:cNvPr id="20582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5829" name="Rectangle 5"/>
          <p:cNvSpPr>
            <a:spLocks noChangeArrowheads="1"/>
          </p:cNvSpPr>
          <p:nvPr/>
        </p:nvSpPr>
        <p:spPr bwMode="auto">
          <a:xfrm>
            <a:off x="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5830" name="Rectangle 6"/>
          <p:cNvSpPr>
            <a:spLocks noChangeArrowheads="1"/>
          </p:cNvSpPr>
          <p:nvPr/>
        </p:nvSpPr>
        <p:spPr bwMode="auto">
          <a:xfrm>
            <a:off x="0" y="17907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205833" name="Picture 9"/>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2362200" y="2743200"/>
            <a:ext cx="3305175" cy="952500"/>
          </a:xfrm>
          <a:prstGeom prst="rect">
            <a:avLst/>
          </a:prstGeom>
          <a:noFill/>
        </p:spPr>
      </p:pic>
      <p:pic>
        <p:nvPicPr>
          <p:cNvPr id="205832" name="Picture 8"/>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2552700" y="3810000"/>
            <a:ext cx="3467100" cy="342900"/>
          </a:xfrm>
          <a:prstGeom prst="rect">
            <a:avLst/>
          </a:prstGeom>
          <a:noFill/>
        </p:spPr>
      </p:pic>
      <p:pic>
        <p:nvPicPr>
          <p:cNvPr id="205831" name="Picture 7"/>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1981200" y="4953000"/>
            <a:ext cx="3800475" cy="381000"/>
          </a:xfrm>
          <a:prstGeom prst="rect">
            <a:avLst/>
          </a:prstGeom>
          <a:noFill/>
        </p:spPr>
      </p:pic>
      <p:sp>
        <p:nvSpPr>
          <p:cNvPr id="205834"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5835" name="Rectangle 11"/>
          <p:cNvSpPr>
            <a:spLocks noChangeArrowheads="1"/>
          </p:cNvSpPr>
          <p:nvPr/>
        </p:nvSpPr>
        <p:spPr bwMode="auto">
          <a:xfrm>
            <a:off x="0" y="14097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5836" name="Rectangle 12"/>
          <p:cNvSpPr>
            <a:spLocks noChangeArrowheads="1"/>
          </p:cNvSpPr>
          <p:nvPr/>
        </p:nvSpPr>
        <p:spPr bwMode="auto">
          <a:xfrm>
            <a:off x="685800" y="17526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5837" name="Rectangle 13"/>
          <p:cNvSpPr>
            <a:spLocks noChangeArrowheads="1"/>
          </p:cNvSpPr>
          <p:nvPr/>
        </p:nvSpPr>
        <p:spPr bwMode="auto">
          <a:xfrm>
            <a:off x="7036475" y="4226004"/>
            <a:ext cx="2031325" cy="110799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  		</a:t>
            </a:r>
          </a:p>
          <a:p>
            <a:pPr marL="0" marR="0" lvl="0" indent="0" algn="just" defTabSz="914400" rtl="0" eaLnBrk="1" fontAlgn="base" latinLnBrk="0" hangingPunct="1">
              <a:lnSpc>
                <a:spcPct val="100000"/>
              </a:lnSpc>
              <a:spcBef>
                <a:spcPct val="0"/>
              </a:spcBef>
              <a:spcAft>
                <a:spcPct val="0"/>
              </a:spcAft>
              <a:buClrTx/>
              <a:buSzTx/>
              <a:buFontTx/>
              <a:buNone/>
              <a:tabLst/>
            </a:pPr>
            <a:endParaRPr lang="en-US" sz="2200" dirty="0" smtClean="0">
              <a:latin typeface="Calibri" pitchFamily="34" charset="0"/>
              <a:ea typeface="Times New Roman" pitchFamily="18" charset="0"/>
              <a:cs typeface="Times New Roman"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(1)</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1" name="Rectangle 20"/>
          <p:cNvSpPr/>
          <p:nvPr/>
        </p:nvSpPr>
        <p:spPr>
          <a:xfrm>
            <a:off x="1476277" y="3745468"/>
            <a:ext cx="516488" cy="430887"/>
          </a:xfrm>
          <a:prstGeom prst="rect">
            <a:avLst/>
          </a:prstGeom>
        </p:spPr>
        <p:txBody>
          <a:bodyPr wrap="none">
            <a:spAutoFit/>
          </a:bodyPr>
          <a:lstStyle/>
          <a:p>
            <a:r>
              <a:rPr lang="en-US" sz="2200" dirty="0" smtClean="0"/>
              <a:t>So</a:t>
            </a:r>
            <a:r>
              <a:rPr lang="en-US" dirty="0" smtClean="0"/>
              <a:t> </a:t>
            </a:r>
            <a:endParaRPr lang="en-US" dirty="0"/>
          </a:p>
        </p:txBody>
      </p:sp>
      <p:sp>
        <p:nvSpPr>
          <p:cNvPr id="22" name="Rectangle 21"/>
          <p:cNvSpPr/>
          <p:nvPr/>
        </p:nvSpPr>
        <p:spPr>
          <a:xfrm>
            <a:off x="1447800" y="4141113"/>
            <a:ext cx="6162649" cy="1661993"/>
          </a:xfrm>
          <a:prstGeom prst="rect">
            <a:avLst/>
          </a:prstGeom>
        </p:spPr>
        <p:txBody>
          <a:bodyPr wrap="none">
            <a:spAutoFit/>
          </a:bodyPr>
          <a:lstStyle/>
          <a:p>
            <a:r>
              <a:rPr lang="en-US" sz="2200" dirty="0" smtClean="0"/>
              <a:t>Hence the given set of vectors is linearly dependent.</a:t>
            </a:r>
          </a:p>
          <a:p>
            <a:r>
              <a:rPr lang="en-US" sz="2200" dirty="0" smtClean="0"/>
              <a:t>Let the relation between the vectors be</a:t>
            </a:r>
            <a:r>
              <a:rPr lang="en-US" dirty="0" smtClean="0"/>
              <a:t> </a:t>
            </a:r>
          </a:p>
          <a:p>
            <a:endParaRPr lang="en-US" dirty="0" smtClean="0"/>
          </a:p>
          <a:p>
            <a:endParaRPr lang="en-US" dirty="0" smtClean="0"/>
          </a:p>
          <a:p>
            <a:r>
              <a:rPr lang="en-US" sz="2200" dirty="0" smtClean="0"/>
              <a:t>Where			   are scalars given by</a:t>
            </a:r>
            <a:endParaRPr lang="en-US" sz="2200" dirty="0"/>
          </a:p>
        </p:txBody>
      </p:sp>
      <p:sp>
        <p:nvSpPr>
          <p:cNvPr id="205839" name="Rectangle 1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05838" name="Picture 14"/>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2457450" y="5410200"/>
            <a:ext cx="1885950" cy="381000"/>
          </a:xfrm>
          <a:prstGeom prst="rect">
            <a:avLst/>
          </a:prstGeom>
          <a:noFill/>
        </p:spPr>
      </p:pic>
      <p:sp>
        <p:nvSpPr>
          <p:cNvPr id="205840" name="Rectangle 16"/>
          <p:cNvSpPr>
            <a:spLocks noChangeArrowheads="1"/>
          </p:cNvSpPr>
          <p:nvPr/>
        </p:nvSpPr>
        <p:spPr bwMode="auto">
          <a:xfrm>
            <a:off x="68580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ransition spd="slow">
    <p:pull dir="d"/>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953000"/>
          </a:xfrm>
        </p:spPr>
        <p:txBody>
          <a:bodyPr>
            <a:normAutofit/>
          </a:bodyPr>
          <a:lstStyle/>
          <a:p>
            <a:pPr>
              <a:buNone/>
            </a:pPr>
            <a:endParaRPr lang="en-US" sz="2200" dirty="0" smtClean="0"/>
          </a:p>
          <a:p>
            <a:pPr>
              <a:buNone/>
            </a:pPr>
            <a:endParaRPr lang="en-US" sz="2200" dirty="0" smtClean="0"/>
          </a:p>
          <a:p>
            <a:pPr>
              <a:buNone/>
            </a:pPr>
            <a:endParaRPr lang="en-US" sz="2200" dirty="0" smtClean="0"/>
          </a:p>
          <a:p>
            <a:pPr>
              <a:buNone/>
            </a:pPr>
            <a:r>
              <a:rPr lang="en-US" sz="2200" dirty="0" smtClean="0"/>
              <a:t>From (4),</a:t>
            </a:r>
          </a:p>
          <a:p>
            <a:pPr>
              <a:lnSpc>
                <a:spcPct val="150000"/>
              </a:lnSpc>
              <a:buNone/>
            </a:pPr>
            <a:r>
              <a:rPr lang="en-US" sz="2200" dirty="0" smtClean="0"/>
              <a:t>So that, </a:t>
            </a:r>
          </a:p>
          <a:p>
            <a:pPr>
              <a:lnSpc>
                <a:spcPct val="150000"/>
              </a:lnSpc>
              <a:buNone/>
            </a:pPr>
            <a:r>
              <a:rPr lang="en-US" sz="2200" dirty="0" smtClean="0"/>
              <a:t>From (3),</a:t>
            </a:r>
          </a:p>
          <a:p>
            <a:pPr>
              <a:lnSpc>
                <a:spcPct val="150000"/>
              </a:lnSpc>
              <a:buNone/>
            </a:pPr>
            <a:r>
              <a:rPr lang="en-US" sz="2200" dirty="0" smtClean="0"/>
              <a:t>From (2),</a:t>
            </a:r>
          </a:p>
          <a:p>
            <a:pPr>
              <a:buNone/>
            </a:pPr>
            <a:r>
              <a:rPr lang="en-US" sz="2200" dirty="0" smtClean="0"/>
              <a:t>Substituting  these values in (1), we get</a:t>
            </a:r>
          </a:p>
          <a:p>
            <a:pPr>
              <a:buNone/>
            </a:pPr>
            <a:r>
              <a:rPr lang="en-US" sz="2400" dirty="0" smtClean="0"/>
              <a:t> </a:t>
            </a:r>
            <a:endParaRPr lang="en-US" sz="2200" dirty="0" smtClean="0"/>
          </a:p>
          <a:p>
            <a:pPr>
              <a:buNone/>
            </a:pPr>
            <a:r>
              <a:rPr lang="en-US" sz="2200" dirty="0" smtClean="0"/>
              <a:t>	</a:t>
            </a:r>
            <a:r>
              <a:rPr lang="en-US" sz="2400" dirty="0" smtClean="0"/>
              <a:t> </a:t>
            </a:r>
          </a:p>
          <a:p>
            <a:pPr>
              <a:buNone/>
            </a:pPr>
            <a:endParaRPr lang="en-US" sz="2200" dirty="0" smtClean="0"/>
          </a:p>
          <a:p>
            <a:pPr>
              <a:buNone/>
            </a:pPr>
            <a:endParaRPr lang="en-US" sz="2200" dirty="0" smtClean="0"/>
          </a:p>
        </p:txBody>
      </p:sp>
      <p:sp>
        <p:nvSpPr>
          <p:cNvPr id="4" name="Date Placeholder 3"/>
          <p:cNvSpPr>
            <a:spLocks noGrp="1"/>
          </p:cNvSpPr>
          <p:nvPr>
            <p:ph type="dt" sz="half" idx="10"/>
          </p:nvPr>
        </p:nvSpPr>
        <p:spPr/>
        <p:txBody>
          <a:bodyPr/>
          <a:lstStyle/>
          <a:p>
            <a:fld id="{DCBEA0B3-BD33-414A-BB32-F9681A6F3371}"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smtClean="0">
                <a:latin typeface="Times New Roman" pitchFamily="18" charset="0"/>
                <a:cs typeface="Times New Roman" pitchFamily="18" charset="0"/>
              </a:rPr>
              <a:t>Linear Dependence &amp; Independence of Vectors (CO.1)</a:t>
            </a:r>
            <a:endParaRPr lang="en-US" sz="2400" dirty="0"/>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pic>
        <p:nvPicPr>
          <p:cNvPr id="204803"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133600" y="990600"/>
            <a:ext cx="2333625" cy="381000"/>
          </a:xfrm>
          <a:prstGeom prst="rect">
            <a:avLst/>
          </a:prstGeom>
          <a:noFill/>
        </p:spPr>
      </p:pic>
      <p:pic>
        <p:nvPicPr>
          <p:cNvPr id="204802"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943100" y="1447800"/>
            <a:ext cx="2705100" cy="381000"/>
          </a:xfrm>
          <a:prstGeom prst="rect">
            <a:avLst/>
          </a:prstGeom>
          <a:noFill/>
        </p:spPr>
      </p:pic>
      <p:pic>
        <p:nvPicPr>
          <p:cNvPr id="204801" name="Picture 1"/>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2209800" y="1905000"/>
            <a:ext cx="1466850" cy="381000"/>
          </a:xfrm>
          <a:prstGeom prst="rect">
            <a:avLst/>
          </a:prstGeom>
          <a:noFill/>
        </p:spPr>
      </p:pic>
      <p:sp>
        <p:nvSpPr>
          <p:cNvPr id="20480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4805" name="Rectangle 5"/>
          <p:cNvSpPr>
            <a:spLocks noChangeArrowheads="1"/>
          </p:cNvSpPr>
          <p:nvPr/>
        </p:nvSpPr>
        <p:spPr bwMode="auto">
          <a:xfrm>
            <a:off x="1295400" y="12954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						(2)</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04806" name="Rectangle 6"/>
          <p:cNvSpPr>
            <a:spLocks noChangeArrowheads="1"/>
          </p:cNvSpPr>
          <p:nvPr/>
        </p:nvSpPr>
        <p:spPr bwMode="auto">
          <a:xfrm>
            <a:off x="2209800" y="1425714"/>
            <a:ext cx="9144000" cy="70788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					(3)</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04807" name="Rectangle 7"/>
          <p:cNvSpPr>
            <a:spLocks noChangeArrowheads="1"/>
          </p:cNvSpPr>
          <p:nvPr/>
        </p:nvSpPr>
        <p:spPr bwMode="auto">
          <a:xfrm>
            <a:off x="-533400" y="1882914"/>
            <a:ext cx="9144000" cy="70788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								(4)</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04809" name="Rectangle 9"/>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04808" name="Picture 8"/>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4000500" y="2209800"/>
            <a:ext cx="2324100" cy="685800"/>
          </a:xfrm>
          <a:prstGeom prst="rect">
            <a:avLst/>
          </a:prstGeom>
          <a:noFill/>
        </p:spPr>
      </p:pic>
      <p:sp>
        <p:nvSpPr>
          <p:cNvPr id="204810" name="Rectangle 10"/>
          <p:cNvSpPr>
            <a:spLocks noChangeArrowheads="1"/>
          </p:cNvSpPr>
          <p:nvPr/>
        </p:nvSpPr>
        <p:spPr bwMode="auto">
          <a:xfrm>
            <a:off x="685800" y="11430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481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04811" name="Picture 11"/>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2209800" y="2895600"/>
            <a:ext cx="3162300" cy="381000"/>
          </a:xfrm>
          <a:prstGeom prst="rect">
            <a:avLst/>
          </a:prstGeom>
          <a:noFill/>
        </p:spPr>
      </p:pic>
      <p:pic>
        <p:nvPicPr>
          <p:cNvPr id="204814" name="Picture 14"/>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2133600" y="3505200"/>
            <a:ext cx="3762375" cy="381000"/>
          </a:xfrm>
          <a:prstGeom prst="rect">
            <a:avLst/>
          </a:prstGeom>
          <a:noFill/>
        </p:spPr>
      </p:pic>
      <p:pic>
        <p:nvPicPr>
          <p:cNvPr id="204813" name="Picture 13"/>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6400800" y="3429000"/>
            <a:ext cx="1390650" cy="523875"/>
          </a:xfrm>
          <a:prstGeom prst="rect">
            <a:avLst/>
          </a:prstGeom>
          <a:noFill/>
        </p:spPr>
      </p:pic>
      <p:sp>
        <p:nvSpPr>
          <p:cNvPr id="204815" name="Rectangle 1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4816" name="Rectangle 16"/>
          <p:cNvSpPr>
            <a:spLocks noChangeArrowheads="1"/>
          </p:cNvSpPr>
          <p:nvPr/>
        </p:nvSpPr>
        <p:spPr bwMode="auto">
          <a:xfrm>
            <a:off x="68580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Calibri" pitchFamily="34" charset="0"/>
                <a:ea typeface="Times New Roman" pitchFamily="18"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4817" name="Rectangle 17"/>
          <p:cNvSpPr>
            <a:spLocks noChangeArrowheads="1"/>
          </p:cNvSpPr>
          <p:nvPr/>
        </p:nvSpPr>
        <p:spPr bwMode="auto">
          <a:xfrm>
            <a:off x="685800" y="1362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204819" name="Picture 19"/>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2133600" y="4038600"/>
            <a:ext cx="3762375" cy="381000"/>
          </a:xfrm>
          <a:prstGeom prst="rect">
            <a:avLst/>
          </a:prstGeom>
          <a:noFill/>
        </p:spPr>
      </p:pic>
      <p:pic>
        <p:nvPicPr>
          <p:cNvPr id="204818" name="Picture 18"/>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6400800" y="3971925"/>
            <a:ext cx="1009650" cy="523875"/>
          </a:xfrm>
          <a:prstGeom prst="rect">
            <a:avLst/>
          </a:prstGeom>
          <a:noFill/>
        </p:spPr>
      </p:pic>
      <p:sp>
        <p:nvSpPr>
          <p:cNvPr id="204820" name="Rectangle 2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4821" name="Rectangle 21"/>
          <p:cNvSpPr>
            <a:spLocks noChangeArrowheads="1"/>
          </p:cNvSpPr>
          <p:nvPr/>
        </p:nvSpPr>
        <p:spPr bwMode="auto">
          <a:xfrm>
            <a:off x="68580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Calibri" pitchFamily="34" charset="0"/>
                <a:ea typeface="Times New Roman" pitchFamily="18"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4822" name="Rectangle 22"/>
          <p:cNvSpPr>
            <a:spLocks noChangeArrowheads="1"/>
          </p:cNvSpPr>
          <p:nvPr/>
        </p:nvSpPr>
        <p:spPr bwMode="auto">
          <a:xfrm>
            <a:off x="685800" y="1362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4825" name="Rectangle 2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4829" name="Rectangle 2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04828" name="Picture 28"/>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2209800" y="4953000"/>
            <a:ext cx="4010025" cy="676275"/>
          </a:xfrm>
          <a:prstGeom prst="rect">
            <a:avLst/>
          </a:prstGeom>
          <a:noFill/>
        </p:spPr>
      </p:pic>
      <p:sp>
        <p:nvSpPr>
          <p:cNvPr id="204831" name="Rectangle 3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04830" name="Picture 30"/>
          <p:cNvPicPr>
            <a:picLocks noChangeAspect="1"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1914525" y="5715000"/>
            <a:ext cx="3952875" cy="381000"/>
          </a:xfrm>
          <a:prstGeom prst="rect">
            <a:avLst/>
          </a:prstGeom>
          <a:noFill/>
        </p:spPr>
      </p:pic>
      <p:sp>
        <p:nvSpPr>
          <p:cNvPr id="204833" name="Rectangle 3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4834" name="Rectangle 34"/>
          <p:cNvSpPr>
            <a:spLocks noChangeArrowheads="1"/>
          </p:cNvSpPr>
          <p:nvPr/>
        </p:nvSpPr>
        <p:spPr bwMode="auto">
          <a:xfrm>
            <a:off x="68580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4836" name="Rectangle 3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04835" name="Picture 35"/>
          <p:cNvPicPr>
            <a:picLocks noChangeAspect="1" noChangeArrowheads="1"/>
          </p:cNvPicPr>
          <p:nvPr/>
        </p:nvPicPr>
        <p:blipFill>
          <a:blip r:embed="rId14" cstate="print">
            <a:clrChange>
              <a:clrFrom>
                <a:srgbClr val="FFFFFF"/>
              </a:clrFrom>
              <a:clrTo>
                <a:srgbClr val="FFFFFF">
                  <a:alpha val="0"/>
                </a:srgbClr>
              </a:clrTo>
            </a:clrChange>
          </a:blip>
          <a:srcRect/>
          <a:stretch>
            <a:fillRect/>
          </a:stretch>
        </p:blipFill>
        <p:spPr bwMode="auto">
          <a:xfrm>
            <a:off x="6477000" y="5715000"/>
            <a:ext cx="914400" cy="381000"/>
          </a:xfrm>
          <a:prstGeom prst="rect">
            <a:avLst/>
          </a:prstGeom>
          <a:noFill/>
        </p:spPr>
      </p:pic>
      <p:sp>
        <p:nvSpPr>
          <p:cNvPr id="204837" name="Rectangle 37"/>
          <p:cNvSpPr>
            <a:spLocks noChangeArrowheads="1"/>
          </p:cNvSpPr>
          <p:nvPr/>
        </p:nvSpPr>
        <p:spPr bwMode="auto">
          <a:xfrm>
            <a:off x="68580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ransition spd="slow">
    <p:pull dir="d"/>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BACD245-7A8C-425B-96B6-35ED676E74FC}"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smtClean="0">
                <a:latin typeface="Times New Roman" pitchFamily="18" charset="0"/>
                <a:cs typeface="Times New Roman" pitchFamily="18" charset="0"/>
              </a:rPr>
              <a:t>Linear Dependence &amp; Independence of Vectors (CO.1)</a:t>
            </a:r>
            <a:endParaRPr lang="en-US" sz="2400" dirty="0"/>
          </a:p>
        </p:txBody>
      </p:sp>
      <p:pic>
        <p:nvPicPr>
          <p:cNvPr id="8"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graphicFrame>
        <p:nvGraphicFramePr>
          <p:cNvPr id="203777" name="Object 3"/>
          <p:cNvGraphicFramePr>
            <a:graphicFrameLocks noChangeAspect="1"/>
          </p:cNvGraphicFramePr>
          <p:nvPr>
            <p:ph idx="1"/>
          </p:nvPr>
        </p:nvGraphicFramePr>
        <p:xfrm>
          <a:off x="838200" y="1066801"/>
          <a:ext cx="7162800" cy="838200"/>
        </p:xfrm>
        <a:graphic>
          <a:graphicData uri="http://schemas.openxmlformats.org/presentationml/2006/ole">
            <p:oleObj spid="_x0000_s203777" name="Equation" r:id="rId4" imgW="2831760" imgH="393480" progId="Equation.DSMT4">
              <p:embed/>
            </p:oleObj>
          </a:graphicData>
        </a:graphic>
      </p:graphicFrame>
      <p:graphicFrame>
        <p:nvGraphicFramePr>
          <p:cNvPr id="203778" name="Object 0"/>
          <p:cNvGraphicFramePr>
            <a:graphicFrameLocks noChangeAspect="1"/>
          </p:cNvGraphicFramePr>
          <p:nvPr/>
        </p:nvGraphicFramePr>
        <p:xfrm>
          <a:off x="1828800" y="2057400"/>
          <a:ext cx="3886200" cy="1524000"/>
        </p:xfrm>
        <a:graphic>
          <a:graphicData uri="http://schemas.openxmlformats.org/presentationml/2006/ole">
            <p:oleObj spid="_x0000_s203778" name="Equation" r:id="rId5" imgW="1422360" imgH="774360" progId="Equation.DSMT4">
              <p:embed/>
            </p:oleObj>
          </a:graphicData>
        </a:graphic>
      </p:graphicFrame>
      <p:sp>
        <p:nvSpPr>
          <p:cNvPr id="10" name="Rectangle 9"/>
          <p:cNvSpPr/>
          <p:nvPr/>
        </p:nvSpPr>
        <p:spPr>
          <a:xfrm>
            <a:off x="838200" y="1981200"/>
            <a:ext cx="813043" cy="461665"/>
          </a:xfrm>
          <a:prstGeom prst="rect">
            <a:avLst/>
          </a:prstGeom>
        </p:spPr>
        <p:txBody>
          <a:bodyPr wrap="none">
            <a:spAutoFit/>
          </a:bodyPr>
          <a:lstStyle/>
          <a:p>
            <a:r>
              <a:rPr lang="en-US" sz="2400" b="1" dirty="0" err="1" smtClean="0"/>
              <a:t>Ans</a:t>
            </a:r>
            <a:r>
              <a:rPr lang="en-US" sz="2400" b="1" dirty="0" smtClean="0"/>
              <a:t>: </a:t>
            </a:r>
            <a:endParaRPr lang="en-US" sz="2400" dirty="0"/>
          </a:p>
        </p:txBody>
      </p:sp>
      <p:graphicFrame>
        <p:nvGraphicFramePr>
          <p:cNvPr id="317441" name="Object 1"/>
          <p:cNvGraphicFramePr>
            <a:graphicFrameLocks noChangeAspect="1"/>
          </p:cNvGraphicFramePr>
          <p:nvPr/>
        </p:nvGraphicFramePr>
        <p:xfrm>
          <a:off x="1905000" y="3657600"/>
          <a:ext cx="3124200" cy="1066800"/>
        </p:xfrm>
        <a:graphic>
          <a:graphicData uri="http://schemas.openxmlformats.org/presentationml/2006/ole">
            <p:oleObj spid="_x0000_s203779" name="Equation" r:id="rId6" imgW="939600" imgH="545760" progId="Equation.DSMT4">
              <p:embed/>
            </p:oleObj>
          </a:graphicData>
        </a:graphic>
      </p:graphicFrame>
      <p:graphicFrame>
        <p:nvGraphicFramePr>
          <p:cNvPr id="317442" name="Object 2"/>
          <p:cNvGraphicFramePr>
            <a:graphicFrameLocks noChangeAspect="1"/>
          </p:cNvGraphicFramePr>
          <p:nvPr/>
        </p:nvGraphicFramePr>
        <p:xfrm>
          <a:off x="1905000" y="4876800"/>
          <a:ext cx="3505200" cy="762000"/>
        </p:xfrm>
        <a:graphic>
          <a:graphicData uri="http://schemas.openxmlformats.org/presentationml/2006/ole">
            <p:oleObj spid="_x0000_s203780" name="Equation" r:id="rId7" imgW="1130040" imgH="368280" progId="Equation.DSMT4">
              <p:embed/>
            </p:oleObj>
          </a:graphicData>
        </a:graphic>
      </p:graphicFrame>
    </p:spTree>
  </p:cSld>
  <p:clrMapOvr>
    <a:masterClrMapping/>
  </p:clrMapOvr>
  <p:transition spd="slow">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03777"/>
                                        </p:tgtEl>
                                        <p:attrNameLst>
                                          <p:attrName>style.visibility</p:attrName>
                                        </p:attrNameLst>
                                      </p:cBhvr>
                                      <p:to>
                                        <p:strVal val="visible"/>
                                      </p:to>
                                    </p:set>
                                    <p:anim calcmode="lin" valueType="num">
                                      <p:cBhvr>
                                        <p:cTn id="7" dur="1000" fill="hold"/>
                                        <p:tgtEl>
                                          <p:spTgt spid="203777"/>
                                        </p:tgtEl>
                                        <p:attrNameLst>
                                          <p:attrName>ppt_w</p:attrName>
                                        </p:attrNameLst>
                                      </p:cBhvr>
                                      <p:tavLst>
                                        <p:tav tm="0">
                                          <p:val>
                                            <p:strVal val="#ppt_w*0.70"/>
                                          </p:val>
                                        </p:tav>
                                        <p:tav tm="100000">
                                          <p:val>
                                            <p:strVal val="#ppt_w"/>
                                          </p:val>
                                        </p:tav>
                                      </p:tavLst>
                                    </p:anim>
                                    <p:anim calcmode="lin" valueType="num">
                                      <p:cBhvr>
                                        <p:cTn id="8" dur="1000" fill="hold"/>
                                        <p:tgtEl>
                                          <p:spTgt spid="203777"/>
                                        </p:tgtEl>
                                        <p:attrNameLst>
                                          <p:attrName>ppt_h</p:attrName>
                                        </p:attrNameLst>
                                      </p:cBhvr>
                                      <p:tavLst>
                                        <p:tav tm="0">
                                          <p:val>
                                            <p:strVal val="#ppt_h"/>
                                          </p:val>
                                        </p:tav>
                                        <p:tav tm="100000">
                                          <p:val>
                                            <p:strVal val="#ppt_h"/>
                                          </p:val>
                                        </p:tav>
                                      </p:tavLst>
                                    </p:anim>
                                    <p:animEffect transition="in" filter="fade">
                                      <p:cBhvr>
                                        <p:cTn id="9" dur="1000"/>
                                        <p:tgtEl>
                                          <p:spTgt spid="203777"/>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nodeType="clickEffect">
                                  <p:stCondLst>
                                    <p:cond delay="0"/>
                                  </p:stCondLst>
                                  <p:childTnLst>
                                    <p:set>
                                      <p:cBhvr>
                                        <p:cTn id="13" dur="1" fill="hold">
                                          <p:stCondLst>
                                            <p:cond delay="0"/>
                                          </p:stCondLst>
                                        </p:cTn>
                                        <p:tgtEl>
                                          <p:spTgt spid="317441"/>
                                        </p:tgtEl>
                                        <p:attrNameLst>
                                          <p:attrName>style.visibility</p:attrName>
                                        </p:attrNameLst>
                                      </p:cBhvr>
                                      <p:to>
                                        <p:strVal val="visible"/>
                                      </p:to>
                                    </p:set>
                                    <p:anim calcmode="lin" valueType="num">
                                      <p:cBhvr additive="base">
                                        <p:cTn id="14" dur="500" fill="hold"/>
                                        <p:tgtEl>
                                          <p:spTgt spid="317441"/>
                                        </p:tgtEl>
                                        <p:attrNameLst>
                                          <p:attrName>ppt_x</p:attrName>
                                        </p:attrNameLst>
                                      </p:cBhvr>
                                      <p:tavLst>
                                        <p:tav tm="0">
                                          <p:val>
                                            <p:strVal val="0-#ppt_w/2"/>
                                          </p:val>
                                        </p:tav>
                                        <p:tav tm="100000">
                                          <p:val>
                                            <p:strVal val="#ppt_x"/>
                                          </p:val>
                                        </p:tav>
                                      </p:tavLst>
                                    </p:anim>
                                    <p:anim calcmode="lin" valueType="num">
                                      <p:cBhvr additive="base">
                                        <p:cTn id="15" dur="500" fill="hold"/>
                                        <p:tgtEl>
                                          <p:spTgt spid="317441"/>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317442"/>
                                        </p:tgtEl>
                                        <p:attrNameLst>
                                          <p:attrName>style.visibility</p:attrName>
                                        </p:attrNameLst>
                                      </p:cBhvr>
                                      <p:to>
                                        <p:strVal val="visible"/>
                                      </p:to>
                                    </p:set>
                                    <p:anim calcmode="lin" valueType="num">
                                      <p:cBhvr additive="base">
                                        <p:cTn id="20" dur="500" fill="hold"/>
                                        <p:tgtEl>
                                          <p:spTgt spid="317442"/>
                                        </p:tgtEl>
                                        <p:attrNameLst>
                                          <p:attrName>ppt_x</p:attrName>
                                        </p:attrNameLst>
                                      </p:cBhvr>
                                      <p:tavLst>
                                        <p:tav tm="0">
                                          <p:val>
                                            <p:strVal val="0-#ppt_w/2"/>
                                          </p:val>
                                        </p:tav>
                                        <p:tav tm="100000">
                                          <p:val>
                                            <p:strVal val="#ppt_x"/>
                                          </p:val>
                                        </p:tav>
                                      </p:tavLst>
                                    </p:anim>
                                    <p:anim calcmode="lin" valueType="num">
                                      <p:cBhvr additive="base">
                                        <p:cTn id="21" dur="500" fill="hold"/>
                                        <p:tgtEl>
                                          <p:spTgt spid="3174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ED04756-6983-4D01-83C6-5D7589A2D824}"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88</a:t>
            </a:fld>
            <a:endParaRPr lang="en-US"/>
          </a:p>
        </p:txBody>
      </p:sp>
      <p:pic>
        <p:nvPicPr>
          <p:cNvPr id="8"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sp>
        <p:nvSpPr>
          <p:cNvPr id="13" name="Content Placeholder 12"/>
          <p:cNvSpPr>
            <a:spLocks noGrp="1"/>
          </p:cNvSpPr>
          <p:nvPr>
            <p:ph idx="1"/>
          </p:nvPr>
        </p:nvSpPr>
        <p:spPr>
          <a:xfrm>
            <a:off x="457200" y="990600"/>
            <a:ext cx="8229600" cy="5135563"/>
          </a:xfrm>
        </p:spPr>
        <p:txBody>
          <a:bodyPr/>
          <a:lstStyle/>
          <a:p>
            <a:pPr algn="ctr">
              <a:buNone/>
            </a:pPr>
            <a:r>
              <a:rPr lang="en-US" sz="2800" b="1" dirty="0" smtClean="0">
                <a:ea typeface="Calibri" pitchFamily="34" charset="0"/>
                <a:cs typeface="Times New Roman" pitchFamily="18" charset="0"/>
              </a:rPr>
              <a:t>FAQ</a:t>
            </a:r>
          </a:p>
          <a:p>
            <a:pPr algn="just">
              <a:buNone/>
            </a:pPr>
            <a:r>
              <a:rPr lang="en-US" sz="2400" b="1" dirty="0" smtClean="0">
                <a:ea typeface="Calibri" pitchFamily="34" charset="0"/>
                <a:cs typeface="Times New Roman" pitchFamily="18" charset="0"/>
              </a:rPr>
              <a:t>Q.1 </a:t>
            </a:r>
            <a:r>
              <a:rPr lang="en-US" sz="2200" dirty="0" smtClean="0">
                <a:ea typeface="Calibri" pitchFamily="34" charset="0"/>
                <a:cs typeface="Times New Roman" pitchFamily="18" charset="0"/>
              </a:rPr>
              <a:t>Test the vectors for linear dependence and independence:</a:t>
            </a:r>
            <a:endParaRPr lang="en-US" sz="2200" dirty="0" smtClean="0"/>
          </a:p>
          <a:p>
            <a:pPr algn="just">
              <a:buNone/>
            </a:pPr>
            <a:endParaRPr lang="en-US" sz="2800" b="1" dirty="0" smtClean="0">
              <a:ea typeface="Calibri" pitchFamily="34" charset="0"/>
              <a:cs typeface="Times New Roman" pitchFamily="18" charset="0"/>
            </a:endParaRPr>
          </a:p>
          <a:p>
            <a:endParaRPr lang="en-US" dirty="0"/>
          </a:p>
        </p:txBody>
      </p:sp>
      <p:graphicFrame>
        <p:nvGraphicFramePr>
          <p:cNvPr id="209927" name="Object 1"/>
          <p:cNvGraphicFramePr>
            <a:graphicFrameLocks noChangeAspect="1"/>
          </p:cNvGraphicFramePr>
          <p:nvPr/>
        </p:nvGraphicFramePr>
        <p:xfrm>
          <a:off x="1066800" y="1981200"/>
          <a:ext cx="6477000" cy="914400"/>
        </p:xfrm>
        <a:graphic>
          <a:graphicData uri="http://schemas.openxmlformats.org/presentationml/2006/ole">
            <p:oleObj spid="_x0000_s209927" name="Equation" r:id="rId4" imgW="2755800" imgH="419040" progId="Equation.DSMT4">
              <p:embed/>
            </p:oleObj>
          </a:graphicData>
        </a:graphic>
      </p:graphicFrame>
      <p:graphicFrame>
        <p:nvGraphicFramePr>
          <p:cNvPr id="209928" name="Object 2"/>
          <p:cNvGraphicFramePr>
            <a:graphicFrameLocks noChangeAspect="1"/>
          </p:cNvGraphicFramePr>
          <p:nvPr/>
        </p:nvGraphicFramePr>
        <p:xfrm>
          <a:off x="990600" y="2971800"/>
          <a:ext cx="7086600" cy="533400"/>
        </p:xfrm>
        <a:graphic>
          <a:graphicData uri="http://schemas.openxmlformats.org/presentationml/2006/ole">
            <p:oleObj spid="_x0000_s209928" name="Equation" r:id="rId5" imgW="3543120" imgH="215640" progId="Equation.DSMT4">
              <p:embed/>
            </p:oleObj>
          </a:graphicData>
        </a:graphic>
      </p:graphicFrame>
      <p:sp>
        <p:nvSpPr>
          <p:cNvPr id="17" name="Rectangle 16"/>
          <p:cNvSpPr/>
          <p:nvPr/>
        </p:nvSpPr>
        <p:spPr>
          <a:xfrm>
            <a:off x="527244" y="3516868"/>
            <a:ext cx="5797356" cy="461665"/>
          </a:xfrm>
          <a:prstGeom prst="rect">
            <a:avLst/>
          </a:prstGeom>
        </p:spPr>
        <p:txBody>
          <a:bodyPr wrap="none">
            <a:spAutoFit/>
          </a:bodyPr>
          <a:lstStyle/>
          <a:p>
            <a:pPr algn="just">
              <a:defRPr/>
            </a:pPr>
            <a:r>
              <a:rPr lang="en-US" sz="2400" b="1" dirty="0" err="1" smtClean="0">
                <a:ea typeface="Calibri" pitchFamily="34" charset="0"/>
                <a:cs typeface="Times New Roman" pitchFamily="18" charset="0"/>
              </a:rPr>
              <a:t>Ans</a:t>
            </a:r>
            <a:r>
              <a:rPr lang="en-US" sz="2400" b="1" dirty="0" smtClean="0">
                <a:ea typeface="Calibri" pitchFamily="34" charset="0"/>
                <a:cs typeface="Times New Roman" pitchFamily="18" charset="0"/>
              </a:rPr>
              <a:t>:  	</a:t>
            </a:r>
            <a:r>
              <a:rPr lang="en-US" sz="2200" b="1" dirty="0" smtClean="0">
                <a:ea typeface="Calibri" pitchFamily="34" charset="0"/>
                <a:cs typeface="Times New Roman" pitchFamily="18" charset="0"/>
              </a:rPr>
              <a:t>(</a:t>
            </a:r>
            <a:r>
              <a:rPr lang="en-US" sz="2200" b="1" dirty="0" err="1" smtClean="0">
                <a:ea typeface="Calibri" pitchFamily="34" charset="0"/>
                <a:cs typeface="Times New Roman" pitchFamily="18" charset="0"/>
              </a:rPr>
              <a:t>i</a:t>
            </a:r>
            <a:r>
              <a:rPr lang="en-US" sz="2200" b="1" dirty="0" smtClean="0">
                <a:ea typeface="Calibri" pitchFamily="34" charset="0"/>
                <a:cs typeface="Times New Roman" pitchFamily="18" charset="0"/>
              </a:rPr>
              <a:t>)</a:t>
            </a:r>
            <a:r>
              <a:rPr lang="en-US" sz="2200" dirty="0" smtClean="0">
                <a:ea typeface="Calibri" pitchFamily="34" charset="0"/>
                <a:cs typeface="Times New Roman" pitchFamily="18" charset="0"/>
              </a:rPr>
              <a:t> Dependent   		</a:t>
            </a:r>
            <a:r>
              <a:rPr lang="en-US" sz="2200" b="1" dirty="0" smtClean="0">
                <a:ea typeface="Calibri" pitchFamily="34" charset="0"/>
                <a:cs typeface="Times New Roman" pitchFamily="18" charset="0"/>
              </a:rPr>
              <a:t>(ii) </a:t>
            </a:r>
            <a:r>
              <a:rPr lang="en-US" sz="2200" dirty="0" smtClean="0">
                <a:ea typeface="Calibri" pitchFamily="34" charset="0"/>
                <a:cs typeface="Times New Roman" pitchFamily="18" charset="0"/>
              </a:rPr>
              <a:t>Independent.</a:t>
            </a:r>
            <a:endParaRPr lang="en-US" sz="2200" dirty="0"/>
          </a:p>
        </p:txBody>
      </p:sp>
      <p:sp>
        <p:nvSpPr>
          <p:cNvPr id="18" name="Rectangle 17"/>
          <p:cNvSpPr/>
          <p:nvPr/>
        </p:nvSpPr>
        <p:spPr>
          <a:xfrm>
            <a:off x="381000" y="4057471"/>
            <a:ext cx="8382000" cy="800219"/>
          </a:xfrm>
          <a:prstGeom prst="rect">
            <a:avLst/>
          </a:prstGeom>
        </p:spPr>
        <p:txBody>
          <a:bodyPr wrap="square">
            <a:spAutoFit/>
          </a:bodyPr>
          <a:lstStyle/>
          <a:p>
            <a:pPr algn="just">
              <a:defRPr/>
            </a:pPr>
            <a:r>
              <a:rPr lang="en-US" sz="2400" b="1" dirty="0" smtClean="0">
                <a:ea typeface="Calibri" pitchFamily="34" charset="0"/>
                <a:cs typeface="Times New Roman" pitchFamily="18" charset="0"/>
              </a:rPr>
              <a:t>Q.2</a:t>
            </a:r>
            <a:r>
              <a:rPr lang="en-US" dirty="0" smtClean="0">
                <a:solidFill>
                  <a:schemeClr val="accent2"/>
                </a:solidFill>
                <a:ea typeface="Calibri" pitchFamily="34" charset="0"/>
                <a:cs typeface="Times New Roman" pitchFamily="18" charset="0"/>
              </a:rPr>
              <a:t> </a:t>
            </a:r>
            <a:r>
              <a:rPr lang="en-US" sz="2200" dirty="0" smtClean="0">
                <a:ea typeface="Calibri" pitchFamily="34" charset="0"/>
                <a:cs typeface="Times New Roman" pitchFamily="18" charset="0"/>
              </a:rPr>
              <a:t>Show that the row vectors of the matrix are linearly independent.                       						[UPTU 2009] </a:t>
            </a:r>
            <a:endParaRPr lang="en-US" sz="2200" dirty="0"/>
          </a:p>
        </p:txBody>
      </p:sp>
      <p:graphicFrame>
        <p:nvGraphicFramePr>
          <p:cNvPr id="209929" name="Object 6"/>
          <p:cNvGraphicFramePr>
            <a:graphicFrameLocks noChangeAspect="1"/>
          </p:cNvGraphicFramePr>
          <p:nvPr/>
        </p:nvGraphicFramePr>
        <p:xfrm>
          <a:off x="2209800" y="4572001"/>
          <a:ext cx="1752600" cy="1219200"/>
        </p:xfrm>
        <a:graphic>
          <a:graphicData uri="http://schemas.openxmlformats.org/presentationml/2006/ole">
            <p:oleObj spid="_x0000_s209929" name="Equation" r:id="rId6" imgW="787400" imgH="596900" progId="Equation.DSMT4">
              <p:embed/>
            </p:oleObj>
          </a:graphicData>
        </a:graphic>
      </p:graphicFrame>
      <p:sp>
        <p:nvSpPr>
          <p:cNvPr id="14"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smtClean="0">
                <a:latin typeface="Times New Roman" pitchFamily="18" charset="0"/>
                <a:cs typeface="Times New Roman" pitchFamily="18" charset="0"/>
              </a:rPr>
              <a:t>Linear Dependence &amp; Independence of Vectors (CO.1)</a:t>
            </a:r>
            <a:endParaRPr lang="en-US" sz="2400" dirty="0"/>
          </a:p>
        </p:txBody>
      </p:sp>
    </p:spTree>
  </p:cSld>
  <p:clrMapOvr>
    <a:masterClrMapping/>
  </p:clrMapOvr>
  <p:transition spd="slow">
    <p:pull dir="d"/>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0C07ECB-C4C5-45B7-89F0-0584EF1C182B}"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smtClean="0">
                <a:latin typeface="Times New Roman" pitchFamily="18" charset="0"/>
                <a:cs typeface="Times New Roman" pitchFamily="18" charset="0"/>
              </a:rPr>
              <a:t>Linear Dependence &amp; Independence of Vectors (CO.1)</a:t>
            </a:r>
            <a:endParaRPr lang="en-US" sz="2400" dirty="0"/>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3" name="Content Placeholder 12"/>
          <p:cNvSpPr>
            <a:spLocks noGrp="1"/>
          </p:cNvSpPr>
          <p:nvPr>
            <p:ph idx="1"/>
          </p:nvPr>
        </p:nvSpPr>
        <p:spPr>
          <a:xfrm>
            <a:off x="457200" y="2133601"/>
            <a:ext cx="8229600" cy="3733800"/>
          </a:xfrm>
        </p:spPr>
        <p:txBody>
          <a:bodyPr>
            <a:normAutofit lnSpcReduction="10000"/>
          </a:bodyPr>
          <a:lstStyle/>
          <a:p>
            <a:r>
              <a:rPr lang="en-US" sz="2400" dirty="0" smtClean="0"/>
              <a:t>What is the essential condition for vector dependence or vector independence.</a:t>
            </a:r>
          </a:p>
          <a:p>
            <a:r>
              <a:rPr lang="en-US" sz="2400" dirty="0" smtClean="0"/>
              <a:t>If the set of r n-vectors are dependent then values of all scalars be……………………………..</a:t>
            </a:r>
          </a:p>
          <a:p>
            <a:r>
              <a:rPr lang="en-US" sz="2400" dirty="0" smtClean="0"/>
              <a:t>If the set of r n-vectors are independent then values of all scalars be……………………………..</a:t>
            </a:r>
          </a:p>
          <a:p>
            <a:r>
              <a:rPr lang="en-US" sz="2400" dirty="0" smtClean="0">
                <a:ea typeface="Calibri" pitchFamily="34" charset="0"/>
                <a:cs typeface="Times New Roman" pitchFamily="18" charset="0"/>
              </a:rPr>
              <a:t>Show that the set of vectors </a:t>
            </a:r>
          </a:p>
          <a:p>
            <a:pPr>
              <a:buNone/>
            </a:pPr>
            <a:endParaRPr lang="en-US" sz="2400" dirty="0" smtClean="0">
              <a:ea typeface="Calibri" pitchFamily="34" charset="0"/>
              <a:cs typeface="Times New Roman" pitchFamily="18" charset="0"/>
            </a:endParaRPr>
          </a:p>
          <a:p>
            <a:pPr>
              <a:buNone/>
            </a:pPr>
            <a:r>
              <a:rPr lang="en-US" sz="2400" dirty="0" smtClean="0">
                <a:ea typeface="Calibri" pitchFamily="34" charset="0"/>
                <a:cs typeface="Times New Roman" pitchFamily="18" charset="0"/>
              </a:rPr>
              <a:t>     are linear dependent.</a:t>
            </a:r>
            <a:endParaRPr lang="en-US" sz="2400" dirty="0"/>
          </a:p>
        </p:txBody>
      </p:sp>
      <p:pic>
        <p:nvPicPr>
          <p:cNvPr id="10" name="Picture 14" descr="http://instapunk.com/images/QuizAnim1.gif"/>
          <p:cNvPicPr>
            <a:picLocks noChangeAspect="1" noChangeArrowheads="1" noCrop="1"/>
          </p:cNvPicPr>
          <p:nvPr/>
        </p:nvPicPr>
        <p:blipFill>
          <a:blip r:embed="rId3" cstate="print"/>
          <a:srcRect/>
          <a:stretch>
            <a:fillRect/>
          </a:stretch>
        </p:blipFill>
        <p:spPr bwMode="auto">
          <a:xfrm>
            <a:off x="3548512" y="902617"/>
            <a:ext cx="2393183" cy="1002383"/>
          </a:xfrm>
          <a:prstGeom prst="rect">
            <a:avLst/>
          </a:prstGeom>
          <a:noFill/>
        </p:spPr>
      </p:pic>
      <p:sp>
        <p:nvSpPr>
          <p:cNvPr id="2334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33473"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133600" y="4724400"/>
            <a:ext cx="5105400" cy="381000"/>
          </a:xfrm>
          <a:prstGeom prst="rect">
            <a:avLst/>
          </a:prstGeom>
          <a:noFill/>
        </p:spPr>
      </p:pic>
    </p:spTree>
  </p:cSld>
  <p:clrMapOvr>
    <a:masterClrMapping/>
  </p:clrMapOvr>
  <p:transition spd="slow">
    <p:pull dir="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A7F57C3-AAE7-42CC-9D37-477AA181A46F}"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200" b="0" i="0" u="none" strike="noStrike" kern="1200" cap="none" spc="0" normalizeH="0" baseline="0" noProof="0" dirty="0" smtClean="0">
                <a:ln>
                  <a:noFill/>
                </a:ln>
                <a:solidFill>
                  <a:schemeClr val="dk1"/>
                </a:solidFill>
                <a:effectLst/>
                <a:uLnTx/>
                <a:uFillTx/>
                <a:latin typeface="+mn-lt"/>
                <a:ea typeface="+mn-ea"/>
                <a:cs typeface="+mn-cs"/>
              </a:rPr>
              <a:t>CO-PO Mapping 2020-21 </a:t>
            </a:r>
            <a:r>
              <a:rPr lang="en-US" sz="3200" dirty="0" smtClean="0"/>
              <a:t>(B. Tech. – 1</a:t>
            </a:r>
            <a:r>
              <a:rPr lang="en-US" sz="3200" baseline="30000" dirty="0" smtClean="0"/>
              <a:t>st</a:t>
            </a:r>
            <a:r>
              <a:rPr lang="en-US" sz="3200" dirty="0" smtClean="0"/>
              <a:t> </a:t>
            </a:r>
            <a:r>
              <a:rPr lang="en-US" sz="3200" dirty="0" err="1" smtClean="0"/>
              <a:t>Sem</a:t>
            </a:r>
            <a:r>
              <a:rPr lang="en-US" sz="3200" dirty="0" smtClean="0"/>
              <a:t>)</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graphicFrame>
        <p:nvGraphicFramePr>
          <p:cNvPr id="9" name="Table 8"/>
          <p:cNvGraphicFramePr>
            <a:graphicFrameLocks noGrp="1"/>
          </p:cNvGraphicFramePr>
          <p:nvPr/>
        </p:nvGraphicFramePr>
        <p:xfrm>
          <a:off x="228600" y="1295397"/>
          <a:ext cx="8686799" cy="4509194"/>
        </p:xfrm>
        <a:graphic>
          <a:graphicData uri="http://schemas.openxmlformats.org/drawingml/2006/table">
            <a:tbl>
              <a:tblPr/>
              <a:tblGrid>
                <a:gridCol w="720011"/>
                <a:gridCol w="600009"/>
                <a:gridCol w="653343"/>
                <a:gridCol w="640010"/>
                <a:gridCol w="653343"/>
                <a:gridCol w="653343"/>
                <a:gridCol w="546673"/>
                <a:gridCol w="600009"/>
                <a:gridCol w="693345"/>
                <a:gridCol w="600009"/>
                <a:gridCol w="670012"/>
                <a:gridCol w="818493"/>
                <a:gridCol w="838199"/>
              </a:tblGrid>
              <a:tr h="539123">
                <a:tc gridSpan="13">
                  <a:txBody>
                    <a:bodyPr/>
                    <a:lstStyle/>
                    <a:p>
                      <a:pPr algn="l" fontAlgn="ctr"/>
                      <a:r>
                        <a:rPr lang="en-US" sz="2200" b="1" i="0" u="none" strike="noStrike" dirty="0" smtClean="0">
                          <a:solidFill>
                            <a:srgbClr val="000000"/>
                          </a:solidFill>
                          <a:latin typeface="Times New Roman"/>
                        </a:rPr>
                        <a:t>Course Name: Mathematics-I (KAS 103)</a:t>
                      </a:r>
                      <a:endParaRPr lang="en-US" sz="2200" b="1" i="0" u="none" strike="noStrike" dirty="0">
                        <a:solidFill>
                          <a:srgbClr val="000000"/>
                        </a:solidFill>
                        <a:latin typeface="Times New Roman"/>
                      </a:endParaRPr>
                    </a:p>
                  </a:txBody>
                  <a:tcPr marL="7023" marR="7023" marT="702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713769">
                <a:tc>
                  <a:txBody>
                    <a:bodyPr/>
                    <a:lstStyle/>
                    <a:p>
                      <a:pPr algn="ctr" fontAlgn="ctr"/>
                      <a:r>
                        <a:rPr lang="en-US" sz="2200" b="1" i="0" u="none" strike="noStrike">
                          <a:solidFill>
                            <a:srgbClr val="000000"/>
                          </a:solidFill>
                          <a:latin typeface="Times New Roman"/>
                        </a:rPr>
                        <a:t>CO</a:t>
                      </a:r>
                    </a:p>
                  </a:txBody>
                  <a:tcPr marL="7023" marR="7023" marT="702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latin typeface="Times New Roman"/>
                        </a:rPr>
                        <a:t>PO-1</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rgbClr val="000000"/>
                          </a:solidFill>
                          <a:latin typeface="Times New Roman"/>
                        </a:rPr>
                        <a:t>PO-2</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latin typeface="Times New Roman"/>
                        </a:rPr>
                        <a:t>PO-3</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rgbClr val="000000"/>
                          </a:solidFill>
                          <a:latin typeface="Times New Roman"/>
                        </a:rPr>
                        <a:t>PO-4</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rgbClr val="000000"/>
                          </a:solidFill>
                          <a:latin typeface="Times New Roman"/>
                        </a:rPr>
                        <a:t>PO-5</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0" u="none" strike="noStrike" dirty="0">
                          <a:solidFill>
                            <a:srgbClr val="000000"/>
                          </a:solidFill>
                          <a:latin typeface="Times New Roman"/>
                        </a:rPr>
                        <a:t>PO-6</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rgbClr val="000000"/>
                          </a:solidFill>
                          <a:latin typeface="Times New Roman"/>
                        </a:rPr>
                        <a:t>PO-7</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rgbClr val="000000"/>
                          </a:solidFill>
                          <a:latin typeface="Times New Roman"/>
                        </a:rPr>
                        <a:t>PO-8</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rgbClr val="000000"/>
                          </a:solidFill>
                          <a:latin typeface="Times New Roman"/>
                        </a:rPr>
                        <a:t>PO-9</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0" u="none" strike="noStrike" dirty="0">
                          <a:solidFill>
                            <a:srgbClr val="000000"/>
                          </a:solidFill>
                          <a:latin typeface="Times New Roman"/>
                        </a:rPr>
                        <a:t>PO-10</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rgbClr val="000000"/>
                          </a:solidFill>
                          <a:latin typeface="Times New Roman"/>
                        </a:rPr>
                        <a:t>PO-11</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latin typeface="Times New Roman"/>
                        </a:rPr>
                        <a:t>PO-12</a:t>
                      </a:r>
                    </a:p>
                  </a:txBody>
                  <a:tcPr marL="7023" marR="7023" marT="702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39123">
                <a:tc>
                  <a:txBody>
                    <a:bodyPr/>
                    <a:lstStyle/>
                    <a:p>
                      <a:pPr algn="ctr" fontAlgn="ctr"/>
                      <a:r>
                        <a:rPr lang="en-US" sz="2200" b="1" i="0" u="none" strike="noStrike" dirty="0">
                          <a:solidFill>
                            <a:srgbClr val="FF0000"/>
                          </a:solidFill>
                          <a:latin typeface="Times New Roman"/>
                        </a:rPr>
                        <a:t>CO1</a:t>
                      </a:r>
                    </a:p>
                  </a:txBody>
                  <a:tcPr marL="7023" marR="7023" marT="702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1" i="0" u="none" strike="noStrike" dirty="0">
                          <a:solidFill>
                            <a:srgbClr val="FF0000"/>
                          </a:solidFill>
                          <a:latin typeface="Times New Roman"/>
                        </a:rPr>
                        <a:t>3</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1" i="0" u="none" strike="noStrike" dirty="0">
                          <a:solidFill>
                            <a:srgbClr val="FF0000"/>
                          </a:solidFill>
                          <a:latin typeface="Times New Roman"/>
                        </a:rPr>
                        <a:t>2</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1" i="0" u="none" strike="noStrike" dirty="0">
                          <a:solidFill>
                            <a:srgbClr val="FF0000"/>
                          </a:solidFill>
                          <a:latin typeface="Times New Roman"/>
                        </a:rPr>
                        <a:t>1</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1" i="0" u="none" strike="noStrike" dirty="0">
                          <a:solidFill>
                            <a:srgbClr val="FF0000"/>
                          </a:solidFill>
                          <a:latin typeface="Times New Roman"/>
                        </a:rPr>
                        <a:t>1</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1" i="0" u="none" strike="noStrike" dirty="0">
                          <a:solidFill>
                            <a:srgbClr val="FF0000"/>
                          </a:solidFill>
                          <a:latin typeface="Times New Roman"/>
                        </a:rPr>
                        <a:t>3</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1" i="0" u="none" strike="noStrike" dirty="0">
                          <a:solidFill>
                            <a:srgbClr val="FF0000"/>
                          </a:solidFill>
                          <a:latin typeface="Times New Roman"/>
                        </a:rPr>
                        <a:t>2</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1" i="0" u="none" strike="noStrike" dirty="0">
                          <a:solidFill>
                            <a:srgbClr val="FF0000"/>
                          </a:solidFill>
                          <a:latin typeface="Times New Roman"/>
                        </a:rPr>
                        <a:t>-</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1" i="0" u="none" strike="noStrike" dirty="0">
                          <a:solidFill>
                            <a:srgbClr val="FF0000"/>
                          </a:solidFill>
                          <a:latin typeface="Times New Roman"/>
                        </a:rPr>
                        <a:t>-</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1" i="0" u="none" strike="noStrike" dirty="0">
                          <a:solidFill>
                            <a:srgbClr val="FF0000"/>
                          </a:solidFill>
                          <a:latin typeface="Times New Roman"/>
                        </a:rPr>
                        <a:t>-</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1" i="0" u="none" strike="noStrike" dirty="0">
                          <a:solidFill>
                            <a:srgbClr val="FF0000"/>
                          </a:solidFill>
                          <a:latin typeface="Times New Roman"/>
                        </a:rPr>
                        <a:t>2</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1" i="0" u="none" strike="noStrike" dirty="0">
                          <a:solidFill>
                            <a:srgbClr val="FF0000"/>
                          </a:solidFill>
                          <a:latin typeface="Times New Roman"/>
                        </a:rPr>
                        <a:t>2</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1" i="0" u="none" strike="noStrike" dirty="0">
                          <a:solidFill>
                            <a:srgbClr val="FF0000"/>
                          </a:solidFill>
                          <a:latin typeface="Times New Roman"/>
                        </a:rPr>
                        <a:t>3</a:t>
                      </a:r>
                    </a:p>
                  </a:txBody>
                  <a:tcPr marL="7023" marR="7023" marT="702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39123">
                <a:tc>
                  <a:txBody>
                    <a:bodyPr/>
                    <a:lstStyle/>
                    <a:p>
                      <a:pPr algn="ctr" fontAlgn="ctr"/>
                      <a:r>
                        <a:rPr lang="en-US" sz="2200" b="0" i="0" u="none" strike="noStrike">
                          <a:solidFill>
                            <a:srgbClr val="000000"/>
                          </a:solidFill>
                          <a:latin typeface="Times New Roman"/>
                        </a:rPr>
                        <a:t>CO2</a:t>
                      </a:r>
                    </a:p>
                  </a:txBody>
                  <a:tcPr marL="7023" marR="7023" marT="702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3</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3</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2</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3</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3</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dirty="0">
                          <a:solidFill>
                            <a:srgbClr val="000000"/>
                          </a:solidFill>
                          <a:latin typeface="Times New Roman"/>
                        </a:rPr>
                        <a:t>-</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2</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3</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dirty="0">
                          <a:solidFill>
                            <a:srgbClr val="000000"/>
                          </a:solidFill>
                          <a:latin typeface="Times New Roman"/>
                        </a:rPr>
                        <a:t>3</a:t>
                      </a:r>
                    </a:p>
                  </a:txBody>
                  <a:tcPr marL="7023" marR="7023" marT="702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39123">
                <a:tc>
                  <a:txBody>
                    <a:bodyPr/>
                    <a:lstStyle/>
                    <a:p>
                      <a:pPr algn="ctr" fontAlgn="ctr"/>
                      <a:r>
                        <a:rPr lang="en-US" sz="2200" b="0" i="0" u="none" strike="noStrike">
                          <a:solidFill>
                            <a:srgbClr val="000000"/>
                          </a:solidFill>
                          <a:latin typeface="Times New Roman"/>
                        </a:rPr>
                        <a:t>CO3</a:t>
                      </a:r>
                    </a:p>
                  </a:txBody>
                  <a:tcPr marL="7023" marR="7023" marT="702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3</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2</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3</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3</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3</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2</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dirty="0">
                          <a:solidFill>
                            <a:srgbClr val="000000"/>
                          </a:solidFill>
                          <a:latin typeface="Times New Roman"/>
                        </a:rPr>
                        <a:t>-</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2</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3</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3</a:t>
                      </a:r>
                    </a:p>
                  </a:txBody>
                  <a:tcPr marL="7023" marR="7023" marT="702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39123">
                <a:tc>
                  <a:txBody>
                    <a:bodyPr/>
                    <a:lstStyle/>
                    <a:p>
                      <a:pPr algn="ctr" fontAlgn="ctr"/>
                      <a:r>
                        <a:rPr lang="en-US" sz="2200" b="0" i="0" u="none" strike="noStrike">
                          <a:solidFill>
                            <a:srgbClr val="000000"/>
                          </a:solidFill>
                          <a:latin typeface="Times New Roman"/>
                        </a:rPr>
                        <a:t>CO4</a:t>
                      </a:r>
                    </a:p>
                  </a:txBody>
                  <a:tcPr marL="7023" marR="7023" marT="702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3</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2</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3</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3</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2</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2</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dirty="0">
                          <a:solidFill>
                            <a:srgbClr val="000000"/>
                          </a:solidFill>
                          <a:latin typeface="Times New Roman"/>
                        </a:rPr>
                        <a:t>-</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2</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2</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3</a:t>
                      </a:r>
                    </a:p>
                  </a:txBody>
                  <a:tcPr marL="7023" marR="7023" marT="702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39123">
                <a:tc>
                  <a:txBody>
                    <a:bodyPr/>
                    <a:lstStyle/>
                    <a:p>
                      <a:pPr algn="ctr" fontAlgn="ctr"/>
                      <a:r>
                        <a:rPr lang="en-US" sz="2200" b="0" i="0" u="none" strike="noStrike">
                          <a:solidFill>
                            <a:srgbClr val="000000"/>
                          </a:solidFill>
                          <a:latin typeface="Times New Roman"/>
                        </a:rPr>
                        <a:t>CO5</a:t>
                      </a:r>
                    </a:p>
                  </a:txBody>
                  <a:tcPr marL="7023" marR="7023" marT="702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1</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1</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1</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1</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1</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1" i="0" u="none" strike="noStrike">
                          <a:solidFill>
                            <a:srgbClr val="000000"/>
                          </a:solidFill>
                          <a:latin typeface="Times New Roman"/>
                        </a:rPr>
                        <a:t>-</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dirty="0">
                          <a:solidFill>
                            <a:srgbClr val="000000"/>
                          </a:solidFill>
                          <a:latin typeface="Times New Roman"/>
                        </a:rPr>
                        <a:t>-</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dirty="0">
                          <a:solidFill>
                            <a:srgbClr val="000000"/>
                          </a:solidFill>
                          <a:latin typeface="Times New Roman"/>
                        </a:rPr>
                        <a:t>2</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1" i="0" u="none" strike="noStrike" dirty="0">
                          <a:solidFill>
                            <a:srgbClr val="000000"/>
                          </a:solidFill>
                          <a:latin typeface="Times New Roman"/>
                        </a:rPr>
                        <a:t>-</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dirty="0">
                          <a:solidFill>
                            <a:srgbClr val="000000"/>
                          </a:solidFill>
                          <a:latin typeface="Times New Roman"/>
                        </a:rPr>
                        <a:t>3</a:t>
                      </a:r>
                    </a:p>
                  </a:txBody>
                  <a:tcPr marL="7023" marR="7023" marT="702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60687">
                <a:tc>
                  <a:txBody>
                    <a:bodyPr/>
                    <a:lstStyle/>
                    <a:p>
                      <a:pPr algn="ctr" fontAlgn="ctr"/>
                      <a:r>
                        <a:rPr lang="en-US" sz="2200" b="1" i="0" u="none" strike="noStrike">
                          <a:solidFill>
                            <a:srgbClr val="000000"/>
                          </a:solidFill>
                          <a:latin typeface="Times New Roman"/>
                        </a:rPr>
                        <a:t>Mean</a:t>
                      </a:r>
                    </a:p>
                  </a:txBody>
                  <a:tcPr marL="7023" marR="7023" marT="702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2200" b="1" i="0" u="none" strike="noStrike">
                          <a:solidFill>
                            <a:srgbClr val="000000"/>
                          </a:solidFill>
                          <a:latin typeface="Times New Roman"/>
                        </a:rPr>
                        <a:t>2.6</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2200" b="1" i="0" u="none" strike="noStrike">
                          <a:solidFill>
                            <a:srgbClr val="000000"/>
                          </a:solidFill>
                          <a:latin typeface="Times New Roman"/>
                        </a:rPr>
                        <a:t>2</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2200" b="1" i="0" u="none" strike="noStrike">
                          <a:solidFill>
                            <a:srgbClr val="000000"/>
                          </a:solidFill>
                          <a:latin typeface="Times New Roman"/>
                        </a:rPr>
                        <a:t>2</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2200" b="1" i="0" u="none" strike="noStrike">
                          <a:solidFill>
                            <a:srgbClr val="000000"/>
                          </a:solidFill>
                          <a:latin typeface="Times New Roman"/>
                        </a:rPr>
                        <a:t>2.2</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2200" b="1" i="0" u="none" strike="noStrike">
                          <a:solidFill>
                            <a:srgbClr val="000000"/>
                          </a:solidFill>
                          <a:latin typeface="Times New Roman"/>
                        </a:rPr>
                        <a:t>2.4</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2200" b="1" i="0" u="none" strike="noStrike">
                          <a:solidFill>
                            <a:srgbClr val="000000"/>
                          </a:solidFill>
                          <a:latin typeface="Times New Roman"/>
                        </a:rPr>
                        <a:t>2.0</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2200" b="1" i="0" u="none" strike="noStrike">
                          <a:solidFill>
                            <a:srgbClr val="000000"/>
                          </a:solidFill>
                          <a:latin typeface="Times New Roman"/>
                        </a:rPr>
                        <a:t>-</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2200" b="1" i="0" u="none" strike="noStrike">
                          <a:solidFill>
                            <a:srgbClr val="000000"/>
                          </a:solidFill>
                          <a:latin typeface="Times New Roman"/>
                        </a:rPr>
                        <a:t>-</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2200" b="1" i="0" u="none" strike="noStrike">
                          <a:solidFill>
                            <a:srgbClr val="000000"/>
                          </a:solidFill>
                          <a:latin typeface="Times New Roman"/>
                        </a:rPr>
                        <a:t>-</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2200" b="1" i="0" u="none" strike="noStrike">
                          <a:solidFill>
                            <a:srgbClr val="000000"/>
                          </a:solidFill>
                          <a:latin typeface="Times New Roman"/>
                        </a:rPr>
                        <a:t>2</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2200" b="1" i="0" u="none" strike="noStrike">
                          <a:solidFill>
                            <a:srgbClr val="000000"/>
                          </a:solidFill>
                          <a:latin typeface="Times New Roman"/>
                        </a:rPr>
                        <a:t>2.5</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2200" b="1" i="0" u="none" strike="noStrike" dirty="0">
                          <a:solidFill>
                            <a:srgbClr val="000000"/>
                          </a:solidFill>
                          <a:latin typeface="Times New Roman"/>
                        </a:rPr>
                        <a:t>3</a:t>
                      </a:r>
                    </a:p>
                  </a:txBody>
                  <a:tcPr marL="7023" marR="7023" marT="702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spd="slow">
    <p:pull dir="d"/>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68CF049-366D-4029-9B9E-1723948C283D}"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smtClean="0">
                <a:latin typeface="Times New Roman" pitchFamily="18" charset="0"/>
                <a:cs typeface="Times New Roman" pitchFamily="18" charset="0"/>
              </a:rPr>
              <a:t>Linear Dependence &amp; Independence of Vectors (CO.1)</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3" name="Content Placeholder 12"/>
          <p:cNvSpPr>
            <a:spLocks noGrp="1"/>
          </p:cNvSpPr>
          <p:nvPr>
            <p:ph idx="1"/>
          </p:nvPr>
        </p:nvSpPr>
        <p:spPr/>
        <p:txBody>
          <a:bodyPr>
            <a:normAutofit/>
          </a:bodyPr>
          <a:lstStyle/>
          <a:p>
            <a:pPr algn="ctr">
              <a:buNone/>
            </a:pPr>
            <a:r>
              <a:rPr lang="en-US" sz="2800" b="1" dirty="0" smtClean="0">
                <a:latin typeface="Times New Roman" pitchFamily="18" charset="0"/>
                <a:cs typeface="Times New Roman" pitchFamily="18" charset="0"/>
              </a:rPr>
              <a:t>RECAP</a:t>
            </a:r>
          </a:p>
          <a:p>
            <a:pPr algn="just">
              <a:lnSpc>
                <a:spcPct val="150000"/>
              </a:lnSpc>
            </a:pPr>
            <a:r>
              <a:rPr lang="en-US" sz="2400" dirty="0" smtClean="0">
                <a:latin typeface="Times New Roman" pitchFamily="18" charset="0"/>
                <a:cs typeface="Times New Roman" pitchFamily="18" charset="0"/>
              </a:rPr>
              <a:t>Set of r n-vectors.</a:t>
            </a:r>
          </a:p>
          <a:p>
            <a:pPr algn="just">
              <a:lnSpc>
                <a:spcPct val="150000"/>
              </a:lnSpc>
            </a:pPr>
            <a:r>
              <a:rPr lang="en-US" sz="2400" dirty="0" smtClean="0">
                <a:solidFill>
                  <a:srgbClr val="000000"/>
                </a:solidFill>
                <a:latin typeface="Times New Roman" pitchFamily="18" charset="0"/>
                <a:cs typeface="Times New Roman" pitchFamily="18" charset="0"/>
              </a:rPr>
              <a:t>Conditions for linear dependence vectors.</a:t>
            </a:r>
          </a:p>
          <a:p>
            <a:pPr algn="just">
              <a:lnSpc>
                <a:spcPct val="150000"/>
              </a:lnSpc>
            </a:pPr>
            <a:r>
              <a:rPr lang="en-US" sz="2400" dirty="0" smtClean="0">
                <a:solidFill>
                  <a:srgbClr val="000000"/>
                </a:solidFill>
                <a:latin typeface="Times New Roman" pitchFamily="18" charset="0"/>
                <a:cs typeface="Times New Roman" pitchFamily="18" charset="0"/>
              </a:rPr>
              <a:t> Conditions for linear independence of vectors.</a:t>
            </a:r>
            <a:endParaRPr lang="en-US" sz="2400" dirty="0"/>
          </a:p>
        </p:txBody>
      </p:sp>
    </p:spTree>
  </p:cSld>
  <p:clrMapOvr>
    <a:masterClrMapping/>
  </p:clrMapOvr>
  <p:transition spd="slow">
    <p:pull dir="d"/>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A925653-4470-4ADC-A0B4-BF94DFE32DEF}"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smtClean="0">
                <a:latin typeface="Times New Roman" pitchFamily="18" charset="0"/>
                <a:cs typeface="Times New Roman" pitchFamily="18" charset="0"/>
              </a:rPr>
              <a:t>Characteristic Equation (CO.1)</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9"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3" cstate="print"/>
            <a:stretch>
              <a:fillRect l="-1556" t="-1213"/>
            </a:stretch>
          </a:blipFill>
        </p:spPr>
        <p:txBody>
          <a:bodyPr/>
          <a:lstStyle/>
          <a:p>
            <a:r>
              <a:rPr lang="en-US">
                <a:noFill/>
              </a:rPr>
              <a:t> </a:t>
            </a:r>
          </a:p>
        </p:txBody>
      </p:sp>
    </p:spTree>
  </p:cSld>
  <p:clrMapOvr>
    <a:masterClrMapping/>
  </p:clrMapOvr>
  <p:transition spd="slow">
    <p:pull dir="d"/>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0723E0F-1E5F-4937-8242-6E956C26A951}"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smtClean="0">
                <a:latin typeface="Times New Roman" pitchFamily="18" charset="0"/>
                <a:cs typeface="Times New Roman" pitchFamily="18" charset="0"/>
              </a:rPr>
              <a:t>Characteristic Equation (CO.1)</a:t>
            </a:r>
            <a:endParaRPr lang="en-US" sz="3200" dirty="0"/>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9" name="Content Placeholder 2"/>
          <p:cNvSpPr>
            <a:spLocks noGrp="1" noRot="1" noChangeAspect="1" noMove="1" noResize="1" noEditPoints="1" noAdjustHandles="1" noChangeArrowheads="1" noChangeShapeType="1" noTextEdit="1"/>
          </p:cNvSpPr>
          <p:nvPr>
            <p:ph idx="1"/>
          </p:nvPr>
        </p:nvSpPr>
        <p:spPr>
          <a:xfrm>
            <a:off x="533400" y="1143000"/>
            <a:ext cx="8229600" cy="4525963"/>
          </a:xfrm>
          <a:blipFill rotWithShape="1">
            <a:blip r:embed="rId3" cstate="print"/>
            <a:stretch>
              <a:fillRect l="-963"/>
            </a:stretch>
          </a:blipFill>
        </p:spPr>
        <p:txBody>
          <a:bodyPr/>
          <a:lstStyle/>
          <a:p>
            <a:r>
              <a:rPr lang="en-US">
                <a:noFill/>
              </a:rPr>
              <a:t> </a:t>
            </a:r>
          </a:p>
        </p:txBody>
      </p:sp>
    </p:spTree>
  </p:cSld>
  <p:clrMapOvr>
    <a:masterClrMapping/>
  </p:clrMapOvr>
  <p:transition spd="slow">
    <p:pull dir="d"/>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35CC945-7CBF-4FDC-84F0-0389B71214A1}"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93</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smtClean="0">
                <a:latin typeface="Times New Roman" pitchFamily="18" charset="0"/>
                <a:cs typeface="Times New Roman" pitchFamily="18" charset="0"/>
              </a:rPr>
              <a:t>Eigen values and Eigen Vectors (CO.1)</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3" name="Content Placeholder 12"/>
          <p:cNvSpPr>
            <a:spLocks noGrp="1"/>
          </p:cNvSpPr>
          <p:nvPr>
            <p:ph idx="1"/>
          </p:nvPr>
        </p:nvSpPr>
        <p:spPr>
          <a:xfrm>
            <a:off x="457200" y="914400"/>
            <a:ext cx="8229600" cy="5211763"/>
          </a:xfrm>
        </p:spPr>
        <p:txBody>
          <a:bodyPr>
            <a:normAutofit/>
          </a:bodyPr>
          <a:lstStyle/>
          <a:p>
            <a:pPr>
              <a:buNone/>
            </a:pPr>
            <a:r>
              <a:rPr lang="en-US" sz="2400" b="1" dirty="0" smtClean="0"/>
              <a:t>Eigen values</a:t>
            </a:r>
            <a:r>
              <a:rPr lang="en-US" sz="2200" b="1" dirty="0" smtClean="0"/>
              <a:t>: </a:t>
            </a:r>
            <a:r>
              <a:rPr lang="en-US" sz="2200" dirty="0" smtClean="0"/>
              <a:t>The roots of characteristic equation of the matrix A is</a:t>
            </a:r>
          </a:p>
          <a:p>
            <a:pPr>
              <a:buNone/>
            </a:pPr>
            <a:r>
              <a:rPr lang="en-US" sz="2200" dirty="0" smtClean="0"/>
              <a:t>called characteristic roots or latent vector or Eigen values.</a:t>
            </a:r>
          </a:p>
          <a:p>
            <a:pPr>
              <a:buNone/>
            </a:pPr>
            <a:r>
              <a:rPr lang="en-US" sz="2400" b="1" dirty="0" smtClean="0"/>
              <a:t>Note:</a:t>
            </a:r>
            <a:r>
              <a:rPr lang="en-US" sz="2200" b="1" dirty="0" smtClean="0"/>
              <a:t> </a:t>
            </a:r>
            <a:endParaRPr lang="en-US" sz="2200" b="1" dirty="0"/>
          </a:p>
          <a:p>
            <a:r>
              <a:rPr lang="en-US" sz="2200" dirty="0" smtClean="0"/>
              <a:t>The characteristic roots of a unitary matrix are of unit modulus.</a:t>
            </a:r>
          </a:p>
          <a:p>
            <a:r>
              <a:rPr lang="en-US" sz="2200" dirty="0" smtClean="0"/>
              <a:t>If 			       are the latent roots of a matrix A, then</a:t>
            </a:r>
          </a:p>
          <a:p>
            <a:pPr marL="914400" lvl="1" indent="-514350">
              <a:buFont typeface="+mj-lt"/>
              <a:buAutoNum type="romanLcPeriod"/>
            </a:pPr>
            <a:r>
              <a:rPr lang="en-US" sz="2200" dirty="0" smtClean="0"/>
              <a:t> has the latent roots 			    .</a:t>
            </a:r>
          </a:p>
          <a:p>
            <a:pPr marL="914400" lvl="1" indent="-514350">
              <a:buFont typeface="+mj-lt"/>
              <a:buAutoNum type="romanLcPeriod"/>
            </a:pPr>
            <a:r>
              <a:rPr lang="en-US" sz="2200" dirty="0" smtClean="0"/>
              <a:t>    has the latent root 				.</a:t>
            </a:r>
          </a:p>
          <a:p>
            <a:pPr marL="514350" indent="-514350" algn="just"/>
            <a:r>
              <a:rPr lang="en-US" sz="2200" dirty="0" smtClean="0"/>
              <a:t>A and       have same set of </a:t>
            </a:r>
            <a:r>
              <a:rPr lang="en-US" sz="2200" dirty="0" err="1" smtClean="0"/>
              <a:t>eigen</a:t>
            </a:r>
            <a:r>
              <a:rPr lang="en-US" sz="2200" dirty="0" smtClean="0"/>
              <a:t> values.</a:t>
            </a:r>
          </a:p>
          <a:p>
            <a:pPr marL="514350" indent="-514350" algn="just"/>
            <a:r>
              <a:rPr lang="en-US" sz="2200" dirty="0" smtClean="0"/>
              <a:t>The product of all </a:t>
            </a:r>
            <a:r>
              <a:rPr lang="en-US" sz="2200" dirty="0" err="1" smtClean="0"/>
              <a:t>eigen</a:t>
            </a:r>
            <a:r>
              <a:rPr lang="en-US" sz="2200" dirty="0" smtClean="0"/>
              <a:t> values of A is equal to determinant of A.</a:t>
            </a:r>
          </a:p>
          <a:p>
            <a:pPr marL="514350" indent="-514350" algn="just"/>
            <a:r>
              <a:rPr lang="en-US" sz="2200" dirty="0" smtClean="0"/>
              <a:t>‘0’ is a characteristic root of a matrix if and only if the matrix is singular.</a:t>
            </a:r>
          </a:p>
          <a:p>
            <a:pPr marL="514350" indent="-514350" algn="just"/>
            <a:r>
              <a:rPr lang="en-US" sz="2200" dirty="0" smtClean="0"/>
              <a:t>The sum of the </a:t>
            </a:r>
            <a:r>
              <a:rPr lang="en-US" sz="2200" dirty="0" err="1" smtClean="0"/>
              <a:t>eigen</a:t>
            </a:r>
            <a:r>
              <a:rPr lang="en-US" sz="2200" dirty="0" smtClean="0"/>
              <a:t> values of a square matrix is equal to the sum of the elements of its principal diagonal.</a:t>
            </a:r>
          </a:p>
          <a:p>
            <a:pPr marL="914400" lvl="1" indent="-514350">
              <a:buNone/>
            </a:pPr>
            <a:endParaRPr lang="en-US" sz="2200" dirty="0" smtClean="0"/>
          </a:p>
          <a:p>
            <a:pPr marL="514350" indent="-514350">
              <a:buFont typeface="+mj-lt"/>
              <a:buAutoNum type="romanLcPeriod"/>
            </a:pPr>
            <a:endParaRPr lang="en-US" sz="2200" dirty="0" smtClean="0"/>
          </a:p>
        </p:txBody>
      </p:sp>
      <p:sp>
        <p:nvSpPr>
          <p:cNvPr id="24781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47809"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219200" y="2667000"/>
            <a:ext cx="2390775" cy="381000"/>
          </a:xfrm>
          <a:prstGeom prst="rect">
            <a:avLst/>
          </a:prstGeom>
          <a:noFill/>
        </p:spPr>
      </p:pic>
      <p:sp>
        <p:nvSpPr>
          <p:cNvPr id="247811" name="Rectangle 3"/>
          <p:cNvSpPr>
            <a:spLocks noChangeArrowheads="1"/>
          </p:cNvSpPr>
          <p:nvPr/>
        </p:nvSpPr>
        <p:spPr bwMode="auto">
          <a:xfrm>
            <a:off x="68580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47813"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47812"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171575" y="3076575"/>
            <a:ext cx="276225" cy="352425"/>
          </a:xfrm>
          <a:prstGeom prst="rect">
            <a:avLst/>
          </a:prstGeom>
          <a:noFill/>
        </p:spPr>
      </p:pic>
      <p:sp>
        <p:nvSpPr>
          <p:cNvPr id="247814" name="Rectangle 6"/>
          <p:cNvSpPr>
            <a:spLocks noChangeArrowheads="1"/>
          </p:cNvSpPr>
          <p:nvPr/>
        </p:nvSpPr>
        <p:spPr bwMode="auto">
          <a:xfrm>
            <a:off x="685800" y="8096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4324350"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4781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47815" name="Picture 7"/>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886200" y="2971800"/>
            <a:ext cx="2371725" cy="390525"/>
          </a:xfrm>
          <a:prstGeom prst="rect">
            <a:avLst/>
          </a:prstGeom>
          <a:noFill/>
        </p:spPr>
      </p:pic>
      <p:sp>
        <p:nvSpPr>
          <p:cNvPr id="24781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47817" name="Picture 9"/>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1266825" y="3467100"/>
            <a:ext cx="409575" cy="342900"/>
          </a:xfrm>
          <a:prstGeom prst="rect">
            <a:avLst/>
          </a:prstGeom>
          <a:noFill/>
        </p:spPr>
      </p:pic>
      <p:sp>
        <p:nvSpPr>
          <p:cNvPr id="247820"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47819" name="Picture 11"/>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962400" y="3429000"/>
            <a:ext cx="2895600" cy="390525"/>
          </a:xfrm>
          <a:prstGeom prst="rect">
            <a:avLst/>
          </a:prstGeom>
          <a:noFill/>
        </p:spPr>
      </p:pic>
      <p:sp>
        <p:nvSpPr>
          <p:cNvPr id="247821" name="Rectangle 13"/>
          <p:cNvSpPr>
            <a:spLocks noChangeArrowheads="1"/>
          </p:cNvSpPr>
          <p:nvPr/>
        </p:nvSpPr>
        <p:spPr bwMode="auto">
          <a:xfrm>
            <a:off x="685800" y="8477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4324350"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47823"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47822" name="Picture 14"/>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1828800" y="3848100"/>
            <a:ext cx="238125" cy="342900"/>
          </a:xfrm>
          <a:prstGeom prst="rect">
            <a:avLst/>
          </a:prstGeom>
          <a:noFill/>
        </p:spPr>
      </p:pic>
    </p:spTree>
  </p:cSld>
  <p:clrMapOvr>
    <a:masterClrMapping/>
  </p:clrMapOvr>
  <p:transition spd="slow">
    <p:pull dir="d"/>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A956E64-1B5F-4548-8F9A-0451117EE794}"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smtClean="0">
                <a:latin typeface="Times New Roman" pitchFamily="18" charset="0"/>
                <a:cs typeface="Times New Roman" pitchFamily="18" charset="0"/>
              </a:rPr>
              <a:t>Eigen values and Eigen Vectors (CO.1)</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3" name="Content Placeholder 12"/>
          <p:cNvSpPr>
            <a:spLocks noGrp="1"/>
          </p:cNvSpPr>
          <p:nvPr>
            <p:ph idx="1"/>
          </p:nvPr>
        </p:nvSpPr>
        <p:spPr>
          <a:xfrm>
            <a:off x="457200" y="1066800"/>
            <a:ext cx="8229600" cy="5059363"/>
          </a:xfrm>
        </p:spPr>
        <p:txBody>
          <a:bodyPr>
            <a:normAutofit/>
          </a:bodyPr>
          <a:lstStyle/>
          <a:p>
            <a:pPr>
              <a:buNone/>
            </a:pPr>
            <a:r>
              <a:rPr lang="en-US" sz="2400" b="1" dirty="0" smtClean="0"/>
              <a:t>Eigen vectors: </a:t>
            </a:r>
            <a:r>
              <a:rPr lang="en-US" sz="2200" dirty="0" smtClean="0"/>
              <a:t>The roots of characteristic equation of the matrix A is</a:t>
            </a:r>
          </a:p>
          <a:p>
            <a:pPr>
              <a:buNone/>
            </a:pPr>
            <a:r>
              <a:rPr lang="en-US" sz="2200" dirty="0" smtClean="0"/>
              <a:t>Called Eigen values. The homogeneous system			has a </a:t>
            </a:r>
          </a:p>
          <a:p>
            <a:pPr>
              <a:buNone/>
            </a:pPr>
            <a:r>
              <a:rPr lang="en-US" sz="2200" dirty="0" smtClean="0"/>
              <a:t>non-zero solution</a:t>
            </a:r>
          </a:p>
          <a:p>
            <a:pPr>
              <a:buNone/>
            </a:pPr>
            <a:endParaRPr lang="en-US" sz="2200" dirty="0" smtClean="0"/>
          </a:p>
          <a:p>
            <a:pPr>
              <a:buNone/>
            </a:pPr>
            <a:r>
              <a:rPr lang="en-US" sz="2200" dirty="0" smtClean="0"/>
              <a:t>				       ,  </a:t>
            </a:r>
          </a:p>
          <a:p>
            <a:pPr>
              <a:buNone/>
            </a:pPr>
            <a:r>
              <a:rPr lang="en-US" sz="2200" dirty="0" smtClean="0"/>
              <a:t>which is called an </a:t>
            </a:r>
            <a:r>
              <a:rPr lang="en-US" sz="2200" dirty="0" err="1" smtClean="0"/>
              <a:t>eigen</a:t>
            </a:r>
            <a:r>
              <a:rPr lang="en-US" sz="2200" dirty="0" smtClean="0"/>
              <a:t> vector. </a:t>
            </a:r>
          </a:p>
          <a:p>
            <a:pPr>
              <a:buNone/>
            </a:pPr>
            <a:endParaRPr lang="en-US" sz="2200" dirty="0" smtClean="0"/>
          </a:p>
          <a:p>
            <a:pPr>
              <a:buNone/>
            </a:pPr>
            <a:r>
              <a:rPr lang="en-US" sz="2400" b="1" dirty="0" smtClean="0"/>
              <a:t>Note: </a:t>
            </a:r>
          </a:p>
          <a:p>
            <a:r>
              <a:rPr lang="en-US" sz="2200" dirty="0" smtClean="0"/>
              <a:t>There are infinitely many </a:t>
            </a:r>
            <a:r>
              <a:rPr lang="en-US" sz="2200" dirty="0" err="1" smtClean="0"/>
              <a:t>eigen</a:t>
            </a:r>
            <a:r>
              <a:rPr lang="en-US" sz="2200" dirty="0" smtClean="0"/>
              <a:t> vectors corresponding to a single </a:t>
            </a:r>
            <a:r>
              <a:rPr lang="en-US" sz="2200" dirty="0" err="1" smtClean="0"/>
              <a:t>eigen</a:t>
            </a:r>
            <a:r>
              <a:rPr lang="en-US" sz="2200" dirty="0" smtClean="0"/>
              <a:t> value.</a:t>
            </a:r>
          </a:p>
          <a:p>
            <a:r>
              <a:rPr lang="en-US" sz="2200" dirty="0" smtClean="0"/>
              <a:t>Every </a:t>
            </a:r>
            <a:r>
              <a:rPr lang="en-US" sz="2200" dirty="0" err="1" smtClean="0"/>
              <a:t>eigen</a:t>
            </a:r>
            <a:r>
              <a:rPr lang="en-US" sz="2200" dirty="0" smtClean="0"/>
              <a:t> vector corresponds to a unique </a:t>
            </a:r>
            <a:r>
              <a:rPr lang="en-US" sz="2200" dirty="0" err="1" smtClean="0"/>
              <a:t>eigen</a:t>
            </a:r>
            <a:r>
              <a:rPr lang="en-US" sz="2200" dirty="0" smtClean="0"/>
              <a:t> value.</a:t>
            </a:r>
            <a:endParaRPr lang="en-US" sz="2400" dirty="0" smtClean="0"/>
          </a:p>
          <a:p>
            <a:pPr>
              <a:buNone/>
            </a:pPr>
            <a:endParaRPr lang="en-US" sz="2200" dirty="0"/>
          </a:p>
        </p:txBody>
      </p:sp>
      <p:sp>
        <p:nvSpPr>
          <p:cNvPr id="2211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21185"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867400" y="1600200"/>
            <a:ext cx="1752600" cy="381000"/>
          </a:xfrm>
          <a:prstGeom prst="rect">
            <a:avLst/>
          </a:prstGeom>
          <a:noFill/>
        </p:spPr>
      </p:pic>
      <p:sp>
        <p:nvSpPr>
          <p:cNvPr id="22118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21187"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667000" y="1981200"/>
            <a:ext cx="981075" cy="1171575"/>
          </a:xfrm>
          <a:prstGeom prst="rect">
            <a:avLst/>
          </a:prstGeom>
          <a:noFill/>
        </p:spPr>
      </p:pic>
      <p:sp>
        <p:nvSpPr>
          <p:cNvPr id="221189" name="Rectangle 5"/>
          <p:cNvSpPr>
            <a:spLocks noChangeArrowheads="1"/>
          </p:cNvSpPr>
          <p:nvPr/>
        </p:nvSpPr>
        <p:spPr bwMode="auto">
          <a:xfrm>
            <a:off x="685800" y="16287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ransition spd="slow">
    <p:pull dir="d"/>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7B3CF0B-3297-4CCD-9ECE-4C863088A8A8}"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600" b="1" dirty="0" smtClean="0">
                <a:latin typeface="Times New Roman" pitchFamily="18" charset="0"/>
                <a:cs typeface="Times New Roman" pitchFamily="18" charset="0"/>
              </a:rPr>
              <a:t>Topic objective of Eigen values &amp; Eigen Vectors (CO.1)</a:t>
            </a:r>
            <a:endParaRPr kumimoji="0" lang="en-US" sz="26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3" name="Content Placeholder 12"/>
          <p:cNvSpPr>
            <a:spLocks noGrp="1"/>
          </p:cNvSpPr>
          <p:nvPr>
            <p:ph idx="1"/>
          </p:nvPr>
        </p:nvSpPr>
        <p:spPr>
          <a:xfrm>
            <a:off x="457200" y="1143000"/>
            <a:ext cx="8458200" cy="5105400"/>
          </a:xfrm>
        </p:spPr>
        <p:txBody>
          <a:bodyPr>
            <a:normAutofit/>
          </a:bodyPr>
          <a:lstStyle/>
          <a:p>
            <a:pPr algn="just">
              <a:lnSpc>
                <a:spcPct val="150000"/>
              </a:lnSpc>
              <a:buNone/>
            </a:pPr>
            <a:endParaRPr lang="en-US" sz="2200" b="1" dirty="0" smtClean="0"/>
          </a:p>
          <a:p>
            <a:pPr algn="just">
              <a:lnSpc>
                <a:spcPct val="150000"/>
              </a:lnSpc>
              <a:buNone/>
            </a:pPr>
            <a:r>
              <a:rPr lang="en-US" sz="2200" b="1" dirty="0" smtClean="0"/>
              <a:t>Eigenvectors</a:t>
            </a:r>
            <a:r>
              <a:rPr lang="en-US" sz="2200" dirty="0" smtClean="0"/>
              <a:t> make understanding linear transformations easy. They are</a:t>
            </a:r>
          </a:p>
          <a:p>
            <a:pPr algn="just">
              <a:lnSpc>
                <a:spcPct val="150000"/>
              </a:lnSpc>
              <a:buNone/>
            </a:pPr>
            <a:r>
              <a:rPr lang="en-US" sz="2200" dirty="0" smtClean="0"/>
              <a:t>the "axes" (directions) along which a linear transformation acts simply by</a:t>
            </a:r>
          </a:p>
          <a:p>
            <a:pPr algn="just">
              <a:lnSpc>
                <a:spcPct val="150000"/>
              </a:lnSpc>
              <a:buNone/>
            </a:pPr>
            <a:r>
              <a:rPr lang="en-US" sz="2200" dirty="0" smtClean="0"/>
              <a:t>"stretching/compressing" and/or "flipping"; </a:t>
            </a:r>
            <a:r>
              <a:rPr lang="en-US" sz="2200" b="1" dirty="0" err="1" smtClean="0"/>
              <a:t>eigenvalues</a:t>
            </a:r>
            <a:r>
              <a:rPr lang="en-US" sz="2200" dirty="0" smtClean="0"/>
              <a:t> give you the</a:t>
            </a:r>
          </a:p>
          <a:p>
            <a:pPr algn="just">
              <a:lnSpc>
                <a:spcPct val="150000"/>
              </a:lnSpc>
              <a:buNone/>
            </a:pPr>
            <a:r>
              <a:rPr lang="en-US" sz="2200" dirty="0" smtClean="0"/>
              <a:t>factors by which this compression occurs.</a:t>
            </a:r>
            <a:endParaRPr lang="en-US" sz="2200" b="1" dirty="0"/>
          </a:p>
        </p:txBody>
      </p:sp>
      <p:sp>
        <p:nvSpPr>
          <p:cNvPr id="220163"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0164" name="Rectangle 4"/>
          <p:cNvSpPr>
            <a:spLocks noChangeArrowheads="1"/>
          </p:cNvSpPr>
          <p:nvPr/>
        </p:nvSpPr>
        <p:spPr bwMode="auto">
          <a:xfrm>
            <a:off x="685800" y="1390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20165" name="Rectangle 5"/>
          <p:cNvSpPr>
            <a:spLocks noChangeArrowheads="1"/>
          </p:cNvSpPr>
          <p:nvPr/>
        </p:nvSpPr>
        <p:spPr bwMode="auto">
          <a:xfrm>
            <a:off x="685800" y="2324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20167" name="Rectangle 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0168" name="Rectangle 8"/>
          <p:cNvSpPr>
            <a:spLocks noChangeArrowheads="1"/>
          </p:cNvSpPr>
          <p:nvPr/>
        </p:nvSpPr>
        <p:spPr bwMode="auto">
          <a:xfrm>
            <a:off x="685800" y="800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20170"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0171" name="Rectangle 11"/>
          <p:cNvSpPr>
            <a:spLocks noChangeArrowheads="1"/>
          </p:cNvSpPr>
          <p:nvPr/>
        </p:nvSpPr>
        <p:spPr bwMode="auto">
          <a:xfrm>
            <a:off x="685800" y="1390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20173" name="Rectangle 1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0174" name="Rectangle 14"/>
          <p:cNvSpPr>
            <a:spLocks noChangeArrowheads="1"/>
          </p:cNvSpPr>
          <p:nvPr/>
        </p:nvSpPr>
        <p:spPr bwMode="auto">
          <a:xfrm>
            <a:off x="685800" y="6667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ransition spd="slow">
    <p:pull dir="d"/>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7B3CF0B-3297-4CCD-9ECE-4C863088A8A8}"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smtClean="0">
                <a:latin typeface="Times New Roman" pitchFamily="18" charset="0"/>
                <a:cs typeface="Times New Roman" pitchFamily="18" charset="0"/>
              </a:rPr>
              <a:t>Eigen values and Eigen Vectors (CO.1)</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3" name="Content Placeholder 12"/>
          <p:cNvSpPr>
            <a:spLocks noGrp="1"/>
          </p:cNvSpPr>
          <p:nvPr>
            <p:ph idx="1"/>
          </p:nvPr>
        </p:nvSpPr>
        <p:spPr>
          <a:xfrm>
            <a:off x="457200" y="1143000"/>
            <a:ext cx="8458200" cy="5105400"/>
          </a:xfrm>
        </p:spPr>
        <p:txBody>
          <a:bodyPr>
            <a:normAutofit/>
          </a:bodyPr>
          <a:lstStyle/>
          <a:p>
            <a:pPr>
              <a:buNone/>
            </a:pPr>
            <a:r>
              <a:rPr lang="en-US" sz="2400" b="1" dirty="0" err="1" smtClean="0"/>
              <a:t>Prob</a:t>
            </a:r>
            <a:r>
              <a:rPr lang="en-US" sz="2400" b="1" dirty="0" smtClean="0"/>
              <a:t>:</a:t>
            </a:r>
            <a:r>
              <a:rPr lang="en-US" sz="2400" dirty="0" smtClean="0"/>
              <a:t> </a:t>
            </a:r>
            <a:r>
              <a:rPr lang="en-US" sz="2200" dirty="0" smtClean="0"/>
              <a:t>Find the </a:t>
            </a:r>
            <a:r>
              <a:rPr lang="en-US" sz="2200" dirty="0" err="1" smtClean="0"/>
              <a:t>eigen</a:t>
            </a:r>
            <a:r>
              <a:rPr lang="en-US" sz="2200" dirty="0" smtClean="0"/>
              <a:t> values and </a:t>
            </a:r>
            <a:r>
              <a:rPr lang="en-US" sz="2200" dirty="0" err="1" smtClean="0"/>
              <a:t>eigen</a:t>
            </a:r>
            <a:r>
              <a:rPr lang="en-US" sz="2200" dirty="0" smtClean="0"/>
              <a:t> vectors of the following matrices:</a:t>
            </a:r>
          </a:p>
          <a:p>
            <a:pPr>
              <a:buNone/>
            </a:pPr>
            <a:endParaRPr lang="en-US" sz="2200" dirty="0" smtClean="0"/>
          </a:p>
          <a:p>
            <a:pPr>
              <a:buNone/>
            </a:pPr>
            <a:endParaRPr lang="en-US" sz="2200" dirty="0" smtClean="0"/>
          </a:p>
          <a:p>
            <a:pPr>
              <a:buNone/>
            </a:pPr>
            <a:endParaRPr lang="en-US" sz="2200" dirty="0" smtClean="0"/>
          </a:p>
          <a:p>
            <a:pPr>
              <a:buNone/>
            </a:pPr>
            <a:endParaRPr lang="en-US" sz="2200" dirty="0" smtClean="0"/>
          </a:p>
          <a:p>
            <a:pPr>
              <a:buNone/>
            </a:pPr>
            <a:endParaRPr lang="en-US" sz="2200" dirty="0" smtClean="0"/>
          </a:p>
          <a:p>
            <a:pPr>
              <a:buNone/>
            </a:pPr>
            <a:r>
              <a:rPr lang="en-US" sz="2200" b="1" dirty="0" err="1" smtClean="0"/>
              <a:t>Ans</a:t>
            </a:r>
            <a:r>
              <a:rPr lang="en-US" sz="2200" b="1" dirty="0" smtClean="0"/>
              <a:t>:  (</a:t>
            </a:r>
            <a:r>
              <a:rPr lang="en-US" sz="2200" b="1" dirty="0" err="1" smtClean="0"/>
              <a:t>i</a:t>
            </a:r>
            <a:r>
              <a:rPr lang="en-US" sz="2200" b="1" dirty="0" smtClean="0"/>
              <a:t>) </a:t>
            </a:r>
            <a:r>
              <a:rPr lang="en-US" sz="2200" dirty="0" smtClean="0"/>
              <a:t>The characteristics equation is </a:t>
            </a:r>
          </a:p>
          <a:p>
            <a:pPr>
              <a:buNone/>
            </a:pPr>
            <a:endParaRPr lang="en-US" sz="2200" b="1" dirty="0"/>
          </a:p>
        </p:txBody>
      </p:sp>
      <p:pic>
        <p:nvPicPr>
          <p:cNvPr id="220162"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295400" y="1600200"/>
            <a:ext cx="3609975" cy="933450"/>
          </a:xfrm>
          <a:prstGeom prst="rect">
            <a:avLst/>
          </a:prstGeom>
          <a:noFill/>
        </p:spPr>
      </p:pic>
      <p:pic>
        <p:nvPicPr>
          <p:cNvPr id="220161"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219200" y="2743200"/>
            <a:ext cx="3752850" cy="933450"/>
          </a:xfrm>
          <a:prstGeom prst="rect">
            <a:avLst/>
          </a:prstGeom>
          <a:noFill/>
        </p:spPr>
      </p:pic>
      <p:sp>
        <p:nvSpPr>
          <p:cNvPr id="220163"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0164" name="Rectangle 4"/>
          <p:cNvSpPr>
            <a:spLocks noChangeArrowheads="1"/>
          </p:cNvSpPr>
          <p:nvPr/>
        </p:nvSpPr>
        <p:spPr bwMode="auto">
          <a:xfrm>
            <a:off x="685800" y="1390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20165" name="Rectangle 5"/>
          <p:cNvSpPr>
            <a:spLocks noChangeArrowheads="1"/>
          </p:cNvSpPr>
          <p:nvPr/>
        </p:nvSpPr>
        <p:spPr bwMode="auto">
          <a:xfrm>
            <a:off x="685800" y="2324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20167" name="Rectangle 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20166" name="Picture 6"/>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029200" y="3657600"/>
            <a:ext cx="1333500" cy="342900"/>
          </a:xfrm>
          <a:prstGeom prst="rect">
            <a:avLst/>
          </a:prstGeom>
          <a:noFill/>
        </p:spPr>
      </p:pic>
      <p:sp>
        <p:nvSpPr>
          <p:cNvPr id="220168" name="Rectangle 8"/>
          <p:cNvSpPr>
            <a:spLocks noChangeArrowheads="1"/>
          </p:cNvSpPr>
          <p:nvPr/>
        </p:nvSpPr>
        <p:spPr bwMode="auto">
          <a:xfrm>
            <a:off x="685800" y="800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20170"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20169" name="Picture 9"/>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1981200" y="4114800"/>
            <a:ext cx="4114800" cy="933450"/>
          </a:xfrm>
          <a:prstGeom prst="rect">
            <a:avLst/>
          </a:prstGeom>
          <a:noFill/>
        </p:spPr>
      </p:pic>
      <p:sp>
        <p:nvSpPr>
          <p:cNvPr id="220171" name="Rectangle 11"/>
          <p:cNvSpPr>
            <a:spLocks noChangeArrowheads="1"/>
          </p:cNvSpPr>
          <p:nvPr/>
        </p:nvSpPr>
        <p:spPr bwMode="auto">
          <a:xfrm>
            <a:off x="685800" y="1390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20173" name="Rectangle 1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20172" name="Picture 1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990600" y="5257800"/>
            <a:ext cx="7239000" cy="381000"/>
          </a:xfrm>
          <a:prstGeom prst="rect">
            <a:avLst/>
          </a:prstGeom>
          <a:noFill/>
        </p:spPr>
      </p:pic>
      <p:sp>
        <p:nvSpPr>
          <p:cNvPr id="220174" name="Rectangle 14"/>
          <p:cNvSpPr>
            <a:spLocks noChangeArrowheads="1"/>
          </p:cNvSpPr>
          <p:nvPr/>
        </p:nvSpPr>
        <p:spPr bwMode="auto">
          <a:xfrm>
            <a:off x="685800" y="6667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ransition spd="slow">
    <p:pull dir="d"/>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2EE19BC-873E-488C-8B8C-2FDA31B734DC}" type="datetime1">
              <a:rPr lang="en-US" smtClean="0"/>
              <a:pPr/>
              <a:t>7/1/2020</a:t>
            </a:fld>
            <a:endParaRPr lang="en-US" dirty="0"/>
          </a:p>
        </p:txBody>
      </p:sp>
      <p:sp>
        <p:nvSpPr>
          <p:cNvPr id="5" name="Footer Placeholder 4"/>
          <p:cNvSpPr>
            <a:spLocks noGrp="1"/>
          </p:cNvSpPr>
          <p:nvPr>
            <p:ph type="ftr" sz="quarter" idx="11"/>
          </p:nvPr>
        </p:nvSpPr>
        <p:spPr>
          <a:xfrm>
            <a:off x="1600200" y="6356350"/>
            <a:ext cx="6553200" cy="365125"/>
          </a:xfrm>
        </p:spPr>
        <p:txBody>
          <a:bodyPr/>
          <a:lstStyle/>
          <a:p>
            <a:r>
              <a:rPr lang="en-US" dirty="0" err="1" smtClean="0"/>
              <a:t>Rajnish</a:t>
            </a:r>
            <a:r>
              <a:rPr lang="en-US" dirty="0" smtClean="0"/>
              <a:t> Kumar </a:t>
            </a:r>
            <a:r>
              <a:rPr lang="en-US" dirty="0" err="1" smtClean="0"/>
              <a:t>Pandey</a:t>
            </a:r>
            <a:r>
              <a:rPr lang="en-US" dirty="0" smtClean="0"/>
              <a:t>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97</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smtClean="0">
                <a:latin typeface="Times New Roman" pitchFamily="18" charset="0"/>
                <a:cs typeface="Times New Roman" pitchFamily="18" charset="0"/>
              </a:rPr>
              <a:t>Eigen values and Eigen Vectors (CO.1)</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3" name="Content Placeholder 12"/>
          <p:cNvSpPr>
            <a:spLocks noGrp="1"/>
          </p:cNvSpPr>
          <p:nvPr>
            <p:ph idx="1"/>
          </p:nvPr>
        </p:nvSpPr>
        <p:spPr>
          <a:xfrm>
            <a:off x="457200" y="914400"/>
            <a:ext cx="8229600" cy="5211763"/>
          </a:xfrm>
        </p:spPr>
        <p:txBody>
          <a:bodyPr>
            <a:normAutofit/>
          </a:bodyPr>
          <a:lstStyle/>
          <a:p>
            <a:pPr>
              <a:buNone/>
            </a:pPr>
            <a:endParaRPr lang="en-US" sz="2200" dirty="0" smtClean="0"/>
          </a:p>
          <a:p>
            <a:pPr>
              <a:buNone/>
            </a:pPr>
            <a:endParaRPr lang="en-US" sz="2200" dirty="0" smtClean="0"/>
          </a:p>
          <a:p>
            <a:pPr>
              <a:buNone/>
            </a:pPr>
            <a:endParaRPr lang="en-US" sz="2200" dirty="0" smtClean="0"/>
          </a:p>
          <a:p>
            <a:pPr>
              <a:buNone/>
            </a:pPr>
            <a:r>
              <a:rPr lang="en-US" sz="2200" dirty="0" smtClean="0"/>
              <a:t>Hence the </a:t>
            </a:r>
            <a:r>
              <a:rPr lang="en-US" sz="2200" dirty="0" err="1" smtClean="0"/>
              <a:t>eigen</a:t>
            </a:r>
            <a:r>
              <a:rPr lang="en-US" sz="2200" dirty="0" smtClean="0"/>
              <a:t> values are 0, 3, 15.</a:t>
            </a:r>
          </a:p>
          <a:p>
            <a:pPr>
              <a:buNone/>
            </a:pPr>
            <a:r>
              <a:rPr lang="en-US" sz="2200" dirty="0" smtClean="0"/>
              <a:t>The </a:t>
            </a:r>
            <a:r>
              <a:rPr lang="en-US" sz="2200" dirty="0" err="1" smtClean="0"/>
              <a:t>eigen</a:t>
            </a:r>
            <a:r>
              <a:rPr lang="en-US" sz="2200" dirty="0" smtClean="0"/>
              <a:t> vector corresponding to	   is given by</a:t>
            </a:r>
          </a:p>
          <a:p>
            <a:pPr>
              <a:buNone/>
            </a:pPr>
            <a:endParaRPr lang="en-US" sz="2200" dirty="0" smtClean="0"/>
          </a:p>
          <a:p>
            <a:pPr>
              <a:buNone/>
            </a:pPr>
            <a:r>
              <a:rPr lang="en-US" sz="2200" dirty="0" smtClean="0"/>
              <a:t>				where </a:t>
            </a:r>
          </a:p>
          <a:p>
            <a:pPr>
              <a:buNone/>
            </a:pPr>
            <a:endParaRPr lang="en-US" sz="2400" dirty="0" smtClean="0"/>
          </a:p>
          <a:p>
            <a:pPr>
              <a:buNone/>
            </a:pPr>
            <a:endParaRPr lang="en-US" sz="2200" dirty="0"/>
          </a:p>
        </p:txBody>
      </p:sp>
      <p:pic>
        <p:nvPicPr>
          <p:cNvPr id="219139"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838325" y="990600"/>
            <a:ext cx="3876675" cy="400050"/>
          </a:xfrm>
          <a:prstGeom prst="rect">
            <a:avLst/>
          </a:prstGeom>
          <a:noFill/>
        </p:spPr>
      </p:pic>
      <p:pic>
        <p:nvPicPr>
          <p:cNvPr id="219138"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819275" y="1447800"/>
            <a:ext cx="3819525" cy="381000"/>
          </a:xfrm>
          <a:prstGeom prst="rect">
            <a:avLst/>
          </a:prstGeom>
          <a:noFill/>
        </p:spPr>
      </p:pic>
      <p:sp>
        <p:nvSpPr>
          <p:cNvPr id="219140"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9141" name="Rectangle 5"/>
          <p:cNvSpPr>
            <a:spLocks noChangeArrowheads="1"/>
          </p:cNvSpPr>
          <p:nvPr/>
        </p:nvSpPr>
        <p:spPr bwMode="auto">
          <a:xfrm>
            <a:off x="685800" y="8572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19142" name="Rectangle 6"/>
          <p:cNvSpPr>
            <a:spLocks noChangeArrowheads="1"/>
          </p:cNvSpPr>
          <p:nvPr/>
        </p:nvSpPr>
        <p:spPr bwMode="auto">
          <a:xfrm>
            <a:off x="685800" y="12382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19145" name="Rectangle 9"/>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19144" name="Picture 8"/>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828800" y="1828800"/>
            <a:ext cx="2476500" cy="381000"/>
          </a:xfrm>
          <a:prstGeom prst="rect">
            <a:avLst/>
          </a:prstGeom>
          <a:noFill/>
        </p:spPr>
      </p:pic>
      <p:sp>
        <p:nvSpPr>
          <p:cNvPr id="219146" name="Rectangle 10"/>
          <p:cNvSpPr>
            <a:spLocks noChangeArrowheads="1"/>
          </p:cNvSpPr>
          <p:nvPr/>
        </p:nvSpPr>
        <p:spPr bwMode="auto">
          <a:xfrm>
            <a:off x="68580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19148"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19147" name="Picture 11"/>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4543425" y="2590800"/>
            <a:ext cx="714375" cy="342900"/>
          </a:xfrm>
          <a:prstGeom prst="rect">
            <a:avLst/>
          </a:prstGeom>
          <a:noFill/>
        </p:spPr>
      </p:pic>
      <p:sp>
        <p:nvSpPr>
          <p:cNvPr id="219149" name="Rectangle 13"/>
          <p:cNvSpPr>
            <a:spLocks noChangeArrowheads="1"/>
          </p:cNvSpPr>
          <p:nvPr/>
        </p:nvSpPr>
        <p:spPr bwMode="auto">
          <a:xfrm>
            <a:off x="685800" y="800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219151" name="Picture 1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295400" y="3429000"/>
            <a:ext cx="1800225" cy="342900"/>
          </a:xfrm>
          <a:prstGeom prst="rect">
            <a:avLst/>
          </a:prstGeom>
          <a:noFill/>
        </p:spPr>
      </p:pic>
      <p:pic>
        <p:nvPicPr>
          <p:cNvPr id="219150" name="Picture 14"/>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4191000" y="3124200"/>
            <a:ext cx="1047750" cy="847725"/>
          </a:xfrm>
          <a:prstGeom prst="rect">
            <a:avLst/>
          </a:prstGeom>
          <a:noFill/>
        </p:spPr>
      </p:pic>
      <p:sp>
        <p:nvSpPr>
          <p:cNvPr id="219152" name="Rectangle 1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9153" name="Rectangle 17"/>
          <p:cNvSpPr>
            <a:spLocks noChangeArrowheads="1"/>
          </p:cNvSpPr>
          <p:nvPr/>
        </p:nvSpPr>
        <p:spPr bwMode="auto">
          <a:xfrm>
            <a:off x="685800" y="800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219157" name="Picture 21"/>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1295400" y="4114800"/>
            <a:ext cx="4276725" cy="933450"/>
          </a:xfrm>
          <a:prstGeom prst="rect">
            <a:avLst/>
          </a:prstGeom>
          <a:noFill/>
        </p:spPr>
      </p:pic>
      <p:pic>
        <p:nvPicPr>
          <p:cNvPr id="219156" name="Picture 20"/>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2667000" y="5181600"/>
            <a:ext cx="4600575" cy="381000"/>
          </a:xfrm>
          <a:prstGeom prst="rect">
            <a:avLst/>
          </a:prstGeom>
          <a:noFill/>
        </p:spPr>
      </p:pic>
      <p:pic>
        <p:nvPicPr>
          <p:cNvPr id="219155" name="Picture 19"/>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2590800" y="5638800"/>
            <a:ext cx="2505075" cy="381000"/>
          </a:xfrm>
          <a:prstGeom prst="rect">
            <a:avLst/>
          </a:prstGeom>
          <a:noFill/>
        </p:spPr>
      </p:pic>
      <p:pic>
        <p:nvPicPr>
          <p:cNvPr id="219154" name="Picture 18"/>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2667000" y="6019800"/>
            <a:ext cx="4657725" cy="381000"/>
          </a:xfrm>
          <a:prstGeom prst="rect">
            <a:avLst/>
          </a:prstGeom>
          <a:noFill/>
        </p:spPr>
      </p:pic>
      <p:sp>
        <p:nvSpPr>
          <p:cNvPr id="219158" name="Rectangle 2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9159" name="Rectangle 23"/>
          <p:cNvSpPr>
            <a:spLocks noChangeArrowheads="1"/>
          </p:cNvSpPr>
          <p:nvPr/>
        </p:nvSpPr>
        <p:spPr bwMode="auto">
          <a:xfrm>
            <a:off x="685800" y="1390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19160" name="Rectangle 24"/>
          <p:cNvSpPr>
            <a:spLocks noChangeArrowheads="1"/>
          </p:cNvSpPr>
          <p:nvPr/>
        </p:nvSpPr>
        <p:spPr bwMode="auto">
          <a:xfrm>
            <a:off x="685800" y="1771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19161" name="Rectangle 25"/>
          <p:cNvSpPr>
            <a:spLocks noChangeArrowheads="1"/>
          </p:cNvSpPr>
          <p:nvPr/>
        </p:nvSpPr>
        <p:spPr bwMode="auto">
          <a:xfrm>
            <a:off x="4800600" y="59436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                                     (2)</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19162" name="Rectangle 26"/>
          <p:cNvSpPr>
            <a:spLocks noChangeArrowheads="1"/>
          </p:cNvSpPr>
          <p:nvPr/>
        </p:nvSpPr>
        <p:spPr bwMode="auto">
          <a:xfrm>
            <a:off x="685800" y="2533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ransition spd="slow">
    <p:pull dir="d"/>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05F9E40-51FB-4E70-BBFE-F3F0DBDCD9C1}"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smtClean="0">
                <a:latin typeface="Times New Roman" pitchFamily="18" charset="0"/>
                <a:cs typeface="Times New Roman" pitchFamily="18" charset="0"/>
              </a:rPr>
              <a:t>Eigen values and Eigen Vectors (CO.1)</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3" name="Content Placeholder 12"/>
          <p:cNvSpPr>
            <a:spLocks noGrp="1"/>
          </p:cNvSpPr>
          <p:nvPr>
            <p:ph idx="1"/>
          </p:nvPr>
        </p:nvSpPr>
        <p:spPr>
          <a:xfrm>
            <a:off x="457200" y="914400"/>
            <a:ext cx="8229600" cy="5211763"/>
          </a:xfrm>
        </p:spPr>
        <p:txBody>
          <a:bodyPr>
            <a:normAutofit/>
          </a:bodyPr>
          <a:lstStyle/>
          <a:p>
            <a:pPr>
              <a:buNone/>
            </a:pPr>
            <a:r>
              <a:rPr lang="en-US" sz="2200" dirty="0" smtClean="0"/>
              <a:t>Solving equations (1) and (2) by cross-multiplication,</a:t>
            </a:r>
          </a:p>
          <a:p>
            <a:pPr>
              <a:buNone/>
            </a:pPr>
            <a:endParaRPr lang="en-US" sz="2200" dirty="0" smtClean="0"/>
          </a:p>
          <a:p>
            <a:pPr>
              <a:buNone/>
            </a:pPr>
            <a:endParaRPr lang="en-US" sz="2200" dirty="0" smtClean="0"/>
          </a:p>
          <a:p>
            <a:pPr>
              <a:buNone/>
            </a:pPr>
            <a:endParaRPr lang="en-US" sz="2200" dirty="0" smtClean="0"/>
          </a:p>
          <a:p>
            <a:pPr>
              <a:buNone/>
            </a:pPr>
            <a:endParaRPr lang="en-US" sz="2200" dirty="0" smtClean="0"/>
          </a:p>
          <a:p>
            <a:pPr>
              <a:buNone/>
            </a:pPr>
            <a:r>
              <a:rPr lang="en-US" sz="2200" dirty="0" smtClean="0"/>
              <a:t>						where </a:t>
            </a:r>
          </a:p>
          <a:p>
            <a:pPr>
              <a:buNone/>
            </a:pPr>
            <a:endParaRPr lang="en-US" sz="2200" dirty="0" smtClean="0"/>
          </a:p>
          <a:p>
            <a:pPr>
              <a:buNone/>
            </a:pPr>
            <a:endParaRPr lang="en-US" sz="2200" dirty="0" smtClean="0"/>
          </a:p>
          <a:p>
            <a:pPr>
              <a:buNone/>
            </a:pPr>
            <a:r>
              <a:rPr lang="en-US" sz="2200" dirty="0" smtClean="0"/>
              <a:t>Which satisfy equation (3) also.</a:t>
            </a:r>
          </a:p>
          <a:p>
            <a:pPr>
              <a:buNone/>
            </a:pPr>
            <a:r>
              <a:rPr lang="en-US" sz="2200" dirty="0" smtClean="0"/>
              <a:t>Hence the </a:t>
            </a:r>
            <a:r>
              <a:rPr lang="en-US" sz="2200" dirty="0" err="1" smtClean="0"/>
              <a:t>eigen</a:t>
            </a:r>
            <a:r>
              <a:rPr lang="en-US" sz="2200" dirty="0" smtClean="0"/>
              <a:t> vector	      corresponding to </a:t>
            </a:r>
            <a:r>
              <a:rPr lang="en-US" sz="2200" dirty="0" err="1" smtClean="0"/>
              <a:t>eigen</a:t>
            </a:r>
            <a:r>
              <a:rPr lang="en-US" sz="2200" dirty="0" smtClean="0"/>
              <a:t> value	 </a:t>
            </a:r>
          </a:p>
          <a:p>
            <a:pPr>
              <a:buNone/>
            </a:pPr>
            <a:r>
              <a:rPr lang="en-US" sz="2200" dirty="0" smtClean="0"/>
              <a:t>is given by</a:t>
            </a:r>
            <a:r>
              <a:rPr lang="en-US" sz="2400" dirty="0" smtClean="0"/>
              <a:t> </a:t>
            </a:r>
            <a:endParaRPr lang="en-US" sz="2200" dirty="0"/>
          </a:p>
        </p:txBody>
      </p:sp>
      <p:pic>
        <p:nvPicPr>
          <p:cNvPr id="218116" name="Picture 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057400" y="1447800"/>
            <a:ext cx="3448050" cy="571500"/>
          </a:xfrm>
          <a:prstGeom prst="rect">
            <a:avLst/>
          </a:prstGeom>
          <a:noFill/>
        </p:spPr>
      </p:pic>
      <p:pic>
        <p:nvPicPr>
          <p:cNvPr id="218115"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295400" y="2209800"/>
            <a:ext cx="2409825" cy="609600"/>
          </a:xfrm>
          <a:prstGeom prst="rect">
            <a:avLst/>
          </a:prstGeom>
          <a:noFill/>
        </p:spPr>
      </p:pic>
      <p:pic>
        <p:nvPicPr>
          <p:cNvPr id="218114" name="Picture 2"/>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295400" y="2971800"/>
            <a:ext cx="3457575" cy="533400"/>
          </a:xfrm>
          <a:prstGeom prst="rect">
            <a:avLst/>
          </a:prstGeom>
          <a:noFill/>
        </p:spPr>
      </p:pic>
      <p:pic>
        <p:nvPicPr>
          <p:cNvPr id="218113" name="Picture 1"/>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2209800" y="3657600"/>
            <a:ext cx="3124200" cy="342900"/>
          </a:xfrm>
          <a:prstGeom prst="rect">
            <a:avLst/>
          </a:prstGeom>
          <a:noFill/>
        </p:spPr>
      </p:pic>
      <p:sp>
        <p:nvSpPr>
          <p:cNvPr id="218117"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18" name="Rectangle 6"/>
          <p:cNvSpPr>
            <a:spLocks noChangeArrowheads="1"/>
          </p:cNvSpPr>
          <p:nvPr/>
        </p:nvSpPr>
        <p:spPr bwMode="auto">
          <a:xfrm>
            <a:off x="685800" y="10287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18119" name="Rectangle 7"/>
          <p:cNvSpPr>
            <a:spLocks noChangeArrowheads="1"/>
          </p:cNvSpPr>
          <p:nvPr/>
        </p:nvSpPr>
        <p:spPr bwMode="auto">
          <a:xfrm>
            <a:off x="685800" y="16383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18120" name="Rectangle 8"/>
          <p:cNvSpPr>
            <a:spLocks noChangeArrowheads="1"/>
          </p:cNvSpPr>
          <p:nvPr/>
        </p:nvSpPr>
        <p:spPr bwMode="auto">
          <a:xfrm>
            <a:off x="685800" y="2124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Calibri" pitchFamily="34" charset="0"/>
                <a:ea typeface="Times New Roman" pitchFamily="18" charset="0"/>
                <a:cs typeface="Times New Roman" pitchFamily="18"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18121" name="Rectangle 9"/>
          <p:cNvSpPr>
            <a:spLocks noChangeArrowheads="1"/>
          </p:cNvSpPr>
          <p:nvPr/>
        </p:nvSpPr>
        <p:spPr bwMode="auto">
          <a:xfrm>
            <a:off x="685800" y="24669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18123"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18122" name="Picture 10"/>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5943600" y="2971800"/>
            <a:ext cx="723900" cy="342900"/>
          </a:xfrm>
          <a:prstGeom prst="rect">
            <a:avLst/>
          </a:prstGeom>
          <a:noFill/>
        </p:spPr>
      </p:pic>
      <p:sp>
        <p:nvSpPr>
          <p:cNvPr id="218124" name="Rectangle 12"/>
          <p:cNvSpPr>
            <a:spLocks noChangeArrowheads="1"/>
          </p:cNvSpPr>
          <p:nvPr/>
        </p:nvSpPr>
        <p:spPr bwMode="auto">
          <a:xfrm>
            <a:off x="685800" y="800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218126" name="Picture 14"/>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3276600" y="4648200"/>
            <a:ext cx="266700" cy="342900"/>
          </a:xfrm>
          <a:prstGeom prst="rect">
            <a:avLst/>
          </a:prstGeom>
          <a:noFill/>
        </p:spPr>
      </p:pic>
      <p:pic>
        <p:nvPicPr>
          <p:cNvPr id="218125" name="Picture 13"/>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7134225" y="4610100"/>
            <a:ext cx="714375" cy="342900"/>
          </a:xfrm>
          <a:prstGeom prst="rect">
            <a:avLst/>
          </a:prstGeom>
          <a:noFill/>
        </p:spPr>
      </p:pic>
      <p:sp>
        <p:nvSpPr>
          <p:cNvPr id="218127" name="Rectangle 1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8128" name="Rectangle 16"/>
          <p:cNvSpPr>
            <a:spLocks noChangeArrowheads="1"/>
          </p:cNvSpPr>
          <p:nvPr/>
        </p:nvSpPr>
        <p:spPr bwMode="auto">
          <a:xfrm>
            <a:off x="685800" y="800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Calibri" pitchFamily="34" charset="0"/>
                <a:ea typeface="Times New Roman" pitchFamily="18"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18129" name="Rectangle 17"/>
          <p:cNvSpPr>
            <a:spLocks noChangeArrowheads="1"/>
          </p:cNvSpPr>
          <p:nvPr/>
        </p:nvSpPr>
        <p:spPr bwMode="auto">
          <a:xfrm>
            <a:off x="685800" y="11430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18131" name="Rectangle 19"/>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18130" name="Picture 18"/>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2667000" y="5181600"/>
            <a:ext cx="2152650" cy="933450"/>
          </a:xfrm>
          <a:prstGeom prst="rect">
            <a:avLst/>
          </a:prstGeom>
          <a:noFill/>
        </p:spPr>
      </p:pic>
      <p:sp>
        <p:nvSpPr>
          <p:cNvPr id="218132" name="Rectangle 20"/>
          <p:cNvSpPr>
            <a:spLocks noChangeArrowheads="1"/>
          </p:cNvSpPr>
          <p:nvPr/>
        </p:nvSpPr>
        <p:spPr bwMode="auto">
          <a:xfrm>
            <a:off x="685800" y="1390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ransition spd="slow">
    <p:pull dir="d"/>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7C99C9B-B28E-4629-88E8-85963FA32659}" type="datetime1">
              <a:rPr lang="en-US" smtClean="0"/>
              <a:pPr/>
              <a:t>7/1/2020</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Rajnish Kumar Pandey             mathematics – 1 (KAS – 103)                Unit  - 1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smtClean="0">
                <a:latin typeface="Times New Roman" pitchFamily="18" charset="0"/>
                <a:cs typeface="Times New Roman" pitchFamily="18" charset="0"/>
              </a:rPr>
              <a:t>Eigen values and Eigen Vectors (CO.1)</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3" name="Content Placeholder 12"/>
          <p:cNvSpPr>
            <a:spLocks noGrp="1"/>
          </p:cNvSpPr>
          <p:nvPr>
            <p:ph idx="1"/>
          </p:nvPr>
        </p:nvSpPr>
        <p:spPr>
          <a:xfrm>
            <a:off x="457200" y="762000"/>
            <a:ext cx="8458200" cy="5364163"/>
          </a:xfrm>
        </p:spPr>
        <p:txBody>
          <a:bodyPr/>
          <a:lstStyle/>
          <a:p>
            <a:pPr>
              <a:buNone/>
            </a:pPr>
            <a:r>
              <a:rPr lang="en-US" sz="2200" dirty="0" smtClean="0"/>
              <a:t>The </a:t>
            </a:r>
            <a:r>
              <a:rPr lang="en-US" sz="2200" dirty="0" err="1" smtClean="0"/>
              <a:t>eigen</a:t>
            </a:r>
            <a:r>
              <a:rPr lang="en-US" sz="2200" dirty="0" smtClean="0"/>
              <a:t> vector corresponding to	   is given by</a:t>
            </a:r>
          </a:p>
          <a:p>
            <a:pPr>
              <a:buNone/>
            </a:pPr>
            <a:endParaRPr lang="en-US" sz="2200" dirty="0" smtClean="0"/>
          </a:p>
          <a:p>
            <a:pPr>
              <a:buNone/>
            </a:pPr>
            <a:r>
              <a:rPr lang="en-US" sz="2200" dirty="0" smtClean="0"/>
              <a:t>					where, </a:t>
            </a:r>
          </a:p>
          <a:p>
            <a:pPr>
              <a:buNone/>
            </a:pPr>
            <a:endParaRPr lang="en-US" sz="2200" dirty="0" smtClean="0"/>
          </a:p>
          <a:p>
            <a:pPr>
              <a:buNone/>
            </a:pPr>
            <a:endParaRPr lang="en-US" sz="2200" dirty="0" smtClean="0"/>
          </a:p>
          <a:p>
            <a:pPr>
              <a:buNone/>
            </a:pPr>
            <a:endParaRPr lang="en-US" sz="2200" dirty="0" smtClean="0"/>
          </a:p>
          <a:p>
            <a:pPr>
              <a:buNone/>
            </a:pPr>
            <a:endParaRPr lang="en-US" sz="2200" dirty="0" smtClean="0"/>
          </a:p>
          <a:p>
            <a:pPr>
              <a:buNone/>
            </a:pPr>
            <a:endParaRPr lang="en-US" sz="2200" dirty="0" smtClean="0"/>
          </a:p>
          <a:p>
            <a:pPr>
              <a:buNone/>
            </a:pPr>
            <a:endParaRPr lang="en-US" sz="2200" dirty="0" smtClean="0"/>
          </a:p>
          <a:p>
            <a:pPr>
              <a:buNone/>
            </a:pPr>
            <a:endParaRPr lang="en-US" sz="2200" dirty="0" smtClean="0"/>
          </a:p>
          <a:p>
            <a:pPr>
              <a:buNone/>
            </a:pPr>
            <a:r>
              <a:rPr lang="en-US" sz="2200" dirty="0" smtClean="0"/>
              <a:t>Solving equations (4) and (5) by cross-multiplication, we get</a:t>
            </a:r>
          </a:p>
          <a:p>
            <a:pPr>
              <a:buNone/>
            </a:pPr>
            <a:endParaRPr lang="en-US" sz="2200" dirty="0" smtClean="0"/>
          </a:p>
          <a:p>
            <a:pPr>
              <a:buNone/>
            </a:pPr>
            <a:endParaRPr lang="en-US" dirty="0"/>
          </a:p>
        </p:txBody>
      </p:sp>
      <p:sp>
        <p:nvSpPr>
          <p:cNvPr id="21709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17089"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533900" y="838200"/>
            <a:ext cx="723900" cy="342900"/>
          </a:xfrm>
          <a:prstGeom prst="rect">
            <a:avLst/>
          </a:prstGeom>
          <a:noFill/>
        </p:spPr>
      </p:pic>
      <p:sp>
        <p:nvSpPr>
          <p:cNvPr id="217091" name="Rectangle 3"/>
          <p:cNvSpPr>
            <a:spLocks noChangeArrowheads="1"/>
          </p:cNvSpPr>
          <p:nvPr/>
        </p:nvSpPr>
        <p:spPr bwMode="auto">
          <a:xfrm>
            <a:off x="685800" y="800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217093" name="Picture 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828800" y="1638300"/>
            <a:ext cx="1809750" cy="342900"/>
          </a:xfrm>
          <a:prstGeom prst="rect">
            <a:avLst/>
          </a:prstGeom>
          <a:noFill/>
        </p:spPr>
      </p:pic>
      <p:pic>
        <p:nvPicPr>
          <p:cNvPr id="217092" name="Picture 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257800" y="1447800"/>
            <a:ext cx="1057275" cy="847725"/>
          </a:xfrm>
          <a:prstGeom prst="rect">
            <a:avLst/>
          </a:prstGeom>
          <a:noFill/>
        </p:spPr>
      </p:pic>
      <p:sp>
        <p:nvSpPr>
          <p:cNvPr id="217094"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7095" name="Rectangle 7"/>
          <p:cNvSpPr>
            <a:spLocks noChangeArrowheads="1"/>
          </p:cNvSpPr>
          <p:nvPr/>
        </p:nvSpPr>
        <p:spPr bwMode="auto">
          <a:xfrm>
            <a:off x="685800" y="800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17097" name="Rectangle 9"/>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17096" name="Picture 8"/>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762000" y="2257425"/>
            <a:ext cx="4276725" cy="942975"/>
          </a:xfrm>
          <a:prstGeom prst="rect">
            <a:avLst/>
          </a:prstGeom>
          <a:noFill/>
        </p:spPr>
      </p:pic>
      <p:sp>
        <p:nvSpPr>
          <p:cNvPr id="217098" name="Rectangle 10"/>
          <p:cNvSpPr>
            <a:spLocks noChangeArrowheads="1"/>
          </p:cNvSpPr>
          <p:nvPr/>
        </p:nvSpPr>
        <p:spPr bwMode="auto">
          <a:xfrm>
            <a:off x="685800" y="14001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217101" name="Picture 13"/>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981200" y="3352800"/>
            <a:ext cx="4600575" cy="381000"/>
          </a:xfrm>
          <a:prstGeom prst="rect">
            <a:avLst/>
          </a:prstGeom>
          <a:noFill/>
        </p:spPr>
      </p:pic>
      <p:pic>
        <p:nvPicPr>
          <p:cNvPr id="217100" name="Picture 12"/>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1838325" y="3810000"/>
            <a:ext cx="2505075" cy="381000"/>
          </a:xfrm>
          <a:prstGeom prst="rect">
            <a:avLst/>
          </a:prstGeom>
          <a:noFill/>
        </p:spPr>
      </p:pic>
      <p:pic>
        <p:nvPicPr>
          <p:cNvPr id="217099" name="Picture 11"/>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1981200" y="4267200"/>
            <a:ext cx="4629150" cy="381000"/>
          </a:xfrm>
          <a:prstGeom prst="rect">
            <a:avLst/>
          </a:prstGeom>
          <a:noFill/>
        </p:spPr>
      </p:pic>
      <p:sp>
        <p:nvSpPr>
          <p:cNvPr id="217102" name="Rectangle 1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7103" name="Rectangle 15"/>
          <p:cNvSpPr>
            <a:spLocks noChangeArrowheads="1"/>
          </p:cNvSpPr>
          <p:nvPr/>
        </p:nvSpPr>
        <p:spPr bwMode="auto">
          <a:xfrm>
            <a:off x="68580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17104" name="Rectangle 16"/>
          <p:cNvSpPr>
            <a:spLocks noChangeArrowheads="1"/>
          </p:cNvSpPr>
          <p:nvPr/>
        </p:nvSpPr>
        <p:spPr bwMode="auto">
          <a:xfrm>
            <a:off x="4114800" y="41148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                                     (5)</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17105" name="Rectangle 17"/>
          <p:cNvSpPr>
            <a:spLocks noChangeArrowheads="1"/>
          </p:cNvSpPr>
          <p:nvPr/>
        </p:nvSpPr>
        <p:spPr bwMode="auto">
          <a:xfrm>
            <a:off x="685800" y="1600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17107" name="Rectangle 19"/>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17106" name="Picture 18"/>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2057400" y="5334000"/>
            <a:ext cx="3305175" cy="571500"/>
          </a:xfrm>
          <a:prstGeom prst="rect">
            <a:avLst/>
          </a:prstGeom>
          <a:noFill/>
        </p:spPr>
      </p:pic>
      <p:sp>
        <p:nvSpPr>
          <p:cNvPr id="217108" name="Rectangle 20"/>
          <p:cNvSpPr>
            <a:spLocks noChangeArrowheads="1"/>
          </p:cNvSpPr>
          <p:nvPr/>
        </p:nvSpPr>
        <p:spPr bwMode="auto">
          <a:xfrm>
            <a:off x="685800" y="10287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ransition spd="slow">
    <p:pull dir="d"/>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FF8BDF31CAE104FBDFC53D7A277FE45" ma:contentTypeVersion="2" ma:contentTypeDescription="Create a new document." ma:contentTypeScope="" ma:versionID="61490033849e4031195e819748b19af0">
  <xsd:schema xmlns:xsd="http://www.w3.org/2001/XMLSchema" xmlns:xs="http://www.w3.org/2001/XMLSchema" xmlns:p="http://schemas.microsoft.com/office/2006/metadata/properties" xmlns:ns2="be8b4c7f-76bd-418f-88b2-c20b5ab2eece" targetNamespace="http://schemas.microsoft.com/office/2006/metadata/properties" ma:root="true" ma:fieldsID="c03f5882f4f0793f9b74bb3b4e927e8f" ns2:_="">
    <xsd:import namespace="be8b4c7f-76bd-418f-88b2-c20b5ab2eec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8b4c7f-76bd-418f-88b2-c20b5ab2ee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4B41D48-1C5C-4678-9EB2-3AA0F3476380}"/>
</file>

<file path=customXml/itemProps2.xml><?xml version="1.0" encoding="utf-8"?>
<ds:datastoreItem xmlns:ds="http://schemas.openxmlformats.org/officeDocument/2006/customXml" ds:itemID="{9A949181-3911-4858-9C4D-FA1048293B6C}"/>
</file>

<file path=customXml/itemProps3.xml><?xml version="1.0" encoding="utf-8"?>
<ds:datastoreItem xmlns:ds="http://schemas.openxmlformats.org/officeDocument/2006/customXml" ds:itemID="{E12F75FE-337F-45FC-AB58-BB21B34CD0E9}"/>
</file>

<file path=docProps/app.xml><?xml version="1.0" encoding="utf-8"?>
<Properties xmlns="http://schemas.openxmlformats.org/officeDocument/2006/extended-properties" xmlns:vt="http://schemas.openxmlformats.org/officeDocument/2006/docPropsVTypes">
  <Template/>
  <TotalTime>3289</TotalTime>
  <Words>8197</Words>
  <Application>Microsoft Office PowerPoint</Application>
  <PresentationFormat>On-screen Show (4:3)</PresentationFormat>
  <Paragraphs>1779</Paragraphs>
  <Slides>179</Slides>
  <Notes>3</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179</vt:i4>
      </vt:variant>
    </vt:vector>
  </HeadingPairs>
  <TitlesOfParts>
    <vt:vector size="182" baseType="lpstr">
      <vt:lpstr>Office Theme</vt:lpstr>
      <vt:lpstr>Equation</vt:lpstr>
      <vt:lpstr>MathType 6.0 Equation</vt:lpstr>
      <vt:lpstr>Noida Institute of Engineering and Technology, Greater Noida</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Manks</dc:creator>
  <cp:lastModifiedBy>aadi</cp:lastModifiedBy>
  <cp:revision>359</cp:revision>
  <dcterms:created xsi:type="dcterms:W3CDTF">2006-08-16T00:00:00Z</dcterms:created>
  <dcterms:modified xsi:type="dcterms:W3CDTF">2020-07-01T04:19:30Z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0x0101007FF8BDF31CAE104FBDFC53D7A277FE45</vt:lpwstr>
  </property>
</Properties>
</file>